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9"/>
  </p:notesMasterIdLst>
  <p:sldIdLst>
    <p:sldId id="256" r:id="rId3"/>
    <p:sldId id="349" r:id="rId4"/>
    <p:sldId id="358" r:id="rId5"/>
    <p:sldId id="359" r:id="rId6"/>
    <p:sldId id="259" r:id="rId7"/>
    <p:sldId id="339" r:id="rId8"/>
    <p:sldId id="340" r:id="rId9"/>
    <p:sldId id="345" r:id="rId10"/>
    <p:sldId id="355" r:id="rId11"/>
    <p:sldId id="433" r:id="rId12"/>
    <p:sldId id="308" r:id="rId13"/>
    <p:sldId id="350" r:id="rId14"/>
    <p:sldId id="351" r:id="rId15"/>
    <p:sldId id="354" r:id="rId16"/>
    <p:sldId id="356" r:id="rId17"/>
    <p:sldId id="320" r:id="rId18"/>
  </p:sldIdLst>
  <p:sldSz cx="14630400" cy="8229600"/>
  <p:notesSz cx="6858000" cy="9144000"/>
  <p:defaultTextStyle>
    <a:defPPr>
      <a:defRPr lang="en-US"/>
    </a:defPPr>
    <a:lvl1pPr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52463" indent="-195263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304925" indent="-39052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958975" indent="-58737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611438" indent="-782638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97" d="100"/>
          <a:sy n="97" d="100"/>
        </p:scale>
        <p:origin x="252" y="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68316573595601E-2"/>
          <c:y val="6.4814814814814825E-2"/>
          <c:w val="0.80609993878016095"/>
          <c:h val="0.8240740740740741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E-4CCA-8995-D81BA20CA8F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BE-4CCA-8995-D81BA20CA8F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BE-4CCA-8995-D81BA20CA8FE}"/>
              </c:ext>
            </c:extLst>
          </c:dPt>
          <c:val>
            <c:numRef>
              <c:f>Sheet1!$B$3:$B$5</c:f>
              <c:numCache>
                <c:formatCode>#,##0</c:formatCode>
                <c:ptCount val="3"/>
                <c:pt idx="0">
                  <c:v>5600</c:v>
                </c:pt>
                <c:pt idx="1">
                  <c:v>1454</c:v>
                </c:pt>
                <c:pt idx="2" formatCode="General">
                  <c:v>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BE-4CCA-8995-D81BA20CA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962792"/>
        <c:axId val="246965928"/>
      </c:barChart>
      <c:catAx>
        <c:axId val="246962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46965928"/>
        <c:crosses val="autoZero"/>
        <c:auto val="1"/>
        <c:lblAlgn val="ctr"/>
        <c:lblOffset val="100"/>
        <c:noMultiLvlLbl val="0"/>
      </c:catAx>
      <c:valAx>
        <c:axId val="2469659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6962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49701489070083E-2"/>
          <c:y val="0.17118071792050613"/>
          <c:w val="0.93888888888888888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B9-4845-AE77-66ED5EBCDCF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B9-4845-AE77-66ED5EBCDC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B9-4845-AE77-66ED5EBCDCF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8B9-4845-AE77-66ED5EBCDCF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B9-4845-AE77-66ED5EBCDCFB}"/>
              </c:ext>
            </c:extLst>
          </c:dPt>
          <c:dLbls>
            <c:dLbl>
              <c:idx val="0"/>
              <c:layout>
                <c:manualLayout>
                  <c:x val="-1.2996756234784457E-3"/>
                  <c:y val="3.01798239581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B9-4845-AE77-66ED5EBCDC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623143309035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B9-4845-AE77-66ED5EBCDC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983781173922287E-3"/>
                  <c:y val="4.160775684224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B9-4845-AE77-66ED5EBCDCF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39607688075918E-2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8B9-4845-AE77-66ED5EBCDC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Spar </c:v>
                </c:pt>
                <c:pt idx="1">
                  <c:v>Starbucks</c:v>
                </c:pt>
                <c:pt idx="2">
                  <c:v>McDonalds</c:v>
                </c:pt>
                <c:pt idx="3">
                  <c:v>Shell</c:v>
                </c:pt>
                <c:pt idx="4">
                  <c:v>Western Union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12800</c:v>
                </c:pt>
                <c:pt idx="1">
                  <c:v>18000</c:v>
                </c:pt>
                <c:pt idx="2">
                  <c:v>32000</c:v>
                </c:pt>
                <c:pt idx="3">
                  <c:v>45000</c:v>
                </c:pt>
                <c:pt idx="4">
                  <c:v>550000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B9-4845-AE77-66ED5EBCDC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box"/>
        <c:axId val="246969456"/>
        <c:axId val="246962008"/>
        <c:axId val="0"/>
      </c:bar3DChart>
      <c:catAx>
        <c:axId val="24696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6962008"/>
        <c:crosses val="autoZero"/>
        <c:auto val="1"/>
        <c:lblAlgn val="ctr"/>
        <c:lblOffset val="100"/>
        <c:noMultiLvlLbl val="0"/>
      </c:catAx>
      <c:valAx>
        <c:axId val="24696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696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E7-4515-86FB-E08C0048DFD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E7-4515-86FB-E08C0048DFD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E7-4515-86FB-E08C0048DFDF}"/>
              </c:ext>
            </c:extLst>
          </c:dPt>
          <c:dLbls>
            <c:dLbl>
              <c:idx val="0"/>
              <c:layout>
                <c:manualLayout>
                  <c:x val="2.1960979612849391E-2"/>
                  <c:y val="-1.7823925281463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332,000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E7-4515-86FB-E08C0048DF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86414009178158E-3"/>
                  <c:y val="-3.0555300482509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E7-4515-86FB-E08C0048DF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529621013767352E-2"/>
                  <c:y val="-4.0740400643345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E7-4515-86FB-E08C0048DF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Sheet1!$A$31:$A$33</c:f>
              <c:strCache>
                <c:ptCount val="3"/>
                <c:pt idx="0">
                  <c:v>Ria</c:v>
                </c:pt>
                <c:pt idx="1">
                  <c:v>MG</c:v>
                </c:pt>
                <c:pt idx="2">
                  <c:v>Western Union</c:v>
                </c:pt>
              </c:strCache>
            </c:strRef>
          </c:cat>
          <c:val>
            <c:numRef>
              <c:f>Sheet1!$B$31:$B$33</c:f>
              <c:numCache>
                <c:formatCode>#,##0</c:formatCode>
                <c:ptCount val="3"/>
                <c:pt idx="0">
                  <c:v>317000</c:v>
                </c:pt>
                <c:pt idx="1">
                  <c:v>350000</c:v>
                </c:pt>
                <c:pt idx="2">
                  <c:v>550000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E7-4515-86FB-E08C0048DF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5178472"/>
        <c:axId val="278259704"/>
        <c:axId val="278292416"/>
      </c:bar3DChart>
      <c:catAx>
        <c:axId val="24517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259704"/>
        <c:crosses val="autoZero"/>
        <c:auto val="1"/>
        <c:lblAlgn val="ctr"/>
        <c:lblOffset val="100"/>
        <c:noMultiLvlLbl val="0"/>
      </c:catAx>
      <c:valAx>
        <c:axId val="27825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178472"/>
        <c:crosses val="autoZero"/>
        <c:crossBetween val="between"/>
      </c:valAx>
      <c:serAx>
        <c:axId val="27829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2782597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0.18452</cdr:x>
      <cdr:y>0.0262</cdr:y>
    </cdr:from>
    <cdr:to>
      <cdr:x>0.97993</cdr:x>
      <cdr:y>0.3668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3108" y="152400"/>
          <a:ext cx="77724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l" defTabSz="1304925" rtl="0" fontAlgn="base">
            <a:lnSpc>
              <a:spcPct val="85000"/>
            </a:lnSpc>
            <a:spcBef>
              <a:spcPct val="50000"/>
            </a:spcBef>
            <a:spcAft>
              <a:spcPct val="0"/>
            </a:spcAft>
          </a:pP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Il network Western Union é </a:t>
          </a:r>
          <a:r>
            <a: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4 volte 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la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somma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dei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punti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vendita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delle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maggiori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 “</a:t>
          </a:r>
          <a:r>
            <a:rPr kumimoji="0" lang="en-GB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catene</a:t>
          </a:r>
          <a:r>
            <a: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rPr>
            <a:t>”</a:t>
          </a:r>
          <a:endParaRPr kumimoji="0" lang="en-US" altLang="en-US" sz="28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cs typeface="Arial" panose="020B0604020202020204" pitchFamily="34" charset="0"/>
          </a:endParaRPr>
        </a:p>
        <a:p xmlns:a="http://schemas.openxmlformats.org/drawingml/2006/main">
          <a:pPr marL="234950" marR="0" indent="-234950" algn="l" defTabSz="914400" rtl="0" eaLnBrk="0" fontAlgn="base" latinLnBrk="0" hangingPunct="0">
            <a:lnSpc>
              <a:spcPct val="85000"/>
            </a:lnSpc>
            <a:spcBef>
              <a:spcPct val="30000"/>
            </a:spcBef>
            <a:spcAft>
              <a:spcPct val="0"/>
            </a:spcAft>
            <a:buClr>
              <a:schemeClr val="accent2"/>
            </a:buClr>
            <a:buSzTx/>
            <a:buFont typeface="Wingdings 2" pitchFamily="18" charset="2"/>
            <a:buNone/>
            <a:tabLst/>
          </a:pPr>
          <a:endParaRPr kumimoji="0" lang="en-US" sz="1400" b="1" i="0" u="none" strike="noStrike" kern="0" cap="none" spc="0" normalizeH="0" baseline="0" noProof="0" dirty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2C2D3-FBD3-4482-9116-C85C268BDE3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F945-535C-47E2-81BD-52642509D0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Union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leader mondiale del trasferimento di denaro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Money transfer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servizio che consente di inviare e ricevere piccole somme di denaro nel giro di pochi minuti, da persona a persona, in oltre 200 paesi nel mondo, senza la necessità di una carta credito, né di un conto corrente bancario.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servizio Money Transfer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utilizzato dagli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stranieri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inviare le rimesse al paese di origine, dai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turisti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caso di necessità e dagli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italiani</a:t>
            </a:r>
            <a:r>
              <a:rPr lang="it-IT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sempre più di frequente lo impiegano al posto dei metodi di pagamento tradizionali.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85A73-69BB-4A44-A444-CE5C40C99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Western Union dispone di una forte leadership mondiale con un fatturato annuo di 5,6 miliardi di dollari,</a:t>
            </a:r>
            <a:r>
              <a:rPr lang="it-IT" baseline="0" dirty="0"/>
              <a:t> </a:t>
            </a:r>
            <a:r>
              <a:rPr lang="it-IT" dirty="0"/>
              <a:t>quasi quattro volte quello del concorrente principale.</a:t>
            </a:r>
          </a:p>
          <a:p>
            <a:r>
              <a:rPr lang="it-IT" dirty="0"/>
              <a:t>Può</a:t>
            </a:r>
            <a:r>
              <a:rPr lang="it-IT" baseline="0" dirty="0"/>
              <a:t> contare su oltre 550.000 punti vendita convenzionati, chiamati agenzie, sparsi in tutto il mondo che trasferiscono oltre 300 miliardi di dollari in 130 valute diverse. I 150 milioni di clienti eseguono con Western Union 34 transazioni al secondo, assicurando a individui, famiglie e imprese un conveniente accesso ai servizi di trasferimento del denaro.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F945-535C-47E2-81BD-52642509D0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- How our size compares to other retail organisations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1F5FD3-D6CC-4D80-B597-4F0EDB96AD1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43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Our distribution network and size is unmatched by our competitors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0" tIns="49515" rIns="99030" bIns="49515" anchor="b"/>
          <a:lstStyle>
            <a:lvl1pPr defTabSz="979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9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9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9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9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260DFDB-8253-4D3E-A6CF-57ACEA8144F7}" type="slidenum">
              <a:rPr lang="en-US" altLang="en-US" sz="1300"/>
              <a:pPr algn="r" eaLnBrk="1" hangingPunct="1"/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9756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6" tIns="46938" rIns="93876" bIns="46938" anchor="b"/>
          <a:lstStyle>
            <a:lvl1pPr defTabSz="936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9AD90-532F-405D-9BFE-A6C03A349A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23075" cy="3838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4100"/>
            <a:ext cx="5676900" cy="460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3841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F945-535C-47E2-81BD-52642509D0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F945-535C-47E2-81BD-52642509D0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 userDrawn="1"/>
        </p:nvSpPr>
        <p:spPr>
          <a:xfrm>
            <a:off x="10793413" y="1195388"/>
            <a:ext cx="3810000" cy="4346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copy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change the text size or type.  Make sure you adhere to the new brand standards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 userDrawn="1"/>
        </p:nvSpPr>
        <p:spPr>
          <a:xfrm>
            <a:off x="10817225" y="2327275"/>
            <a:ext cx="3683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copy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change the text size or type.  Make sure you adhere to the new brand standards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ubtitle 2"/>
          <p:cNvSpPr>
            <a:spLocks noGrp="1"/>
          </p:cNvSpPr>
          <p:nvPr userDrawn="1"/>
        </p:nvSpPr>
        <p:spPr>
          <a:xfrm>
            <a:off x="11166475" y="1608138"/>
            <a:ext cx="3429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copy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change the text size or type.  Make sure you adhere to the new brand standards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2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2A0F-690B-4D38-BC51-77EFE47F1319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49D80-F31D-48D6-99F9-52EA651F108C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3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BB8E-5D8C-44E1-92E1-C95EA8ADA21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EA44-B722-41FE-90B5-EE47807482BF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68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MBT-PPT-background_no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0356"/>
            <a:ext cx="14630400" cy="8369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76" y="120701"/>
            <a:ext cx="13605293" cy="902970"/>
          </a:xfrm>
        </p:spPr>
        <p:txBody>
          <a:bodyPr anchor="t" anchorCtr="0"/>
          <a:lstStyle>
            <a:lvl1pPr>
              <a:defRPr sz="3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1961" y="1200149"/>
            <a:ext cx="13609320" cy="6663691"/>
          </a:xfrm>
        </p:spPr>
        <p:txBody>
          <a:bodyPr/>
          <a:lstStyle>
            <a:lvl1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2pPr>
            <a:lvl3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3pPr>
            <a:lvl4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4pPr>
            <a:lvl5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6" descr="C:\Documents and Settings\241075\Desktop\Logo-MMBF-transparent-smal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5840" y="91440"/>
            <a:ext cx="1950720" cy="5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281434" y="7994793"/>
            <a:ext cx="341376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Page </a:t>
            </a:r>
            <a:fld id="{C5E9D126-5F71-4813-84FF-8B8065BFE908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882470" y="7852293"/>
            <a:ext cx="5188688" cy="39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120"/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7850619"/>
            <a:ext cx="7315200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Western Union Confidential </a:t>
            </a:r>
          </a:p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©2014 Western Union Holdings,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7969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BT-PPT-background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886462" y="7339966"/>
            <a:ext cx="698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40" b="1" i="1" dirty="0">
                <a:solidFill>
                  <a:srgbClr val="000000"/>
                </a:solidFill>
              </a:rPr>
              <a:t>Western Union Confidential</a:t>
            </a:r>
            <a:r>
              <a:rPr lang="en-US" sz="144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en-US" sz="1440" dirty="0">
                <a:solidFill>
                  <a:srgbClr val="000000"/>
                </a:solidFill>
              </a:rPr>
              <a:t>©2014 Western Union Holdings, Inc. All Rights Reserved. </a:t>
            </a:r>
            <a:endParaRPr lang="en-US" sz="312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97280" y="4225291"/>
            <a:ext cx="10241280" cy="727710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40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97280" y="2891791"/>
            <a:ext cx="12435840" cy="12230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32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59" y="120701"/>
            <a:ext cx="11411102" cy="9029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74143" y="1032359"/>
            <a:ext cx="11396979" cy="317297"/>
          </a:xfrm>
        </p:spPr>
        <p:txBody>
          <a:bodyPr/>
          <a:lstStyle>
            <a:lvl1pPr>
              <a:buNone/>
              <a:defRPr sz="168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074" y="7978023"/>
            <a:ext cx="341376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5E9D126-5F71-4813-84FF-8B8065BFE908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-11429"/>
            <a:ext cx="12923520" cy="732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DD16-9EBA-4FA7-B444-ED0594D663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2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 userDrawn="1"/>
        </p:nvGrpSpPr>
        <p:grpSpPr bwMode="auto">
          <a:xfrm flipV="1">
            <a:off x="2542" y="701695"/>
            <a:ext cx="14625320" cy="129540"/>
            <a:chOff x="1" y="1513"/>
            <a:chExt cx="5758" cy="68"/>
          </a:xfrm>
        </p:grpSpPr>
        <p:sp>
          <p:nvSpPr>
            <p:cNvPr id="19" name="Rectangle 48"/>
            <p:cNvSpPr>
              <a:spLocks noChangeArrowheads="1"/>
            </p:cNvSpPr>
            <p:nvPr userDrawn="1"/>
          </p:nvSpPr>
          <p:spPr bwMode="auto">
            <a:xfrm>
              <a:off x="1" y="1513"/>
              <a:ext cx="5758" cy="32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marL="0" marR="0" lvl="0" indent="0" algn="ctr" defTabSz="109728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 userDrawn="1"/>
          </p:nvSpPr>
          <p:spPr bwMode="auto">
            <a:xfrm>
              <a:off x="1" y="1569"/>
              <a:ext cx="5758" cy="12"/>
            </a:xfrm>
            <a:prstGeom prst="rect">
              <a:avLst/>
            </a:prstGeom>
            <a:solidFill>
              <a:srgbClr val="FADF3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marL="0" marR="0" lvl="0" indent="0" algn="ctr" defTabSz="109728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2130624" y="7812614"/>
            <a:ext cx="2014656" cy="363438"/>
          </a:xfrm>
          <a:prstGeom prst="rect">
            <a:avLst/>
          </a:prstGeom>
        </p:spPr>
        <p:txBody>
          <a:bodyPr anchor="ctr"/>
          <a:lstStyle>
            <a:lvl1pPr>
              <a:defRPr sz="1320" b="1"/>
            </a:lvl1pPr>
          </a:lstStyle>
          <a:p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809638"/>
            <a:ext cx="4632960" cy="321944"/>
          </a:xfrm>
          <a:prstGeom prst="rect">
            <a:avLst/>
          </a:prstGeom>
        </p:spPr>
        <p:txBody>
          <a:bodyPr anchor="ctr"/>
          <a:lstStyle>
            <a:lvl1pPr marL="0" algn="ctr" defTabSz="1097280" rtl="0" eaLnBrk="1" latinLnBrk="0" hangingPunct="1">
              <a:defRPr lang="en-US" sz="13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6597" y="7809638"/>
            <a:ext cx="3166784" cy="321767"/>
          </a:xfrm>
          <a:prstGeom prst="rect">
            <a:avLst/>
          </a:prstGeom>
        </p:spPr>
        <p:txBody>
          <a:bodyPr anchor="ctr"/>
          <a:lstStyle>
            <a:lvl1pPr marL="0" algn="r" defTabSz="1097280" rtl="0" eaLnBrk="1" latinLnBrk="0" hangingPunct="1">
              <a:defRPr lang="en-US" sz="13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8E0A34-88FA-473D-890A-799B47D20D7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9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FAB0-1D75-4641-801C-DA10D0DE47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1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76" y="120701"/>
            <a:ext cx="13605293" cy="902970"/>
          </a:xfrm>
        </p:spPr>
        <p:txBody>
          <a:bodyPr anchor="t" anchorCtr="0"/>
          <a:lstStyle>
            <a:lvl1pPr>
              <a:defRPr sz="3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98720" y="7802881"/>
            <a:ext cx="4632960" cy="2628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5E9D126-5F71-4813-84FF-8B8065BFE908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1961" y="1200149"/>
            <a:ext cx="13609320" cy="6663691"/>
          </a:xfrm>
        </p:spPr>
        <p:txBody>
          <a:bodyPr/>
          <a:lstStyle>
            <a:lvl1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2pPr>
            <a:lvl3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3pPr>
            <a:lvl4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4pPr>
            <a:lvl5pPr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6" descr="C:\Documents and Settings\241075\Desktop\Logo-MMBF-transparent-smal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5840" y="91440"/>
            <a:ext cx="1950720" cy="5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6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1914093" y="665683"/>
            <a:ext cx="11253267" cy="3139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4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80" b="1" kern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80" b="1" kern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80" b="1" kern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AT" sz="2880" b="1" kern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913207" y="1111171"/>
            <a:ext cx="11197883" cy="2197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AT" sz="1680" b="1" dirty="0" smtClean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de-DE" noProof="0" dirty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BEBE-5060-4D45-96F3-08D9297EEE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1982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3EF2-C721-4CD8-818E-D05695B0EFEB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B7999-5BD9-4973-8D08-0E269F79AF35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2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4282" y="1382115"/>
            <a:ext cx="13767206" cy="2240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[ </a:t>
            </a:r>
            <a:fld id="{E470A7F8-84A8-4132-8B29-60F65214D76F}" type="slidenum">
              <a:rPr lang="en-US"/>
              <a:pPr>
                <a:defRPr/>
              </a:pPr>
              <a:t>‹N›</a:t>
            </a:fld>
            <a:r>
              <a:rPr lang="en-US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97065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3000"/>
            </a:lvl1pPr>
            <a:lvl2pPr>
              <a:defRPr sz="2550"/>
            </a:lvl2pPr>
            <a:lvl3pPr>
              <a:defRPr sz="2176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3000"/>
            </a:lvl1pPr>
            <a:lvl2pPr>
              <a:defRPr sz="2550"/>
            </a:lvl2pPr>
            <a:lvl3pPr>
              <a:defRPr sz="2176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9" y="7627939"/>
            <a:ext cx="3413125" cy="438150"/>
          </a:xfrm>
          <a:prstGeom prst="rect">
            <a:avLst/>
          </a:prstGeom>
        </p:spPr>
        <p:txBody>
          <a:bodyPr/>
          <a:lstStyle>
            <a:lvl1pPr defTabSz="97966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BD84E2-A248-468D-83D8-136C19FE7607}" type="datetimeFigureOut">
              <a:rPr lang="en-US"/>
              <a:pPr>
                <a:defRPr/>
              </a:pPr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9201" y="7791451"/>
            <a:ext cx="4632325" cy="438150"/>
          </a:xfrm>
          <a:prstGeom prst="rect">
            <a:avLst/>
          </a:prstGeom>
        </p:spPr>
        <p:txBody>
          <a:bodyPr/>
          <a:lstStyle>
            <a:lvl1pPr defTabSz="97966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439" y="7627939"/>
            <a:ext cx="3413125" cy="438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5E5693-FF9C-465B-8435-6952199CB7E4}" type="slidenum">
              <a:rPr lang="en-US" altLang="en-US"/>
              <a:pPr/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30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DF36-44EF-4B16-A433-E05644CF67FC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423D9-FED6-4B91-8455-1DEC92503ED2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1689-FA15-4EB9-99D2-DCFF5D1CA46D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3D169-4D3A-45EE-88CB-26AB01D59F0B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1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B836-0098-48B2-9426-048E391146B3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73870-B8A5-4BB4-BFE5-3B03A5FC7C63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8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F2AB-9EB3-42E9-A510-06F77E46CC2B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6601F-F5FF-42F0-82D5-F7A7FF53D21D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8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C976-CBAC-4CB8-86AF-7455248DB8E3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E0A4-0935-4049-8097-030457D3085C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9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CA90-7071-47A1-9D24-765B6C33CE4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133F8-D5C4-47B2-BEE2-51ACAEA9CA36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8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754D-5736-4D4B-88DA-1E1FEE13C2F3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EC463-5328-4191-92D1-6AFC2FC8EEF7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3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  <a:lumOff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130622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C7213E-070E-4E3C-A24A-A70AEFF7482E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130622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</a:defRPr>
            </a:lvl1pPr>
          </a:lstStyle>
          <a:p>
            <a:fld id="{2B21BDE1-4474-4AB9-9F50-695D2EEF804E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130492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8950" indent="-488950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  <a:lumOff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MBT-PPT-background_no_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160"/>
            <a:ext cx="14630400" cy="8366760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219" y="120701"/>
            <a:ext cx="13849502" cy="90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218" y="1180568"/>
            <a:ext cx="13925702" cy="648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802881"/>
            <a:ext cx="463296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074" y="7978023"/>
            <a:ext cx="341376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5E9D126-5F71-4813-84FF-8B8065BFE908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820161" y="7858619"/>
            <a:ext cx="698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60" b="1" i="1" dirty="0">
                <a:solidFill>
                  <a:schemeClr val="bg1">
                    <a:lumMod val="75000"/>
                  </a:schemeClr>
                </a:solidFill>
              </a:rPr>
              <a:t>Western Union Confidential</a:t>
            </a:r>
            <a:r>
              <a:rPr lang="en-US" sz="96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960" dirty="0">
                <a:solidFill>
                  <a:schemeClr val="bg1">
                    <a:lumMod val="75000"/>
                  </a:schemeClr>
                </a:solidFill>
              </a:rPr>
              <a:t>©2010 Western Union Holdings, Inc. All Rights Reserved. </a:t>
            </a:r>
            <a:endParaRPr lang="en-US" sz="126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8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734" r:id="rId10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36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548640" algn="l" rtl="0" fontAlgn="base">
        <a:lnSpc>
          <a:spcPct val="85000"/>
        </a:lnSpc>
        <a:spcBef>
          <a:spcPct val="30000"/>
        </a:spcBef>
        <a:spcAft>
          <a:spcPct val="0"/>
        </a:spcAft>
        <a:defRPr sz="3840" b="1">
          <a:solidFill>
            <a:schemeClr val="tx1"/>
          </a:solidFill>
          <a:latin typeface="Arial" charset="0"/>
        </a:defRPr>
      </a:lvl6pPr>
      <a:lvl7pPr marL="1097280" algn="l" rtl="0" fontAlgn="base">
        <a:lnSpc>
          <a:spcPct val="85000"/>
        </a:lnSpc>
        <a:spcBef>
          <a:spcPct val="30000"/>
        </a:spcBef>
        <a:spcAft>
          <a:spcPct val="0"/>
        </a:spcAft>
        <a:defRPr sz="3840" b="1">
          <a:solidFill>
            <a:schemeClr val="tx1"/>
          </a:solidFill>
          <a:latin typeface="Arial" charset="0"/>
        </a:defRPr>
      </a:lvl7pPr>
      <a:lvl8pPr marL="1645920" algn="l" rtl="0" fontAlgn="base">
        <a:lnSpc>
          <a:spcPct val="85000"/>
        </a:lnSpc>
        <a:spcBef>
          <a:spcPct val="30000"/>
        </a:spcBef>
        <a:spcAft>
          <a:spcPct val="0"/>
        </a:spcAft>
        <a:defRPr sz="3840" b="1">
          <a:solidFill>
            <a:schemeClr val="tx1"/>
          </a:solidFill>
          <a:latin typeface="Arial" charset="0"/>
        </a:defRPr>
      </a:lvl8pPr>
      <a:lvl9pPr marL="2194560" algn="l" rtl="0" fontAlgn="base">
        <a:lnSpc>
          <a:spcPct val="85000"/>
        </a:lnSpc>
        <a:spcBef>
          <a:spcPct val="30000"/>
        </a:spcBef>
        <a:spcAft>
          <a:spcPct val="0"/>
        </a:spcAft>
        <a:defRPr sz="3840" b="1">
          <a:solidFill>
            <a:schemeClr val="tx1"/>
          </a:solidFill>
          <a:latin typeface="Arial" charset="0"/>
        </a:defRPr>
      </a:lvl9pPr>
    </p:titleStyle>
    <p:bodyStyle>
      <a:lvl1pPr marL="281940" indent="-28194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89610" indent="-27051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b="0">
          <a:solidFill>
            <a:schemeClr val="tx1"/>
          </a:solidFill>
          <a:latin typeface="+mn-lt"/>
        </a:defRPr>
      </a:lvl2pPr>
      <a:lvl3pPr marL="1101090" indent="-27432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b="0">
          <a:solidFill>
            <a:schemeClr val="tx1"/>
          </a:solidFill>
          <a:latin typeface="+mn-lt"/>
        </a:defRPr>
      </a:lvl3pPr>
      <a:lvl4pPr marL="1512570" indent="-27432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b="0">
          <a:solidFill>
            <a:schemeClr val="tx1"/>
          </a:solidFill>
          <a:latin typeface="+mn-lt"/>
        </a:defRPr>
      </a:lvl4pPr>
      <a:lvl5pPr marL="1924050" indent="-27432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b="0">
          <a:solidFill>
            <a:schemeClr val="tx1"/>
          </a:solidFill>
          <a:latin typeface="+mn-lt"/>
        </a:defRPr>
      </a:lvl5pPr>
      <a:lvl6pPr marL="2472690" indent="-27432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400" b="1">
          <a:solidFill>
            <a:schemeClr val="tx1"/>
          </a:solidFill>
          <a:latin typeface="+mn-lt"/>
        </a:defRPr>
      </a:lvl6pPr>
      <a:lvl7pPr marL="3021330" indent="-27432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400" b="1">
          <a:solidFill>
            <a:schemeClr val="tx1"/>
          </a:solidFill>
          <a:latin typeface="+mn-lt"/>
        </a:defRPr>
      </a:lvl7pPr>
      <a:lvl8pPr marL="3569970" indent="-27432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400" b="1">
          <a:solidFill>
            <a:schemeClr val="tx1"/>
          </a:solidFill>
          <a:latin typeface="+mn-lt"/>
        </a:defRPr>
      </a:lvl8pPr>
      <a:lvl9pPr marL="4118610" indent="-27432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/>
        </p:nvSpPr>
        <p:spPr>
          <a:xfrm>
            <a:off x="10775950" y="2335213"/>
            <a:ext cx="3810000" cy="4346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63"/>
              </a:spcAft>
              <a:buNone/>
              <a:defRPr/>
            </a:pPr>
            <a:r>
              <a:rPr lang="en-US" altLang="es-ES" b="1" dirty="0">
                <a:solidFill>
                  <a:prstClr val="white"/>
                </a:solidFill>
                <a:latin typeface="Arial" panose="020B0604020202020204" pitchFamily="34" charset="0"/>
              </a:rPr>
              <a:t>IN PARTNERSHIP WITH</a:t>
            </a:r>
          </a:p>
          <a:p>
            <a:pPr marL="0" lvl="0" indent="0">
              <a:spcAft>
                <a:spcPts val="663"/>
              </a:spcAft>
              <a:buNone/>
              <a:defRPr/>
            </a:pPr>
            <a:endParaRPr lang="en-US" altLang="es-ES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0" lvl="0" indent="0">
              <a:spcAft>
                <a:spcPts val="663"/>
              </a:spcAft>
              <a:buNone/>
              <a:defRPr/>
            </a:pPr>
            <a:endParaRPr lang="en-US" altLang="es-ES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8607A1-002A-4F90-9381-F92C1FCE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1" y="3486150"/>
            <a:ext cx="3048000" cy="854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2DFA3A-2581-44E5-A3F0-32240702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960" y="140972"/>
            <a:ext cx="1022604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lang="en-US" sz="264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tx1"/>
                </a:solidFill>
                <a:latin typeface="Arial" pitchFamily="34" charset="0"/>
              </a:defRPr>
            </a:lvl5pPr>
            <a:lvl6pPr marL="54864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bg1"/>
                </a:solidFill>
                <a:latin typeface="Arial" pitchFamily="34" charset="0"/>
              </a:defRPr>
            </a:lvl6pPr>
            <a:lvl7pPr marL="109728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bg1"/>
                </a:solidFill>
                <a:latin typeface="Arial" pitchFamily="34" charset="0"/>
              </a:defRPr>
            </a:lvl7pPr>
            <a:lvl8pPr marL="164592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bg1"/>
                </a:solidFill>
                <a:latin typeface="Arial" pitchFamily="34" charset="0"/>
              </a:defRPr>
            </a:lvl8pPr>
            <a:lvl9pPr marL="219456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336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364"/>
            <a:r>
              <a:rPr lang="it-IT" sz="2800" dirty="0">
                <a:solidFill>
                  <a:srgbClr val="000000"/>
                </a:solidFill>
              </a:rPr>
              <a:t>WESTERN UNION – Il Brand</a:t>
            </a:r>
          </a:p>
        </p:txBody>
      </p:sp>
      <p:pic>
        <p:nvPicPr>
          <p:cNvPr id="11" name="Picture 10" descr="A picture containing indoor, shelf, table, floor&#10;&#10;Description automatically generated">
            <a:extLst>
              <a:ext uri="{FF2B5EF4-FFF2-40B4-BE49-F238E27FC236}">
                <a16:creationId xmlns:a16="http://schemas.microsoft.com/office/drawing/2014/main" xmlns="" id="{4B8EB1F7-A81A-4133-A6C6-04EA59A62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60" y="1236983"/>
            <a:ext cx="4246240" cy="3184680"/>
          </a:xfrm>
          <a:prstGeom prst="rect">
            <a:avLst/>
          </a:prstGeom>
        </p:spPr>
      </p:pic>
      <p:pic>
        <p:nvPicPr>
          <p:cNvPr id="17" name="Picture 16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xmlns="" id="{AF80FFDB-CE58-45BF-A0CE-D7129F238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13" y="4907522"/>
            <a:ext cx="3573539" cy="2680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EEADBAB-9745-4716-92E4-E45CE3751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900216"/>
            <a:ext cx="3685409" cy="2795984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E1557F-EA23-4D0D-A5BB-F4CFAC7407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3" t="2487" r="23071" b="2913"/>
          <a:stretch/>
        </p:blipFill>
        <p:spPr>
          <a:xfrm>
            <a:off x="5854175" y="1219200"/>
            <a:ext cx="3002234" cy="3450846"/>
          </a:xfrm>
          <a:prstGeom prst="rect">
            <a:avLst/>
          </a:prstGeom>
          <a:ln w="76200">
            <a:noFill/>
          </a:ln>
        </p:spPr>
      </p:pic>
      <p:pic>
        <p:nvPicPr>
          <p:cNvPr id="21" name="Picture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xmlns="" id="{3DDEE9AD-0F7C-416A-8272-3B9E6FD65D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9" y="4961094"/>
            <a:ext cx="3502110" cy="2626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ADB76F-24F2-4B0A-9D29-76731EECC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56812"/>
            <a:ext cx="5012224" cy="32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7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28800" y="-13334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80" b="1" dirty="0">
                <a:latin typeface="Calibri Light" panose="020F0302020204030204" pitchFamily="34" charset="0"/>
              </a:rPr>
              <a:t>  </a:t>
            </a:r>
            <a:r>
              <a:rPr lang="it-IT" sz="2880" b="1" dirty="0">
                <a:solidFill>
                  <a:srgbClr val="000000"/>
                </a:solidFill>
                <a:ea typeface="+mj-ea"/>
                <a:cs typeface="+mn-cs"/>
              </a:rPr>
              <a:t>WESTERN UNION in ITALIA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96440" y="1322449"/>
            <a:ext cx="10805160" cy="67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305594" indent="-305594" algn="l" defTabSz="8155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781" indent="-254993" algn="l" defTabSz="8155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969" indent="-203399" algn="l" defTabSz="8155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7758" indent="-203399" algn="l" defTabSz="8155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539" indent="-203399" algn="l" defTabSz="8155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66" indent="-204097" algn="l" defTabSz="816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816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816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8163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144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n-GB" sz="2400" b="1" i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Mercato</a:t>
            </a:r>
            <a:r>
              <a:rPr lang="en-GB" sz="24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 di </a:t>
            </a:r>
            <a:r>
              <a:rPr lang="en-GB" sz="2400" b="1" i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riferimento</a:t>
            </a:r>
            <a:endParaRPr lang="en-GB" sz="24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en-GB" sz="1920" dirty="0" err="1">
                <a:latin typeface="Calibri Light" panose="020F0302020204030204" pitchFamily="34" charset="0"/>
              </a:rPr>
              <a:t>Dati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ufficiali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alla</a:t>
            </a:r>
            <a:r>
              <a:rPr lang="en-GB" sz="1920" dirty="0">
                <a:latin typeface="Calibri Light" panose="020F0302020204030204" pitchFamily="34" charset="0"/>
              </a:rPr>
              <a:t> fine del 2019</a:t>
            </a:r>
            <a:r>
              <a:rPr lang="en-GB" sz="1920" b="1" dirty="0">
                <a:latin typeface="Calibri Light" panose="020F0302020204030204" pitchFamily="34" charset="0"/>
              </a:rPr>
              <a:t>: 5.2 M di </a:t>
            </a:r>
            <a:r>
              <a:rPr lang="en-GB" sz="1920" b="1" dirty="0" err="1">
                <a:latin typeface="Calibri Light" panose="020F0302020204030204" pitchFamily="34" charset="0"/>
              </a:rPr>
              <a:t>migranti</a:t>
            </a:r>
            <a:r>
              <a:rPr lang="en-GB" sz="1920" b="1" dirty="0">
                <a:latin typeface="Calibri Light" panose="020F0302020204030204" pitchFamily="34" charset="0"/>
              </a:rPr>
              <a:t> </a:t>
            </a:r>
            <a:r>
              <a:rPr lang="en-GB" sz="1920" b="1" dirty="0" err="1">
                <a:latin typeface="Calibri Light" panose="020F0302020204030204" pitchFamily="34" charset="0"/>
              </a:rPr>
              <a:t>residenti</a:t>
            </a:r>
            <a:r>
              <a:rPr lang="en-GB" sz="1920" b="1" dirty="0">
                <a:latin typeface="Calibri Light" panose="020F0302020204030204" pitchFamily="34" charset="0"/>
              </a:rPr>
              <a:t> </a:t>
            </a:r>
            <a:r>
              <a:rPr lang="en-GB" sz="1920" b="1" dirty="0" err="1">
                <a:latin typeface="Calibri Light" panose="020F0302020204030204" pitchFamily="34" charset="0"/>
              </a:rPr>
              <a:t>ufficiali</a:t>
            </a:r>
            <a:r>
              <a:rPr lang="en-GB" sz="1920" b="1" dirty="0">
                <a:latin typeface="Calibri Light" panose="020F0302020204030204" pitchFamily="34" charset="0"/>
              </a:rPr>
              <a:t> in Italia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en-GB" sz="1920" dirty="0">
                <a:latin typeface="Calibri Light" panose="020F0302020204030204" pitchFamily="34" charset="0"/>
              </a:rPr>
              <a:t>Solo in 15 </a:t>
            </a:r>
            <a:r>
              <a:rPr lang="en-GB" sz="1920" dirty="0" err="1">
                <a:latin typeface="Calibri Light" panose="020F0302020204030204" pitchFamily="34" charset="0"/>
              </a:rPr>
              <a:t>degli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oltre</a:t>
            </a:r>
            <a:r>
              <a:rPr lang="en-GB" sz="1920" dirty="0">
                <a:latin typeface="Calibri Light" panose="020F0302020204030204" pitchFamily="34" charset="0"/>
              </a:rPr>
              <a:t>  8,000 </a:t>
            </a:r>
            <a:r>
              <a:rPr lang="en-GB" sz="1920" dirty="0" err="1">
                <a:latin typeface="Calibri Light" panose="020F0302020204030204" pitchFamily="34" charset="0"/>
              </a:rPr>
              <a:t>comuni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italiani</a:t>
            </a:r>
            <a:r>
              <a:rPr lang="en-GB" sz="1920" dirty="0">
                <a:latin typeface="Calibri Light" panose="020F0302020204030204" pitchFamily="34" charset="0"/>
              </a:rPr>
              <a:t> non </a:t>
            </a:r>
            <a:r>
              <a:rPr lang="en-GB" sz="1920" dirty="0" err="1">
                <a:latin typeface="Calibri Light" panose="020F0302020204030204" pitchFamily="34" charset="0"/>
              </a:rPr>
              <a:t>risultano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migranti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residenti</a:t>
            </a:r>
            <a:endParaRPr lang="en-GB" sz="1920" dirty="0">
              <a:latin typeface="Calibri Light" panose="020F0302020204030204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Il business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risulta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,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quindi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, molto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diffuso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(RM, MI, TO, NA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coprono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solo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il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30% del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nostro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business)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I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principali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corridoi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sono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: Romania,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Marocco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, Senegal, Albania, India,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che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coprono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circa la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metá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di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tutte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le </a:t>
            </a:r>
            <a:r>
              <a:rPr lang="en-US" altLang="en-US" sz="1920" dirty="0" err="1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transazioni</a:t>
            </a:r>
            <a:r>
              <a:rPr lang="en-US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endParaRPr lang="en-GB" altLang="en-US" sz="1920" dirty="0">
              <a:solidFill>
                <a:srgbClr val="000000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en-GB" sz="1920" dirty="0" err="1">
                <a:latin typeface="Calibri Light" panose="020F0302020204030204" pitchFamily="34" charset="0"/>
              </a:rPr>
              <a:t>L’Italia</a:t>
            </a:r>
            <a:r>
              <a:rPr lang="en-GB" sz="1920" dirty="0">
                <a:latin typeface="Calibri Light" panose="020F0302020204030204" pitchFamily="34" charset="0"/>
              </a:rPr>
              <a:t> e’ </a:t>
            </a:r>
            <a:r>
              <a:rPr lang="en-GB" sz="1920" dirty="0" err="1">
                <a:latin typeface="Calibri Light" panose="020F0302020204030204" pitchFamily="34" charset="0"/>
              </a:rPr>
              <a:t>tra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i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primi</a:t>
            </a:r>
            <a:r>
              <a:rPr lang="en-GB" sz="1920" dirty="0">
                <a:latin typeface="Calibri Light" panose="020F0302020204030204" pitchFamily="34" charset="0"/>
              </a:rPr>
              <a:t> 10 </a:t>
            </a:r>
            <a:r>
              <a:rPr lang="en-GB" sz="1920" dirty="0" err="1">
                <a:latin typeface="Calibri Light" panose="020F0302020204030204" pitchFamily="34" charset="0"/>
              </a:rPr>
              <a:t>paesi</a:t>
            </a:r>
            <a:r>
              <a:rPr lang="en-GB" sz="1920" dirty="0">
                <a:latin typeface="Calibri Light" panose="020F0302020204030204" pitchFamily="34" charset="0"/>
              </a:rPr>
              <a:t> al </a:t>
            </a:r>
            <a:r>
              <a:rPr lang="en-GB" sz="1920" dirty="0" err="1">
                <a:latin typeface="Calibri Light" panose="020F0302020204030204" pitchFamily="34" charset="0"/>
              </a:rPr>
              <a:t>mondo</a:t>
            </a:r>
            <a:r>
              <a:rPr lang="en-GB" sz="1920" dirty="0">
                <a:latin typeface="Calibri Light" panose="020F0302020204030204" pitchFamily="34" charset="0"/>
              </a:rPr>
              <a:t> per </a:t>
            </a:r>
            <a:r>
              <a:rPr lang="en-GB" sz="1920" dirty="0" err="1">
                <a:latin typeface="Calibri Light" panose="020F0302020204030204" pitchFamily="34" charset="0"/>
              </a:rPr>
              <a:t>importanza</a:t>
            </a:r>
            <a:r>
              <a:rPr lang="en-GB" sz="1920" dirty="0">
                <a:latin typeface="Calibri Light" panose="020F0302020204030204" pitchFamily="34" charset="0"/>
              </a:rPr>
              <a:t> del </a:t>
            </a:r>
            <a:r>
              <a:rPr lang="en-GB" sz="1920" dirty="0" err="1">
                <a:latin typeface="Calibri Light" panose="020F0302020204030204" pitchFamily="34" charset="0"/>
              </a:rPr>
              <a:t>mercato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delle</a:t>
            </a:r>
            <a:r>
              <a:rPr lang="en-GB" sz="1920" dirty="0">
                <a:latin typeface="Calibri Light" panose="020F0302020204030204" pitchFamily="34" charset="0"/>
              </a:rPr>
              <a:t> </a:t>
            </a:r>
            <a:r>
              <a:rPr lang="en-GB" sz="1920" dirty="0" err="1">
                <a:latin typeface="Calibri Light" panose="020F0302020204030204" pitchFamily="34" charset="0"/>
              </a:rPr>
              <a:t>rimesse</a:t>
            </a:r>
            <a:r>
              <a:rPr lang="en-GB" sz="1920" dirty="0">
                <a:latin typeface="Calibri Light" panose="020F0302020204030204" pitchFamily="34" charset="0"/>
              </a:rPr>
              <a:t>. </a:t>
            </a:r>
            <a:r>
              <a:rPr lang="it-IT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Nel </a:t>
            </a:r>
            <a:r>
              <a:rPr lang="it-IT" altLang="en-US" sz="1920" b="1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2018</a:t>
            </a:r>
            <a:r>
              <a:rPr lang="it-IT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il valore complessivo delle </a:t>
            </a:r>
            <a:r>
              <a:rPr lang="it-IT" altLang="en-US" sz="1920" b="1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rimesse</a:t>
            </a:r>
            <a:r>
              <a:rPr lang="it-IT" altLang="en-US" sz="1920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 é stato di </a:t>
            </a:r>
            <a:r>
              <a:rPr lang="it-IT" altLang="en-US" sz="1920" b="1" dirty="0">
                <a:solidFill>
                  <a:srgbClr val="000000"/>
                </a:solidFill>
                <a:latin typeface="Calibri Light" panose="020F0302020204030204" pitchFamily="34" charset="0"/>
                <a:cs typeface="Arial" pitchFamily="34" charset="0"/>
              </a:rPr>
              <a:t>5,8 miliardi di €</a:t>
            </a:r>
          </a:p>
          <a:p>
            <a:pPr marL="0" indent="0" eaLnBrk="1" hangingPunct="1"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n-GB" sz="1200" dirty="0">
                <a:solidFill>
                  <a:srgbClr val="FF0000"/>
                </a:solidFill>
                <a:latin typeface="Calibri Light" panose="020F0302020204030204" pitchFamily="34" charset="0"/>
              </a:rPr>
              <a:t>	</a:t>
            </a:r>
            <a:r>
              <a:rPr lang="en-GB" sz="3450" dirty="0">
                <a:solidFill>
                  <a:srgbClr val="FF0000"/>
                </a:solidFill>
                <a:latin typeface="Calibri Light" panose="020F0302020204030204" pitchFamily="34" charset="0"/>
              </a:rPr>
              <a:t>	                   </a:t>
            </a:r>
            <a:endParaRPr lang="en-GB" sz="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 eaLnBrk="1" hangingPunct="1">
              <a:spcAft>
                <a:spcPts val="1440"/>
              </a:spcAft>
              <a:buClr>
                <a:srgbClr val="FFC000"/>
              </a:buClr>
              <a:buNone/>
              <a:defRPr/>
            </a:pPr>
            <a:r>
              <a:rPr lang="en-GB" sz="24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                                                         </a:t>
            </a:r>
            <a:r>
              <a:rPr lang="en-GB" sz="2400" b="1" i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Presenza</a:t>
            </a:r>
            <a:r>
              <a:rPr lang="en-GB" sz="24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 di Western Union</a:t>
            </a:r>
            <a:endParaRPr lang="en-GB" sz="2400" b="1" i="1" dirty="0">
              <a:latin typeface="Calibri Light" panose="020F03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Leader indiscusso nel </a:t>
            </a:r>
            <a:r>
              <a:rPr lang="it-IT" altLang="en-US" sz="1920" dirty="0" err="1">
                <a:latin typeface="Calibri Light" panose="020F0302020204030204" pitchFamily="34" charset="0"/>
              </a:rPr>
              <a:t>nel</a:t>
            </a:r>
            <a:r>
              <a:rPr lang="it-IT" altLang="en-US" sz="1920" dirty="0">
                <a:latin typeface="Calibri Light" panose="020F0302020204030204" pitchFamily="34" charset="0"/>
              </a:rPr>
              <a:t> mercato italiano delle rimesse</a:t>
            </a: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Oltre 20 anni di presenza in Italia</a:t>
            </a: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2 uffici (1 Roma, 1 Milano), 200 dipendenti</a:t>
            </a: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Brand awareness spontanea maggiore del 95% </a:t>
            </a:r>
            <a:endParaRPr lang="en-US" altLang="en-US" sz="1920" dirty="0">
              <a:latin typeface="Calibri Light" panose="020F03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Oltre 2.4 milioni di clienti in Italia</a:t>
            </a:r>
          </a:p>
          <a:p>
            <a:pPr>
              <a:buClr>
                <a:srgbClr val="FFC000"/>
              </a:buClr>
            </a:pPr>
            <a:r>
              <a:rPr lang="it-IT" altLang="en-US" sz="1920" dirty="0">
                <a:latin typeface="Calibri Light" panose="020F0302020204030204" pitchFamily="34" charset="0"/>
              </a:rPr>
              <a:t>2.100.000 carte MY WU (carta </a:t>
            </a:r>
            <a:r>
              <a:rPr lang="it-IT" altLang="en-US" sz="1920" dirty="0" err="1">
                <a:latin typeface="Calibri Light" panose="020F0302020204030204" pitchFamily="34" charset="0"/>
              </a:rPr>
              <a:t>fedeltá</a:t>
            </a:r>
            <a:r>
              <a:rPr lang="it-IT" altLang="en-US" sz="1920" dirty="0">
                <a:latin typeface="Calibri Light" panose="020F0302020204030204" pitchFamily="34" charset="0"/>
              </a:rPr>
              <a:t>) sul mercato</a:t>
            </a:r>
            <a:endParaRPr lang="en-US" altLang="en-US" sz="2160" dirty="0">
              <a:latin typeface="Calibri Light" panose="020F0302020204030204" pitchFamily="34" charset="0"/>
            </a:endParaRPr>
          </a:p>
          <a:p>
            <a:pPr eaLnBrk="1" hangingPunct="1"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n-GB" sz="2160" dirty="0">
              <a:latin typeface="Calibri Light" panose="020F0302020204030204" pitchFamily="34" charset="0"/>
            </a:endParaRPr>
          </a:p>
          <a:p>
            <a:pPr lvl="2" eaLnBrk="1" hangingPunct="1">
              <a:defRPr/>
            </a:pPr>
            <a:endParaRPr lang="it-IT" sz="2550" b="1" dirty="0"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endParaRPr lang="en-US" sz="3450" dirty="0"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endParaRPr lang="en-US" sz="345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5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828800" y="3810"/>
            <a:ext cx="9875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80" b="1" dirty="0">
                <a:latin typeface="Calibri Light" panose="020F0302020204030204" pitchFamily="34" charset="0"/>
              </a:rPr>
              <a:t>  WESTERN UNION – Network in Italia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672716" y="7498080"/>
            <a:ext cx="22783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160">
              <a:latin typeface="Calibri Light" panose="020F0302020204030204" pitchFamily="34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8800" y="3672840"/>
            <a:ext cx="3305176" cy="1996440"/>
            <a:chOff x="2000" y="1864"/>
            <a:chExt cx="1735" cy="1048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000" y="1864"/>
              <a:ext cx="1735" cy="1048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110490" tIns="55246" rIns="110490" bIns="55246" anchor="ctr"/>
            <a:lstStyle/>
            <a:p>
              <a:pPr algn="ctr" eaLnBrk="0" hangingPunct="0">
                <a:defRPr/>
              </a:pPr>
              <a:endParaRPr lang="it-IT" sz="2400" b="1" dirty="0">
                <a:latin typeface="Calibri Light" panose="020F0302020204030204" pitchFamily="34" charset="0"/>
              </a:endParaRPr>
            </a:p>
            <a:p>
              <a:pPr algn="ctr" eaLnBrk="0" hangingPunct="0">
                <a:defRPr/>
              </a:pPr>
              <a:endParaRPr lang="it-IT" sz="2400" b="1" dirty="0">
                <a:latin typeface="Calibri Light" panose="020F0302020204030204" pitchFamily="34" charset="0"/>
              </a:endParaRPr>
            </a:p>
            <a:p>
              <a:pPr algn="ctr" eaLnBrk="0" hangingPunct="0">
                <a:defRPr/>
              </a:pPr>
              <a:endParaRPr lang="it-IT" sz="2400" b="1" dirty="0">
                <a:latin typeface="Calibri Light" panose="020F0302020204030204" pitchFamily="34" charset="0"/>
              </a:endParaRPr>
            </a:p>
            <a:p>
              <a:pPr algn="ctr" eaLnBrk="0" hangingPunct="0">
                <a:defRPr/>
              </a:pPr>
              <a:r>
                <a:rPr lang="it-IT" sz="2400" b="1" dirty="0">
                  <a:latin typeface="Calibri Light" panose="020F0302020204030204" pitchFamily="34" charset="0"/>
                </a:rPr>
                <a:t>Utis</a:t>
              </a:r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334" y="1968"/>
              <a:ext cx="1066" cy="516"/>
              <a:chOff x="2342" y="3132"/>
              <a:chExt cx="1066" cy="516"/>
            </a:xfrm>
          </p:grpSpPr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11" y="3178"/>
                <a:ext cx="939" cy="386"/>
              </a:xfrm>
              <a:custGeom>
                <a:avLst/>
                <a:gdLst>
                  <a:gd name="T0" fmla="*/ 0 w 939"/>
                  <a:gd name="T1" fmla="*/ 385 h 386"/>
                  <a:gd name="T2" fmla="*/ 0 w 939"/>
                  <a:gd name="T3" fmla="*/ 0 h 386"/>
                  <a:gd name="T4" fmla="*/ 938 w 939"/>
                  <a:gd name="T5" fmla="*/ 0 h 386"/>
                  <a:gd name="T6" fmla="*/ 938 w 939"/>
                  <a:gd name="T7" fmla="*/ 383 h 386"/>
                  <a:gd name="T8" fmla="*/ 0 w 939"/>
                  <a:gd name="T9" fmla="*/ 38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9"/>
                  <a:gd name="T16" fmla="*/ 0 h 386"/>
                  <a:gd name="T17" fmla="*/ 939 w 939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9" h="386">
                    <a:moveTo>
                      <a:pt x="0" y="385"/>
                    </a:moveTo>
                    <a:lnTo>
                      <a:pt x="0" y="0"/>
                    </a:lnTo>
                    <a:lnTo>
                      <a:pt x="938" y="0"/>
                    </a:lnTo>
                    <a:lnTo>
                      <a:pt x="938" y="383"/>
                    </a:lnTo>
                    <a:lnTo>
                      <a:pt x="0" y="385"/>
                    </a:lnTo>
                  </a:path>
                </a:pathLst>
              </a:custGeom>
              <a:solidFill>
                <a:srgbClr val="FFDB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sz="312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2420" y="3202"/>
                <a:ext cx="922" cy="349"/>
                <a:chOff x="2420" y="3202"/>
                <a:chExt cx="922" cy="349"/>
              </a:xfrm>
            </p:grpSpPr>
            <p:sp>
              <p:nvSpPr>
                <p:cNvPr id="44" name="Rectangle 15"/>
                <p:cNvSpPr>
                  <a:spLocks noChangeArrowheads="1"/>
                </p:cNvSpPr>
                <p:nvPr/>
              </p:nvSpPr>
              <p:spPr bwMode="auto">
                <a:xfrm>
                  <a:off x="3292" y="3211"/>
                  <a:ext cx="32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5" name="Rectangle 16"/>
                <p:cNvSpPr>
                  <a:spLocks noChangeArrowheads="1"/>
                </p:cNvSpPr>
                <p:nvPr/>
              </p:nvSpPr>
              <p:spPr bwMode="auto">
                <a:xfrm>
                  <a:off x="3282" y="3373"/>
                  <a:ext cx="32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6" name="Rectangle 17"/>
                <p:cNvSpPr>
                  <a:spLocks noChangeArrowheads="1"/>
                </p:cNvSpPr>
                <p:nvPr/>
              </p:nvSpPr>
              <p:spPr bwMode="auto">
                <a:xfrm>
                  <a:off x="3202" y="3351"/>
                  <a:ext cx="32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7" name="Rectangle 18"/>
                <p:cNvSpPr>
                  <a:spLocks noChangeArrowheads="1"/>
                </p:cNvSpPr>
                <p:nvPr/>
              </p:nvSpPr>
              <p:spPr bwMode="auto">
                <a:xfrm>
                  <a:off x="3298" y="3285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8" name="Rectangle 19"/>
                <p:cNvSpPr>
                  <a:spLocks noChangeArrowheads="1"/>
                </p:cNvSpPr>
                <p:nvPr/>
              </p:nvSpPr>
              <p:spPr bwMode="auto">
                <a:xfrm>
                  <a:off x="3276" y="3263"/>
                  <a:ext cx="32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9" name="Rectangle 20"/>
                <p:cNvSpPr>
                  <a:spLocks noChangeArrowheads="1"/>
                </p:cNvSpPr>
                <p:nvPr/>
              </p:nvSpPr>
              <p:spPr bwMode="auto">
                <a:xfrm>
                  <a:off x="3298" y="3455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0" name="Rectangle 21"/>
                <p:cNvSpPr>
                  <a:spLocks noChangeArrowheads="1"/>
                </p:cNvSpPr>
                <p:nvPr/>
              </p:nvSpPr>
              <p:spPr bwMode="auto">
                <a:xfrm>
                  <a:off x="3271" y="3487"/>
                  <a:ext cx="32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1" name="Rectangle 22"/>
                <p:cNvSpPr>
                  <a:spLocks noChangeArrowheads="1"/>
                </p:cNvSpPr>
                <p:nvPr/>
              </p:nvSpPr>
              <p:spPr bwMode="auto">
                <a:xfrm>
                  <a:off x="3207" y="3513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2" name="Rectangle 23"/>
                <p:cNvSpPr>
                  <a:spLocks noChangeArrowheads="1"/>
                </p:cNvSpPr>
                <p:nvPr/>
              </p:nvSpPr>
              <p:spPr bwMode="auto">
                <a:xfrm>
                  <a:off x="3309" y="3533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" name="Rectangle 24"/>
                <p:cNvSpPr>
                  <a:spLocks noChangeArrowheads="1"/>
                </p:cNvSpPr>
                <p:nvPr/>
              </p:nvSpPr>
              <p:spPr bwMode="auto">
                <a:xfrm>
                  <a:off x="3215" y="3437"/>
                  <a:ext cx="32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" name="Rectangle 25"/>
                <p:cNvSpPr>
                  <a:spLocks noChangeArrowheads="1"/>
                </p:cNvSpPr>
                <p:nvPr/>
              </p:nvSpPr>
              <p:spPr bwMode="auto">
                <a:xfrm>
                  <a:off x="3302" y="3386"/>
                  <a:ext cx="35" cy="17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" name="Rectangle 26"/>
                <p:cNvSpPr>
                  <a:spLocks noChangeArrowheads="1"/>
                </p:cNvSpPr>
                <p:nvPr/>
              </p:nvSpPr>
              <p:spPr bwMode="auto">
                <a:xfrm>
                  <a:off x="2468" y="3202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" name="Rectangle 27"/>
                <p:cNvSpPr>
                  <a:spLocks noChangeArrowheads="1"/>
                </p:cNvSpPr>
                <p:nvPr/>
              </p:nvSpPr>
              <p:spPr bwMode="auto">
                <a:xfrm>
                  <a:off x="2449" y="3284"/>
                  <a:ext cx="32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" name="Rectangle 28"/>
                <p:cNvSpPr>
                  <a:spLocks noChangeArrowheads="1"/>
                </p:cNvSpPr>
                <p:nvPr/>
              </p:nvSpPr>
              <p:spPr bwMode="auto">
                <a:xfrm>
                  <a:off x="2473" y="3330"/>
                  <a:ext cx="32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" name="Rectangle 29"/>
                <p:cNvSpPr>
                  <a:spLocks noChangeArrowheads="1"/>
                </p:cNvSpPr>
                <p:nvPr/>
              </p:nvSpPr>
              <p:spPr bwMode="auto">
                <a:xfrm>
                  <a:off x="2433" y="3420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" name="Rectangle 30"/>
                <p:cNvSpPr>
                  <a:spLocks noChangeArrowheads="1"/>
                </p:cNvSpPr>
                <p:nvPr/>
              </p:nvSpPr>
              <p:spPr bwMode="auto">
                <a:xfrm>
                  <a:off x="2529" y="3475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" name="Rectangle 31"/>
                <p:cNvSpPr>
                  <a:spLocks noChangeArrowheads="1"/>
                </p:cNvSpPr>
                <p:nvPr/>
              </p:nvSpPr>
              <p:spPr bwMode="auto">
                <a:xfrm>
                  <a:off x="2457" y="3494"/>
                  <a:ext cx="33" cy="18"/>
                </a:xfrm>
                <a:prstGeom prst="rect">
                  <a:avLst/>
                </a:prstGeom>
                <a:solidFill>
                  <a:srgbClr val="4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" name="Rectangle 32"/>
                <p:cNvSpPr>
                  <a:spLocks noChangeArrowheads="1"/>
                </p:cNvSpPr>
                <p:nvPr/>
              </p:nvSpPr>
              <p:spPr bwMode="auto">
                <a:xfrm>
                  <a:off x="2470" y="3450"/>
                  <a:ext cx="33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" name="Rectangle 33"/>
                <p:cNvSpPr>
                  <a:spLocks noChangeArrowheads="1"/>
                </p:cNvSpPr>
                <p:nvPr/>
              </p:nvSpPr>
              <p:spPr bwMode="auto">
                <a:xfrm>
                  <a:off x="2497" y="3345"/>
                  <a:ext cx="33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" name="Rectangle 34"/>
                <p:cNvSpPr>
                  <a:spLocks noChangeArrowheads="1"/>
                </p:cNvSpPr>
                <p:nvPr/>
              </p:nvSpPr>
              <p:spPr bwMode="auto">
                <a:xfrm>
                  <a:off x="2420" y="3241"/>
                  <a:ext cx="33" cy="18"/>
                </a:xfrm>
                <a:prstGeom prst="rect">
                  <a:avLst/>
                </a:prstGeom>
                <a:solidFill>
                  <a:srgbClr val="2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2342" y="3560"/>
                <a:ext cx="1066" cy="88"/>
                <a:chOff x="2342" y="3560"/>
                <a:chExt cx="1066" cy="88"/>
              </a:xfrm>
            </p:grpSpPr>
            <p:sp>
              <p:nvSpPr>
                <p:cNvPr id="42" name="Rectangle 36"/>
                <p:cNvSpPr>
                  <a:spLocks noChangeArrowheads="1"/>
                </p:cNvSpPr>
                <p:nvPr/>
              </p:nvSpPr>
              <p:spPr bwMode="auto">
                <a:xfrm>
                  <a:off x="2342" y="3560"/>
                  <a:ext cx="1066" cy="76"/>
                </a:xfrm>
                <a:prstGeom prst="rect">
                  <a:avLst/>
                </a:prstGeom>
                <a:solidFill>
                  <a:srgbClr val="A0A0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3" name="Rectangle 37"/>
                <p:cNvSpPr>
                  <a:spLocks noChangeArrowheads="1"/>
                </p:cNvSpPr>
                <p:nvPr/>
              </p:nvSpPr>
              <p:spPr bwMode="auto">
                <a:xfrm>
                  <a:off x="2345" y="3630"/>
                  <a:ext cx="1063" cy="18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2515" y="3132"/>
                <a:ext cx="731" cy="431"/>
              </a:xfrm>
              <a:custGeom>
                <a:avLst/>
                <a:gdLst>
                  <a:gd name="T0" fmla="*/ 55 w 731"/>
                  <a:gd name="T1" fmla="*/ 213 h 431"/>
                  <a:gd name="T2" fmla="*/ 0 w 731"/>
                  <a:gd name="T3" fmla="*/ 173 h 431"/>
                  <a:gd name="T4" fmla="*/ 0 w 731"/>
                  <a:gd name="T5" fmla="*/ 0 h 431"/>
                  <a:gd name="T6" fmla="*/ 730 w 731"/>
                  <a:gd name="T7" fmla="*/ 1 h 431"/>
                  <a:gd name="T8" fmla="*/ 730 w 731"/>
                  <a:gd name="T9" fmla="*/ 167 h 431"/>
                  <a:gd name="T10" fmla="*/ 675 w 731"/>
                  <a:gd name="T11" fmla="*/ 222 h 431"/>
                  <a:gd name="T12" fmla="*/ 675 w 731"/>
                  <a:gd name="T13" fmla="*/ 376 h 431"/>
                  <a:gd name="T14" fmla="*/ 444 w 731"/>
                  <a:gd name="T15" fmla="*/ 376 h 431"/>
                  <a:gd name="T16" fmla="*/ 444 w 731"/>
                  <a:gd name="T17" fmla="*/ 428 h 431"/>
                  <a:gd name="T18" fmla="*/ 284 w 731"/>
                  <a:gd name="T19" fmla="*/ 430 h 431"/>
                  <a:gd name="T20" fmla="*/ 284 w 731"/>
                  <a:gd name="T21" fmla="*/ 379 h 431"/>
                  <a:gd name="T22" fmla="*/ 55 w 731"/>
                  <a:gd name="T23" fmla="*/ 379 h 431"/>
                  <a:gd name="T24" fmla="*/ 55 w 731"/>
                  <a:gd name="T25" fmla="*/ 213 h 4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1"/>
                  <a:gd name="T40" fmla="*/ 0 h 431"/>
                  <a:gd name="T41" fmla="*/ 731 w 731"/>
                  <a:gd name="T42" fmla="*/ 431 h 4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1" h="431">
                    <a:moveTo>
                      <a:pt x="55" y="21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730" y="1"/>
                    </a:lnTo>
                    <a:lnTo>
                      <a:pt x="730" y="167"/>
                    </a:lnTo>
                    <a:lnTo>
                      <a:pt x="675" y="222"/>
                    </a:lnTo>
                    <a:lnTo>
                      <a:pt x="675" y="376"/>
                    </a:lnTo>
                    <a:lnTo>
                      <a:pt x="444" y="376"/>
                    </a:lnTo>
                    <a:lnTo>
                      <a:pt x="444" y="428"/>
                    </a:lnTo>
                    <a:lnTo>
                      <a:pt x="284" y="430"/>
                    </a:lnTo>
                    <a:lnTo>
                      <a:pt x="284" y="379"/>
                    </a:lnTo>
                    <a:lnTo>
                      <a:pt x="55" y="379"/>
                    </a:lnTo>
                    <a:lnTo>
                      <a:pt x="55" y="213"/>
                    </a:lnTo>
                  </a:path>
                </a:pathLst>
              </a:custGeom>
              <a:solidFill>
                <a:schemeClr val="tx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2525" y="3304"/>
                <a:ext cx="43" cy="29"/>
              </a:xfrm>
              <a:custGeom>
                <a:avLst/>
                <a:gdLst>
                  <a:gd name="T0" fmla="*/ 0 w 43"/>
                  <a:gd name="T1" fmla="*/ 0 h 29"/>
                  <a:gd name="T2" fmla="*/ 42 w 43"/>
                  <a:gd name="T3" fmla="*/ 0 h 29"/>
                  <a:gd name="T4" fmla="*/ 42 w 43"/>
                  <a:gd name="T5" fmla="*/ 28 h 29"/>
                  <a:gd name="T6" fmla="*/ 0 w 4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9"/>
                  <a:gd name="T14" fmla="*/ 43 w 4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9">
                    <a:moveTo>
                      <a:pt x="0" y="0"/>
                    </a:moveTo>
                    <a:lnTo>
                      <a:pt x="42" y="0"/>
                    </a:lnTo>
                    <a:lnTo>
                      <a:pt x="42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3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3192" y="3304"/>
                <a:ext cx="41" cy="38"/>
              </a:xfrm>
              <a:custGeom>
                <a:avLst/>
                <a:gdLst>
                  <a:gd name="T0" fmla="*/ 40 w 41"/>
                  <a:gd name="T1" fmla="*/ 0 h 38"/>
                  <a:gd name="T2" fmla="*/ 0 w 41"/>
                  <a:gd name="T3" fmla="*/ 0 h 38"/>
                  <a:gd name="T4" fmla="*/ 0 w 41"/>
                  <a:gd name="T5" fmla="*/ 37 h 38"/>
                  <a:gd name="T6" fmla="*/ 40 w 41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38"/>
                  <a:gd name="T14" fmla="*/ 41 w 41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38">
                    <a:moveTo>
                      <a:pt x="40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603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2536" y="3153"/>
                <a:ext cx="689" cy="140"/>
              </a:xfrm>
              <a:prstGeom prst="rect">
                <a:avLst/>
              </a:prstGeom>
              <a:solidFill>
                <a:srgbClr val="FFDB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216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Rectangle 42"/>
              <p:cNvSpPr>
                <a:spLocks noChangeArrowheads="1"/>
              </p:cNvSpPr>
              <p:nvPr/>
            </p:nvSpPr>
            <p:spPr bwMode="auto">
              <a:xfrm>
                <a:off x="2568" y="3167"/>
                <a:ext cx="603" cy="106"/>
              </a:xfrm>
              <a:prstGeom prst="rect">
                <a:avLst/>
              </a:prstGeom>
              <a:solidFill>
                <a:srgbClr val="FCFE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10490" tIns="55246" rIns="110490" bIns="55246" anchor="ctr"/>
              <a:lstStyle/>
              <a:p>
                <a:pPr algn="ctr" eaLnBrk="0" hangingPunct="0"/>
                <a:r>
                  <a:rPr lang="it-IT" sz="1200" b="1" dirty="0">
                    <a:solidFill>
                      <a:srgbClr val="000099"/>
                    </a:solidFill>
                    <a:latin typeface="Calibri Light" panose="020F0302020204030204" pitchFamily="34" charset="0"/>
                  </a:rPr>
                  <a:t>UTIS</a:t>
                </a:r>
              </a:p>
            </p:txBody>
          </p:sp>
          <p:sp>
            <p:nvSpPr>
              <p:cNvPr id="16" name="Freeform 43"/>
              <p:cNvSpPr>
                <a:spLocks/>
              </p:cNvSpPr>
              <p:nvPr/>
            </p:nvSpPr>
            <p:spPr bwMode="auto">
              <a:xfrm>
                <a:off x="2573" y="3344"/>
                <a:ext cx="613" cy="212"/>
              </a:xfrm>
              <a:custGeom>
                <a:avLst/>
                <a:gdLst>
                  <a:gd name="T0" fmla="*/ 612 w 613"/>
                  <a:gd name="T1" fmla="*/ 209 h 212"/>
                  <a:gd name="T2" fmla="*/ 612 w 613"/>
                  <a:gd name="T3" fmla="*/ 0 h 212"/>
                  <a:gd name="T4" fmla="*/ 0 w 613"/>
                  <a:gd name="T5" fmla="*/ 0 h 212"/>
                  <a:gd name="T6" fmla="*/ 0 w 613"/>
                  <a:gd name="T7" fmla="*/ 211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3"/>
                  <a:gd name="T13" fmla="*/ 0 h 212"/>
                  <a:gd name="T14" fmla="*/ 613 w 613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3" h="212">
                    <a:moveTo>
                      <a:pt x="612" y="209"/>
                    </a:moveTo>
                    <a:lnTo>
                      <a:pt x="612" y="0"/>
                    </a:lnTo>
                    <a:lnTo>
                      <a:pt x="0" y="0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it-IT" sz="312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2812" y="3368"/>
                <a:ext cx="61" cy="127"/>
                <a:chOff x="2812" y="3368"/>
                <a:chExt cx="61" cy="127"/>
              </a:xfrm>
            </p:grpSpPr>
            <p:sp>
              <p:nvSpPr>
                <p:cNvPr id="39" name="Rectangle 45"/>
                <p:cNvSpPr>
                  <a:spLocks noChangeArrowheads="1"/>
                </p:cNvSpPr>
                <p:nvPr/>
              </p:nvSpPr>
              <p:spPr bwMode="auto">
                <a:xfrm>
                  <a:off x="2821" y="3368"/>
                  <a:ext cx="45" cy="12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>
                  <a:off x="2812" y="3460"/>
                  <a:ext cx="61" cy="19"/>
                </a:xfrm>
                <a:custGeom>
                  <a:avLst/>
                  <a:gdLst>
                    <a:gd name="T0" fmla="*/ 0 w 61"/>
                    <a:gd name="T1" fmla="*/ 3 h 19"/>
                    <a:gd name="T2" fmla="*/ 34 w 61"/>
                    <a:gd name="T3" fmla="*/ 3 h 19"/>
                    <a:gd name="T4" fmla="*/ 34 w 61"/>
                    <a:gd name="T5" fmla="*/ 1 h 19"/>
                    <a:gd name="T6" fmla="*/ 35 w 61"/>
                    <a:gd name="T7" fmla="*/ 0 h 19"/>
                    <a:gd name="T8" fmla="*/ 36 w 61"/>
                    <a:gd name="T9" fmla="*/ 0 h 19"/>
                    <a:gd name="T10" fmla="*/ 57 w 61"/>
                    <a:gd name="T11" fmla="*/ 0 h 19"/>
                    <a:gd name="T12" fmla="*/ 60 w 61"/>
                    <a:gd name="T13" fmla="*/ 0 h 19"/>
                    <a:gd name="T14" fmla="*/ 60 w 61"/>
                    <a:gd name="T15" fmla="*/ 5 h 19"/>
                    <a:gd name="T16" fmla="*/ 60 w 61"/>
                    <a:gd name="T17" fmla="*/ 15 h 19"/>
                    <a:gd name="T18" fmla="*/ 59 w 61"/>
                    <a:gd name="T19" fmla="*/ 18 h 19"/>
                    <a:gd name="T20" fmla="*/ 34 w 61"/>
                    <a:gd name="T21" fmla="*/ 18 h 19"/>
                    <a:gd name="T22" fmla="*/ 34 w 61"/>
                    <a:gd name="T23" fmla="*/ 15 h 19"/>
                    <a:gd name="T24" fmla="*/ 34 w 61"/>
                    <a:gd name="T25" fmla="*/ 13 h 19"/>
                    <a:gd name="T26" fmla="*/ 0 w 61"/>
                    <a:gd name="T27" fmla="*/ 13 h 19"/>
                    <a:gd name="T28" fmla="*/ 0 w 61"/>
                    <a:gd name="T29" fmla="*/ 3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"/>
                    <a:gd name="T46" fmla="*/ 0 h 19"/>
                    <a:gd name="T47" fmla="*/ 61 w 61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" h="19">
                      <a:moveTo>
                        <a:pt x="0" y="3"/>
                      </a:move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0" y="5"/>
                      </a:lnTo>
                      <a:lnTo>
                        <a:pt x="60" y="15"/>
                      </a:lnTo>
                      <a:lnTo>
                        <a:pt x="59" y="18"/>
                      </a:lnTo>
                      <a:lnTo>
                        <a:pt x="34" y="18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0" y="13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1" name="Rectangle 47"/>
                <p:cNvSpPr>
                  <a:spLocks noChangeArrowheads="1"/>
                </p:cNvSpPr>
                <p:nvPr/>
              </p:nvSpPr>
              <p:spPr bwMode="auto">
                <a:xfrm>
                  <a:off x="2849" y="3464"/>
                  <a:ext cx="19" cy="1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2889" y="3368"/>
                <a:ext cx="60" cy="127"/>
                <a:chOff x="2889" y="3368"/>
                <a:chExt cx="60" cy="127"/>
              </a:xfrm>
            </p:grpSpPr>
            <p:sp>
              <p:nvSpPr>
                <p:cNvPr id="36" name="Rectangle 49"/>
                <p:cNvSpPr>
                  <a:spLocks noChangeArrowheads="1"/>
                </p:cNvSpPr>
                <p:nvPr/>
              </p:nvSpPr>
              <p:spPr bwMode="auto">
                <a:xfrm>
                  <a:off x="2894" y="3368"/>
                  <a:ext cx="46" cy="12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7" name="Freeform 50"/>
                <p:cNvSpPr>
                  <a:spLocks/>
                </p:cNvSpPr>
                <p:nvPr/>
              </p:nvSpPr>
              <p:spPr bwMode="auto">
                <a:xfrm>
                  <a:off x="2889" y="3460"/>
                  <a:ext cx="60" cy="19"/>
                </a:xfrm>
                <a:custGeom>
                  <a:avLst/>
                  <a:gdLst>
                    <a:gd name="T0" fmla="*/ 59 w 60"/>
                    <a:gd name="T1" fmla="*/ 3 h 19"/>
                    <a:gd name="T2" fmla="*/ 25 w 60"/>
                    <a:gd name="T3" fmla="*/ 3 h 19"/>
                    <a:gd name="T4" fmla="*/ 25 w 60"/>
                    <a:gd name="T5" fmla="*/ 1 h 19"/>
                    <a:gd name="T6" fmla="*/ 24 w 60"/>
                    <a:gd name="T7" fmla="*/ 0 h 19"/>
                    <a:gd name="T8" fmla="*/ 22 w 60"/>
                    <a:gd name="T9" fmla="*/ 0 h 19"/>
                    <a:gd name="T10" fmla="*/ 1 w 60"/>
                    <a:gd name="T11" fmla="*/ 0 h 19"/>
                    <a:gd name="T12" fmla="*/ 0 w 60"/>
                    <a:gd name="T13" fmla="*/ 0 h 19"/>
                    <a:gd name="T14" fmla="*/ 0 w 60"/>
                    <a:gd name="T15" fmla="*/ 5 h 19"/>
                    <a:gd name="T16" fmla="*/ 0 w 60"/>
                    <a:gd name="T17" fmla="*/ 15 h 19"/>
                    <a:gd name="T18" fmla="*/ 0 w 60"/>
                    <a:gd name="T19" fmla="*/ 18 h 19"/>
                    <a:gd name="T20" fmla="*/ 24 w 60"/>
                    <a:gd name="T21" fmla="*/ 18 h 19"/>
                    <a:gd name="T22" fmla="*/ 25 w 60"/>
                    <a:gd name="T23" fmla="*/ 15 h 19"/>
                    <a:gd name="T24" fmla="*/ 25 w 60"/>
                    <a:gd name="T25" fmla="*/ 13 h 19"/>
                    <a:gd name="T26" fmla="*/ 59 w 60"/>
                    <a:gd name="T27" fmla="*/ 13 h 19"/>
                    <a:gd name="T28" fmla="*/ 59 w 60"/>
                    <a:gd name="T29" fmla="*/ 3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0"/>
                    <a:gd name="T46" fmla="*/ 0 h 19"/>
                    <a:gd name="T47" fmla="*/ 60 w 60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0" h="19">
                      <a:moveTo>
                        <a:pt x="59" y="3"/>
                      </a:moveTo>
                      <a:lnTo>
                        <a:pt x="25" y="3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24" y="18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59" y="13"/>
                      </a:lnTo>
                      <a:lnTo>
                        <a:pt x="59" y="3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8" name="Rectangle 51"/>
                <p:cNvSpPr>
                  <a:spLocks noChangeArrowheads="1"/>
                </p:cNvSpPr>
                <p:nvPr/>
              </p:nvSpPr>
              <p:spPr bwMode="auto">
                <a:xfrm>
                  <a:off x="2892" y="3464"/>
                  <a:ext cx="20" cy="1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9" name="Rectangle 52"/>
              <p:cNvSpPr>
                <a:spLocks noChangeArrowheads="1"/>
              </p:cNvSpPr>
              <p:nvPr/>
            </p:nvSpPr>
            <p:spPr bwMode="auto">
              <a:xfrm>
                <a:off x="2815" y="3360"/>
                <a:ext cx="58" cy="18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216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888" y="3360"/>
                <a:ext cx="58" cy="18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216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2592" y="3360"/>
                <a:ext cx="77" cy="137"/>
                <a:chOff x="2592" y="3360"/>
                <a:chExt cx="77" cy="137"/>
              </a:xfrm>
            </p:grpSpPr>
            <p:sp>
              <p:nvSpPr>
                <p:cNvPr id="34" name="Rectangle 55"/>
                <p:cNvSpPr>
                  <a:spLocks noChangeArrowheads="1"/>
                </p:cNvSpPr>
                <p:nvPr/>
              </p:nvSpPr>
              <p:spPr bwMode="auto">
                <a:xfrm>
                  <a:off x="2594" y="3360"/>
                  <a:ext cx="73" cy="135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/>
                </p:cNvSpPr>
                <p:nvPr/>
              </p:nvSpPr>
              <p:spPr bwMode="auto">
                <a:xfrm>
                  <a:off x="2592" y="3436"/>
                  <a:ext cx="77" cy="61"/>
                </a:xfrm>
                <a:custGeom>
                  <a:avLst/>
                  <a:gdLst>
                    <a:gd name="T0" fmla="*/ 0 w 77"/>
                    <a:gd name="T1" fmla="*/ 30 h 61"/>
                    <a:gd name="T2" fmla="*/ 30 w 77"/>
                    <a:gd name="T3" fmla="*/ 30 h 61"/>
                    <a:gd name="T4" fmla="*/ 30 w 77"/>
                    <a:gd name="T5" fmla="*/ 0 h 61"/>
                    <a:gd name="T6" fmla="*/ 38 w 77"/>
                    <a:gd name="T7" fmla="*/ 3 h 61"/>
                    <a:gd name="T8" fmla="*/ 41 w 77"/>
                    <a:gd name="T9" fmla="*/ 5 h 61"/>
                    <a:gd name="T10" fmla="*/ 46 w 77"/>
                    <a:gd name="T11" fmla="*/ 5 h 61"/>
                    <a:gd name="T12" fmla="*/ 46 w 77"/>
                    <a:gd name="T13" fmla="*/ 28 h 61"/>
                    <a:gd name="T14" fmla="*/ 58 w 77"/>
                    <a:gd name="T15" fmla="*/ 28 h 61"/>
                    <a:gd name="T16" fmla="*/ 61 w 77"/>
                    <a:gd name="T17" fmla="*/ 22 h 61"/>
                    <a:gd name="T18" fmla="*/ 62 w 77"/>
                    <a:gd name="T19" fmla="*/ 11 h 61"/>
                    <a:gd name="T20" fmla="*/ 65 w 77"/>
                    <a:gd name="T21" fmla="*/ 8 h 61"/>
                    <a:gd name="T22" fmla="*/ 74 w 77"/>
                    <a:gd name="T23" fmla="*/ 8 h 61"/>
                    <a:gd name="T24" fmla="*/ 76 w 77"/>
                    <a:gd name="T25" fmla="*/ 12 h 61"/>
                    <a:gd name="T26" fmla="*/ 76 w 77"/>
                    <a:gd name="T27" fmla="*/ 60 h 61"/>
                    <a:gd name="T28" fmla="*/ 0 w 77"/>
                    <a:gd name="T29" fmla="*/ 60 h 61"/>
                    <a:gd name="T30" fmla="*/ 0 w 77"/>
                    <a:gd name="T31" fmla="*/ 30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"/>
                    <a:gd name="T49" fmla="*/ 0 h 61"/>
                    <a:gd name="T50" fmla="*/ 77 w 77"/>
                    <a:gd name="T51" fmla="*/ 61 h 6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" h="61">
                      <a:moveTo>
                        <a:pt x="0" y="30"/>
                      </a:moveTo>
                      <a:lnTo>
                        <a:pt x="30" y="30"/>
                      </a:lnTo>
                      <a:lnTo>
                        <a:pt x="30" y="0"/>
                      </a:lnTo>
                      <a:lnTo>
                        <a:pt x="38" y="3"/>
                      </a:lnTo>
                      <a:lnTo>
                        <a:pt x="41" y="5"/>
                      </a:lnTo>
                      <a:lnTo>
                        <a:pt x="46" y="5"/>
                      </a:lnTo>
                      <a:lnTo>
                        <a:pt x="46" y="28"/>
                      </a:lnTo>
                      <a:lnTo>
                        <a:pt x="58" y="28"/>
                      </a:lnTo>
                      <a:lnTo>
                        <a:pt x="61" y="22"/>
                      </a:lnTo>
                      <a:lnTo>
                        <a:pt x="62" y="11"/>
                      </a:lnTo>
                      <a:lnTo>
                        <a:pt x="65" y="8"/>
                      </a:lnTo>
                      <a:lnTo>
                        <a:pt x="74" y="8"/>
                      </a:lnTo>
                      <a:lnTo>
                        <a:pt x="76" y="12"/>
                      </a:lnTo>
                      <a:lnTo>
                        <a:pt x="76" y="60"/>
                      </a:lnTo>
                      <a:lnTo>
                        <a:pt x="0" y="6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>
                <a:off x="2691" y="3360"/>
                <a:ext cx="109" cy="135"/>
                <a:chOff x="2691" y="3360"/>
                <a:chExt cx="109" cy="135"/>
              </a:xfrm>
            </p:grpSpPr>
            <p:sp>
              <p:nvSpPr>
                <p:cNvPr id="32" name="Rectangle 58"/>
                <p:cNvSpPr>
                  <a:spLocks noChangeArrowheads="1"/>
                </p:cNvSpPr>
                <p:nvPr/>
              </p:nvSpPr>
              <p:spPr bwMode="auto">
                <a:xfrm>
                  <a:off x="2694" y="3360"/>
                  <a:ext cx="103" cy="13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3" name="Freeform 59"/>
                <p:cNvSpPr>
                  <a:spLocks/>
                </p:cNvSpPr>
                <p:nvPr/>
              </p:nvSpPr>
              <p:spPr bwMode="auto">
                <a:xfrm>
                  <a:off x="2691" y="3427"/>
                  <a:ext cx="109" cy="68"/>
                </a:xfrm>
                <a:custGeom>
                  <a:avLst/>
                  <a:gdLst>
                    <a:gd name="T0" fmla="*/ 0 w 109"/>
                    <a:gd name="T1" fmla="*/ 18 h 68"/>
                    <a:gd name="T2" fmla="*/ 3 w 109"/>
                    <a:gd name="T3" fmla="*/ 15 h 68"/>
                    <a:gd name="T4" fmla="*/ 6 w 109"/>
                    <a:gd name="T5" fmla="*/ 7 h 68"/>
                    <a:gd name="T6" fmla="*/ 13 w 109"/>
                    <a:gd name="T7" fmla="*/ 0 h 68"/>
                    <a:gd name="T8" fmla="*/ 21 w 109"/>
                    <a:gd name="T9" fmla="*/ 1 h 68"/>
                    <a:gd name="T10" fmla="*/ 24 w 109"/>
                    <a:gd name="T11" fmla="*/ 3 h 68"/>
                    <a:gd name="T12" fmla="*/ 27 w 109"/>
                    <a:gd name="T13" fmla="*/ 4 h 68"/>
                    <a:gd name="T14" fmla="*/ 32 w 109"/>
                    <a:gd name="T15" fmla="*/ 3 h 68"/>
                    <a:gd name="T16" fmla="*/ 40 w 109"/>
                    <a:gd name="T17" fmla="*/ 3 h 68"/>
                    <a:gd name="T18" fmla="*/ 40 w 109"/>
                    <a:gd name="T19" fmla="*/ 10 h 68"/>
                    <a:gd name="T20" fmla="*/ 42 w 109"/>
                    <a:gd name="T21" fmla="*/ 15 h 68"/>
                    <a:gd name="T22" fmla="*/ 42 w 109"/>
                    <a:gd name="T23" fmla="*/ 36 h 68"/>
                    <a:gd name="T24" fmla="*/ 108 w 109"/>
                    <a:gd name="T25" fmla="*/ 37 h 68"/>
                    <a:gd name="T26" fmla="*/ 108 w 109"/>
                    <a:gd name="T27" fmla="*/ 67 h 68"/>
                    <a:gd name="T28" fmla="*/ 0 w 109"/>
                    <a:gd name="T29" fmla="*/ 67 h 68"/>
                    <a:gd name="T30" fmla="*/ 0 w 109"/>
                    <a:gd name="T31" fmla="*/ 18 h 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9"/>
                    <a:gd name="T49" fmla="*/ 0 h 68"/>
                    <a:gd name="T50" fmla="*/ 109 w 109"/>
                    <a:gd name="T51" fmla="*/ 68 h 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9" h="68">
                      <a:moveTo>
                        <a:pt x="0" y="18"/>
                      </a:moveTo>
                      <a:lnTo>
                        <a:pt x="3" y="15"/>
                      </a:lnTo>
                      <a:lnTo>
                        <a:pt x="6" y="7"/>
                      </a:lnTo>
                      <a:lnTo>
                        <a:pt x="13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7" y="4"/>
                      </a:lnTo>
                      <a:lnTo>
                        <a:pt x="32" y="3"/>
                      </a:lnTo>
                      <a:lnTo>
                        <a:pt x="40" y="3"/>
                      </a:lnTo>
                      <a:lnTo>
                        <a:pt x="40" y="10"/>
                      </a:lnTo>
                      <a:lnTo>
                        <a:pt x="42" y="15"/>
                      </a:lnTo>
                      <a:lnTo>
                        <a:pt x="42" y="36"/>
                      </a:lnTo>
                      <a:lnTo>
                        <a:pt x="108" y="37"/>
                      </a:lnTo>
                      <a:lnTo>
                        <a:pt x="108" y="67"/>
                      </a:lnTo>
                      <a:lnTo>
                        <a:pt x="0" y="67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23" name="Group 60"/>
              <p:cNvGrpSpPr>
                <a:grpSpLocks/>
              </p:cNvGrpSpPr>
              <p:nvPr/>
            </p:nvGrpSpPr>
            <p:grpSpPr bwMode="auto">
              <a:xfrm>
                <a:off x="2961" y="3360"/>
                <a:ext cx="109" cy="135"/>
                <a:chOff x="2961" y="3360"/>
                <a:chExt cx="109" cy="135"/>
              </a:xfrm>
            </p:grpSpPr>
            <p:sp>
              <p:nvSpPr>
                <p:cNvPr id="30" name="Rectangle 61"/>
                <p:cNvSpPr>
                  <a:spLocks noChangeArrowheads="1"/>
                </p:cNvSpPr>
                <p:nvPr/>
              </p:nvSpPr>
              <p:spPr bwMode="auto">
                <a:xfrm>
                  <a:off x="2964" y="3360"/>
                  <a:ext cx="103" cy="13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1" name="Freeform 62"/>
                <p:cNvSpPr>
                  <a:spLocks/>
                </p:cNvSpPr>
                <p:nvPr/>
              </p:nvSpPr>
              <p:spPr bwMode="auto">
                <a:xfrm>
                  <a:off x="2961" y="3427"/>
                  <a:ext cx="109" cy="68"/>
                </a:xfrm>
                <a:custGeom>
                  <a:avLst/>
                  <a:gdLst>
                    <a:gd name="T0" fmla="*/ 108 w 109"/>
                    <a:gd name="T1" fmla="*/ 18 h 68"/>
                    <a:gd name="T2" fmla="*/ 105 w 109"/>
                    <a:gd name="T3" fmla="*/ 15 h 68"/>
                    <a:gd name="T4" fmla="*/ 101 w 109"/>
                    <a:gd name="T5" fmla="*/ 7 h 68"/>
                    <a:gd name="T6" fmla="*/ 94 w 109"/>
                    <a:gd name="T7" fmla="*/ 0 h 68"/>
                    <a:gd name="T8" fmla="*/ 86 w 109"/>
                    <a:gd name="T9" fmla="*/ 1 h 68"/>
                    <a:gd name="T10" fmla="*/ 84 w 109"/>
                    <a:gd name="T11" fmla="*/ 3 h 68"/>
                    <a:gd name="T12" fmla="*/ 81 w 109"/>
                    <a:gd name="T13" fmla="*/ 4 h 68"/>
                    <a:gd name="T14" fmla="*/ 76 w 109"/>
                    <a:gd name="T15" fmla="*/ 3 h 68"/>
                    <a:gd name="T16" fmla="*/ 68 w 109"/>
                    <a:gd name="T17" fmla="*/ 3 h 68"/>
                    <a:gd name="T18" fmla="*/ 68 w 109"/>
                    <a:gd name="T19" fmla="*/ 10 h 68"/>
                    <a:gd name="T20" fmla="*/ 65 w 109"/>
                    <a:gd name="T21" fmla="*/ 15 h 68"/>
                    <a:gd name="T22" fmla="*/ 65 w 109"/>
                    <a:gd name="T23" fmla="*/ 36 h 68"/>
                    <a:gd name="T24" fmla="*/ 0 w 109"/>
                    <a:gd name="T25" fmla="*/ 37 h 68"/>
                    <a:gd name="T26" fmla="*/ 0 w 109"/>
                    <a:gd name="T27" fmla="*/ 67 h 68"/>
                    <a:gd name="T28" fmla="*/ 108 w 109"/>
                    <a:gd name="T29" fmla="*/ 67 h 68"/>
                    <a:gd name="T30" fmla="*/ 108 w 109"/>
                    <a:gd name="T31" fmla="*/ 18 h 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9"/>
                    <a:gd name="T49" fmla="*/ 0 h 68"/>
                    <a:gd name="T50" fmla="*/ 109 w 109"/>
                    <a:gd name="T51" fmla="*/ 68 h 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9" h="68">
                      <a:moveTo>
                        <a:pt x="108" y="18"/>
                      </a:moveTo>
                      <a:lnTo>
                        <a:pt x="105" y="15"/>
                      </a:lnTo>
                      <a:lnTo>
                        <a:pt x="101" y="7"/>
                      </a:lnTo>
                      <a:lnTo>
                        <a:pt x="94" y="0"/>
                      </a:lnTo>
                      <a:lnTo>
                        <a:pt x="86" y="1"/>
                      </a:lnTo>
                      <a:lnTo>
                        <a:pt x="84" y="3"/>
                      </a:lnTo>
                      <a:lnTo>
                        <a:pt x="81" y="4"/>
                      </a:lnTo>
                      <a:lnTo>
                        <a:pt x="76" y="3"/>
                      </a:lnTo>
                      <a:lnTo>
                        <a:pt x="68" y="3"/>
                      </a:lnTo>
                      <a:lnTo>
                        <a:pt x="68" y="10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0" y="37"/>
                      </a:lnTo>
                      <a:lnTo>
                        <a:pt x="0" y="67"/>
                      </a:lnTo>
                      <a:lnTo>
                        <a:pt x="108" y="67"/>
                      </a:lnTo>
                      <a:lnTo>
                        <a:pt x="108" y="18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24" name="Group 63"/>
              <p:cNvGrpSpPr>
                <a:grpSpLocks/>
              </p:cNvGrpSpPr>
              <p:nvPr/>
            </p:nvGrpSpPr>
            <p:grpSpPr bwMode="auto">
              <a:xfrm>
                <a:off x="3093" y="3360"/>
                <a:ext cx="77" cy="139"/>
                <a:chOff x="3093" y="3360"/>
                <a:chExt cx="77" cy="139"/>
              </a:xfrm>
            </p:grpSpPr>
            <p:sp>
              <p:nvSpPr>
                <p:cNvPr id="28" name="Rectangle 64"/>
                <p:cNvSpPr>
                  <a:spLocks noChangeArrowheads="1"/>
                </p:cNvSpPr>
                <p:nvPr/>
              </p:nvSpPr>
              <p:spPr bwMode="auto">
                <a:xfrm>
                  <a:off x="3095" y="3360"/>
                  <a:ext cx="72" cy="13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216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9" name="Freeform 65"/>
                <p:cNvSpPr>
                  <a:spLocks/>
                </p:cNvSpPr>
                <p:nvPr/>
              </p:nvSpPr>
              <p:spPr bwMode="auto">
                <a:xfrm>
                  <a:off x="3093" y="3439"/>
                  <a:ext cx="77" cy="60"/>
                </a:xfrm>
                <a:custGeom>
                  <a:avLst/>
                  <a:gdLst>
                    <a:gd name="T0" fmla="*/ 76 w 77"/>
                    <a:gd name="T1" fmla="*/ 28 h 60"/>
                    <a:gd name="T2" fmla="*/ 44 w 77"/>
                    <a:gd name="T3" fmla="*/ 28 h 60"/>
                    <a:gd name="T4" fmla="*/ 44 w 77"/>
                    <a:gd name="T5" fmla="*/ 0 h 60"/>
                    <a:gd name="T6" fmla="*/ 36 w 77"/>
                    <a:gd name="T7" fmla="*/ 3 h 60"/>
                    <a:gd name="T8" fmla="*/ 33 w 77"/>
                    <a:gd name="T9" fmla="*/ 4 h 60"/>
                    <a:gd name="T10" fmla="*/ 29 w 77"/>
                    <a:gd name="T11" fmla="*/ 4 h 60"/>
                    <a:gd name="T12" fmla="*/ 29 w 77"/>
                    <a:gd name="T13" fmla="*/ 28 h 60"/>
                    <a:gd name="T14" fmla="*/ 17 w 77"/>
                    <a:gd name="T15" fmla="*/ 28 h 60"/>
                    <a:gd name="T16" fmla="*/ 14 w 77"/>
                    <a:gd name="T17" fmla="*/ 21 h 60"/>
                    <a:gd name="T18" fmla="*/ 12 w 77"/>
                    <a:gd name="T19" fmla="*/ 11 h 60"/>
                    <a:gd name="T20" fmla="*/ 10 w 77"/>
                    <a:gd name="T21" fmla="*/ 8 h 60"/>
                    <a:gd name="T22" fmla="*/ 1 w 77"/>
                    <a:gd name="T23" fmla="*/ 8 h 60"/>
                    <a:gd name="T24" fmla="*/ 0 w 77"/>
                    <a:gd name="T25" fmla="*/ 12 h 60"/>
                    <a:gd name="T26" fmla="*/ 0 w 77"/>
                    <a:gd name="T27" fmla="*/ 59 h 60"/>
                    <a:gd name="T28" fmla="*/ 76 w 77"/>
                    <a:gd name="T29" fmla="*/ 59 h 60"/>
                    <a:gd name="T30" fmla="*/ 76 w 77"/>
                    <a:gd name="T31" fmla="*/ 28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"/>
                    <a:gd name="T49" fmla="*/ 0 h 60"/>
                    <a:gd name="T50" fmla="*/ 77 w 77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" h="60">
                      <a:moveTo>
                        <a:pt x="76" y="28"/>
                      </a:moveTo>
                      <a:lnTo>
                        <a:pt x="44" y="28"/>
                      </a:lnTo>
                      <a:lnTo>
                        <a:pt x="44" y="0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29" y="4"/>
                      </a:lnTo>
                      <a:lnTo>
                        <a:pt x="29" y="28"/>
                      </a:lnTo>
                      <a:lnTo>
                        <a:pt x="17" y="28"/>
                      </a:lnTo>
                      <a:lnTo>
                        <a:pt x="14" y="21"/>
                      </a:lnTo>
                      <a:lnTo>
                        <a:pt x="12" y="11"/>
                      </a:lnTo>
                      <a:lnTo>
                        <a:pt x="10" y="8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59"/>
                      </a:lnTo>
                      <a:lnTo>
                        <a:pt x="76" y="59"/>
                      </a:lnTo>
                      <a:lnTo>
                        <a:pt x="76" y="28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25" name="Group 66"/>
              <p:cNvGrpSpPr>
                <a:grpSpLocks/>
              </p:cNvGrpSpPr>
              <p:nvPr/>
            </p:nvGrpSpPr>
            <p:grpSpPr bwMode="auto">
              <a:xfrm>
                <a:off x="3122" y="3425"/>
                <a:ext cx="41" cy="50"/>
                <a:chOff x="3122" y="3425"/>
                <a:chExt cx="41" cy="50"/>
              </a:xfrm>
            </p:grpSpPr>
            <p:sp>
              <p:nvSpPr>
                <p:cNvPr id="26" name="Freeform 67"/>
                <p:cNvSpPr>
                  <a:spLocks/>
                </p:cNvSpPr>
                <p:nvPr/>
              </p:nvSpPr>
              <p:spPr bwMode="auto">
                <a:xfrm>
                  <a:off x="3122" y="3425"/>
                  <a:ext cx="41" cy="50"/>
                </a:xfrm>
                <a:custGeom>
                  <a:avLst/>
                  <a:gdLst>
                    <a:gd name="T0" fmla="*/ 0 w 41"/>
                    <a:gd name="T1" fmla="*/ 49 h 50"/>
                    <a:gd name="T2" fmla="*/ 0 w 41"/>
                    <a:gd name="T3" fmla="*/ 0 h 50"/>
                    <a:gd name="T4" fmla="*/ 40 w 41"/>
                    <a:gd name="T5" fmla="*/ 0 h 50"/>
                    <a:gd name="T6" fmla="*/ 40 w 41"/>
                    <a:gd name="T7" fmla="*/ 49 h 50"/>
                    <a:gd name="T8" fmla="*/ 0 w 41"/>
                    <a:gd name="T9" fmla="*/ 49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50"/>
                    <a:gd name="T17" fmla="*/ 41 w 4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50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9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F9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" name="Freeform 68"/>
                <p:cNvSpPr>
                  <a:spLocks/>
                </p:cNvSpPr>
                <p:nvPr/>
              </p:nvSpPr>
              <p:spPr bwMode="auto">
                <a:xfrm>
                  <a:off x="3122" y="3425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0 w 41"/>
                    <a:gd name="T3" fmla="*/ 0 h 50"/>
                    <a:gd name="T4" fmla="*/ 40 w 41"/>
                    <a:gd name="T5" fmla="*/ 49 h 50"/>
                    <a:gd name="T6" fmla="*/ 0 w 41"/>
                    <a:gd name="T7" fmla="*/ 49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50"/>
                    <a:gd name="T17" fmla="*/ 41 w 4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50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49"/>
                      </a:lnTo>
                      <a:lnTo>
                        <a:pt x="0" y="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2809" y="2270"/>
              <a:ext cx="1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10490" tIns="55246" rIns="110490" bIns="55246">
              <a:spAutoFit/>
            </a:bodyPr>
            <a:lstStyle/>
            <a:p>
              <a:pPr eaLnBrk="0" hangingPunct="0"/>
              <a:endParaRPr lang="it-IT" sz="1680">
                <a:latin typeface="Calibri Light" panose="020F0302020204030204" pitchFamily="34" charset="0"/>
              </a:endParaRPr>
            </a:p>
          </p:txBody>
        </p:sp>
      </p:grpSp>
      <p:sp>
        <p:nvSpPr>
          <p:cNvPr id="64" name="Rectangle 70"/>
          <p:cNvSpPr>
            <a:spLocks noChangeArrowheads="1"/>
          </p:cNvSpPr>
          <p:nvPr/>
        </p:nvSpPr>
        <p:spPr bwMode="auto">
          <a:xfrm>
            <a:off x="5602606" y="7498080"/>
            <a:ext cx="337566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160">
              <a:latin typeface="Calibri Light" panose="020F0302020204030204" pitchFamily="34" charset="0"/>
            </a:endParaRPr>
          </a:p>
        </p:txBody>
      </p:sp>
      <p:grpSp>
        <p:nvGrpSpPr>
          <p:cNvPr id="65" name="Group 71"/>
          <p:cNvGrpSpPr>
            <a:grpSpLocks/>
          </p:cNvGrpSpPr>
          <p:nvPr/>
        </p:nvGrpSpPr>
        <p:grpSpPr bwMode="auto">
          <a:xfrm>
            <a:off x="2510791" y="1249680"/>
            <a:ext cx="9635490" cy="6494146"/>
            <a:chOff x="358" y="663"/>
            <a:chExt cx="5058" cy="3409"/>
          </a:xfrm>
        </p:grpSpPr>
        <p:grpSp>
          <p:nvGrpSpPr>
            <p:cNvPr id="66" name="Group 72"/>
            <p:cNvGrpSpPr>
              <a:grpSpLocks/>
            </p:cNvGrpSpPr>
            <p:nvPr/>
          </p:nvGrpSpPr>
          <p:grpSpPr bwMode="auto">
            <a:xfrm>
              <a:off x="3682" y="1204"/>
              <a:ext cx="1734" cy="1048"/>
              <a:chOff x="3682" y="1204"/>
              <a:chExt cx="1734" cy="1048"/>
            </a:xfrm>
          </p:grpSpPr>
          <p:sp>
            <p:nvSpPr>
              <p:cNvPr id="148" name="Oval 73"/>
              <p:cNvSpPr>
                <a:spLocks noChangeArrowheads="1"/>
              </p:cNvSpPr>
              <p:nvPr/>
            </p:nvSpPr>
            <p:spPr bwMode="auto">
              <a:xfrm>
                <a:off x="3682" y="1204"/>
                <a:ext cx="1734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110490" tIns="55246" rIns="110490" bIns="55246" anchor="ctr"/>
              <a:lstStyle/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endParaRPr lang="it-IT" sz="12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Agenzie viaggio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Rent a car</a:t>
                </a:r>
              </a:p>
            </p:txBody>
          </p:sp>
          <p:grpSp>
            <p:nvGrpSpPr>
              <p:cNvPr id="149" name="Group 74"/>
              <p:cNvGrpSpPr>
                <a:grpSpLocks/>
              </p:cNvGrpSpPr>
              <p:nvPr/>
            </p:nvGrpSpPr>
            <p:grpSpPr bwMode="auto">
              <a:xfrm>
                <a:off x="4512" y="1380"/>
                <a:ext cx="769" cy="429"/>
                <a:chOff x="4549" y="1380"/>
                <a:chExt cx="732" cy="429"/>
              </a:xfrm>
            </p:grpSpPr>
            <p:grpSp>
              <p:nvGrpSpPr>
                <p:cNvPr id="177" name="Group 75"/>
                <p:cNvGrpSpPr>
                  <a:grpSpLocks/>
                </p:cNvGrpSpPr>
                <p:nvPr/>
              </p:nvGrpSpPr>
              <p:grpSpPr bwMode="auto">
                <a:xfrm>
                  <a:off x="4916" y="1393"/>
                  <a:ext cx="99" cy="84"/>
                  <a:chOff x="4916" y="1393"/>
                  <a:chExt cx="99" cy="84"/>
                </a:xfrm>
              </p:grpSpPr>
              <p:sp>
                <p:nvSpPr>
                  <p:cNvPr id="299" name="Freeform 76"/>
                  <p:cNvSpPr>
                    <a:spLocks/>
                  </p:cNvSpPr>
                  <p:nvPr/>
                </p:nvSpPr>
                <p:spPr bwMode="auto">
                  <a:xfrm>
                    <a:off x="4998" y="1393"/>
                    <a:ext cx="17" cy="79"/>
                  </a:xfrm>
                  <a:custGeom>
                    <a:avLst/>
                    <a:gdLst>
                      <a:gd name="T0" fmla="*/ 16 w 17"/>
                      <a:gd name="T1" fmla="*/ 0 h 79"/>
                      <a:gd name="T2" fmla="*/ 13 w 17"/>
                      <a:gd name="T3" fmla="*/ 5 h 79"/>
                      <a:gd name="T4" fmla="*/ 6 w 17"/>
                      <a:gd name="T5" fmla="*/ 46 h 79"/>
                      <a:gd name="T6" fmla="*/ 0 w 17"/>
                      <a:gd name="T7" fmla="*/ 78 h 79"/>
                      <a:gd name="T8" fmla="*/ 4 w 17"/>
                      <a:gd name="T9" fmla="*/ 76 h 79"/>
                      <a:gd name="T10" fmla="*/ 16 w 17"/>
                      <a:gd name="T11" fmla="*/ 0 h 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79"/>
                      <a:gd name="T20" fmla="*/ 17 w 17"/>
                      <a:gd name="T21" fmla="*/ 79 h 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79">
                        <a:moveTo>
                          <a:pt x="16" y="0"/>
                        </a:moveTo>
                        <a:lnTo>
                          <a:pt x="13" y="5"/>
                        </a:lnTo>
                        <a:lnTo>
                          <a:pt x="6" y="46"/>
                        </a:lnTo>
                        <a:lnTo>
                          <a:pt x="0" y="78"/>
                        </a:lnTo>
                        <a:lnTo>
                          <a:pt x="4" y="7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300" name="Freeform 77"/>
                  <p:cNvSpPr>
                    <a:spLocks/>
                  </p:cNvSpPr>
                  <p:nvPr/>
                </p:nvSpPr>
                <p:spPr bwMode="auto">
                  <a:xfrm>
                    <a:off x="4916" y="1394"/>
                    <a:ext cx="39" cy="83"/>
                  </a:xfrm>
                  <a:custGeom>
                    <a:avLst/>
                    <a:gdLst>
                      <a:gd name="T0" fmla="*/ 30 w 39"/>
                      <a:gd name="T1" fmla="*/ 0 h 83"/>
                      <a:gd name="T2" fmla="*/ 0 w 39"/>
                      <a:gd name="T3" fmla="*/ 82 h 83"/>
                      <a:gd name="T4" fmla="*/ 12 w 39"/>
                      <a:gd name="T5" fmla="*/ 82 h 83"/>
                      <a:gd name="T6" fmla="*/ 38 w 39"/>
                      <a:gd name="T7" fmla="*/ 4 h 83"/>
                      <a:gd name="T8" fmla="*/ 30 w 39"/>
                      <a:gd name="T9" fmla="*/ 0 h 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83"/>
                      <a:gd name="T17" fmla="*/ 39 w 39"/>
                      <a:gd name="T18" fmla="*/ 83 h 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83">
                        <a:moveTo>
                          <a:pt x="30" y="0"/>
                        </a:moveTo>
                        <a:lnTo>
                          <a:pt x="0" y="82"/>
                        </a:lnTo>
                        <a:lnTo>
                          <a:pt x="12" y="82"/>
                        </a:lnTo>
                        <a:lnTo>
                          <a:pt x="38" y="4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78" name="Group 78"/>
                <p:cNvGrpSpPr>
                  <a:grpSpLocks/>
                </p:cNvGrpSpPr>
                <p:nvPr/>
              </p:nvGrpSpPr>
              <p:grpSpPr bwMode="auto">
                <a:xfrm>
                  <a:off x="4772" y="1412"/>
                  <a:ext cx="386" cy="141"/>
                  <a:chOff x="4772" y="1412"/>
                  <a:chExt cx="386" cy="141"/>
                </a:xfrm>
              </p:grpSpPr>
              <p:sp>
                <p:nvSpPr>
                  <p:cNvPr id="283" name="Freeform 79"/>
                  <p:cNvSpPr>
                    <a:spLocks/>
                  </p:cNvSpPr>
                  <p:nvPr/>
                </p:nvSpPr>
                <p:spPr bwMode="auto">
                  <a:xfrm>
                    <a:off x="4785" y="1455"/>
                    <a:ext cx="373" cy="73"/>
                  </a:xfrm>
                  <a:custGeom>
                    <a:avLst/>
                    <a:gdLst>
                      <a:gd name="T0" fmla="*/ 207 w 373"/>
                      <a:gd name="T1" fmla="*/ 19 h 73"/>
                      <a:gd name="T2" fmla="*/ 214 w 373"/>
                      <a:gd name="T3" fmla="*/ 12 h 73"/>
                      <a:gd name="T4" fmla="*/ 218 w 373"/>
                      <a:gd name="T5" fmla="*/ 5 h 73"/>
                      <a:gd name="T6" fmla="*/ 224 w 373"/>
                      <a:gd name="T7" fmla="*/ 3 h 73"/>
                      <a:gd name="T8" fmla="*/ 230 w 373"/>
                      <a:gd name="T9" fmla="*/ 0 h 73"/>
                      <a:gd name="T10" fmla="*/ 241 w 373"/>
                      <a:gd name="T11" fmla="*/ 0 h 73"/>
                      <a:gd name="T12" fmla="*/ 337 w 373"/>
                      <a:gd name="T13" fmla="*/ 7 h 73"/>
                      <a:gd name="T14" fmla="*/ 345 w 373"/>
                      <a:gd name="T15" fmla="*/ 9 h 73"/>
                      <a:gd name="T16" fmla="*/ 350 w 373"/>
                      <a:gd name="T17" fmla="*/ 9 h 73"/>
                      <a:gd name="T18" fmla="*/ 354 w 373"/>
                      <a:gd name="T19" fmla="*/ 10 h 73"/>
                      <a:gd name="T20" fmla="*/ 357 w 373"/>
                      <a:gd name="T21" fmla="*/ 13 h 73"/>
                      <a:gd name="T22" fmla="*/ 362 w 373"/>
                      <a:gd name="T23" fmla="*/ 16 h 73"/>
                      <a:gd name="T24" fmla="*/ 364 w 373"/>
                      <a:gd name="T25" fmla="*/ 17 h 73"/>
                      <a:gd name="T26" fmla="*/ 366 w 373"/>
                      <a:gd name="T27" fmla="*/ 22 h 73"/>
                      <a:gd name="T28" fmla="*/ 368 w 373"/>
                      <a:gd name="T29" fmla="*/ 26 h 73"/>
                      <a:gd name="T30" fmla="*/ 372 w 373"/>
                      <a:gd name="T31" fmla="*/ 36 h 73"/>
                      <a:gd name="T32" fmla="*/ 368 w 373"/>
                      <a:gd name="T33" fmla="*/ 55 h 73"/>
                      <a:gd name="T34" fmla="*/ 224 w 373"/>
                      <a:gd name="T35" fmla="*/ 72 h 73"/>
                      <a:gd name="T36" fmla="*/ 122 w 373"/>
                      <a:gd name="T37" fmla="*/ 55 h 73"/>
                      <a:gd name="T38" fmla="*/ 0 w 373"/>
                      <a:gd name="T39" fmla="*/ 33 h 73"/>
                      <a:gd name="T40" fmla="*/ 113 w 373"/>
                      <a:gd name="T41" fmla="*/ 22 h 73"/>
                      <a:gd name="T42" fmla="*/ 186 w 373"/>
                      <a:gd name="T43" fmla="*/ 22 h 73"/>
                      <a:gd name="T44" fmla="*/ 207 w 373"/>
                      <a:gd name="T45" fmla="*/ 19 h 7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73"/>
                      <a:gd name="T70" fmla="*/ 0 h 73"/>
                      <a:gd name="T71" fmla="*/ 373 w 373"/>
                      <a:gd name="T72" fmla="*/ 73 h 7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73" h="73">
                        <a:moveTo>
                          <a:pt x="207" y="19"/>
                        </a:moveTo>
                        <a:lnTo>
                          <a:pt x="214" y="12"/>
                        </a:lnTo>
                        <a:lnTo>
                          <a:pt x="218" y="5"/>
                        </a:lnTo>
                        <a:lnTo>
                          <a:pt x="224" y="3"/>
                        </a:lnTo>
                        <a:lnTo>
                          <a:pt x="230" y="0"/>
                        </a:lnTo>
                        <a:lnTo>
                          <a:pt x="241" y="0"/>
                        </a:lnTo>
                        <a:lnTo>
                          <a:pt x="337" y="7"/>
                        </a:lnTo>
                        <a:lnTo>
                          <a:pt x="345" y="9"/>
                        </a:lnTo>
                        <a:lnTo>
                          <a:pt x="350" y="9"/>
                        </a:lnTo>
                        <a:lnTo>
                          <a:pt x="354" y="10"/>
                        </a:lnTo>
                        <a:lnTo>
                          <a:pt x="357" y="13"/>
                        </a:lnTo>
                        <a:lnTo>
                          <a:pt x="362" y="16"/>
                        </a:lnTo>
                        <a:lnTo>
                          <a:pt x="364" y="17"/>
                        </a:lnTo>
                        <a:lnTo>
                          <a:pt x="366" y="22"/>
                        </a:lnTo>
                        <a:lnTo>
                          <a:pt x="368" y="26"/>
                        </a:lnTo>
                        <a:lnTo>
                          <a:pt x="372" y="36"/>
                        </a:lnTo>
                        <a:lnTo>
                          <a:pt x="368" y="55"/>
                        </a:lnTo>
                        <a:lnTo>
                          <a:pt x="224" y="72"/>
                        </a:lnTo>
                        <a:lnTo>
                          <a:pt x="122" y="55"/>
                        </a:lnTo>
                        <a:lnTo>
                          <a:pt x="0" y="33"/>
                        </a:lnTo>
                        <a:lnTo>
                          <a:pt x="113" y="22"/>
                        </a:lnTo>
                        <a:lnTo>
                          <a:pt x="186" y="22"/>
                        </a:lnTo>
                        <a:lnTo>
                          <a:pt x="207" y="19"/>
                        </a:lnTo>
                      </a:path>
                    </a:pathLst>
                  </a:custGeom>
                  <a:solidFill>
                    <a:srgbClr val="201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28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4772" y="1412"/>
                    <a:ext cx="303" cy="141"/>
                    <a:chOff x="4772" y="1412"/>
                    <a:chExt cx="303" cy="141"/>
                  </a:xfrm>
                </p:grpSpPr>
                <p:grpSp>
                  <p:nvGrpSpPr>
                    <p:cNvPr id="285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2" y="1412"/>
                      <a:ext cx="213" cy="141"/>
                      <a:chOff x="4862" y="1412"/>
                      <a:chExt cx="213" cy="141"/>
                    </a:xfrm>
                  </p:grpSpPr>
                  <p:grpSp>
                    <p:nvGrpSpPr>
                      <p:cNvPr id="287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53" y="1420"/>
                        <a:ext cx="122" cy="133"/>
                        <a:chOff x="4953" y="1420"/>
                        <a:chExt cx="122" cy="133"/>
                      </a:xfrm>
                    </p:grpSpPr>
                    <p:grpSp>
                      <p:nvGrpSpPr>
                        <p:cNvPr id="294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37" y="1445"/>
                          <a:ext cx="36" cy="2"/>
                          <a:chOff x="5037" y="1445"/>
                          <a:chExt cx="36" cy="2"/>
                        </a:xfrm>
                      </p:grpSpPr>
                      <p:sp>
                        <p:nvSpPr>
                          <p:cNvPr id="297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037" y="1445"/>
                            <a:ext cx="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201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98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57" y="1447"/>
                            <a:ext cx="1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201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95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53" y="1450"/>
                          <a:ext cx="122" cy="103"/>
                        </a:xfrm>
                        <a:custGeom>
                          <a:avLst/>
                          <a:gdLst>
                            <a:gd name="T0" fmla="*/ 34 w 122"/>
                            <a:gd name="T1" fmla="*/ 39 h 103"/>
                            <a:gd name="T2" fmla="*/ 38 w 122"/>
                            <a:gd name="T3" fmla="*/ 32 h 103"/>
                            <a:gd name="T4" fmla="*/ 41 w 122"/>
                            <a:gd name="T5" fmla="*/ 27 h 103"/>
                            <a:gd name="T6" fmla="*/ 55 w 122"/>
                            <a:gd name="T7" fmla="*/ 5 h 103"/>
                            <a:gd name="T8" fmla="*/ 58 w 122"/>
                            <a:gd name="T9" fmla="*/ 2 h 103"/>
                            <a:gd name="T10" fmla="*/ 58 w 122"/>
                            <a:gd name="T11" fmla="*/ 0 h 103"/>
                            <a:gd name="T12" fmla="*/ 60 w 122"/>
                            <a:gd name="T13" fmla="*/ 0 h 103"/>
                            <a:gd name="T14" fmla="*/ 64 w 122"/>
                            <a:gd name="T15" fmla="*/ 0 h 103"/>
                            <a:gd name="T16" fmla="*/ 66 w 122"/>
                            <a:gd name="T17" fmla="*/ 0 h 103"/>
                            <a:gd name="T18" fmla="*/ 105 w 122"/>
                            <a:gd name="T19" fmla="*/ 3 h 103"/>
                            <a:gd name="T20" fmla="*/ 107 w 122"/>
                            <a:gd name="T21" fmla="*/ 3 h 103"/>
                            <a:gd name="T22" fmla="*/ 110 w 122"/>
                            <a:gd name="T23" fmla="*/ 3 h 103"/>
                            <a:gd name="T24" fmla="*/ 113 w 122"/>
                            <a:gd name="T25" fmla="*/ 5 h 103"/>
                            <a:gd name="T26" fmla="*/ 116 w 122"/>
                            <a:gd name="T27" fmla="*/ 5 h 103"/>
                            <a:gd name="T28" fmla="*/ 117 w 122"/>
                            <a:gd name="T29" fmla="*/ 6 h 103"/>
                            <a:gd name="T30" fmla="*/ 119 w 122"/>
                            <a:gd name="T31" fmla="*/ 9 h 103"/>
                            <a:gd name="T32" fmla="*/ 119 w 122"/>
                            <a:gd name="T33" fmla="*/ 10 h 103"/>
                            <a:gd name="T34" fmla="*/ 121 w 122"/>
                            <a:gd name="T35" fmla="*/ 15 h 103"/>
                            <a:gd name="T36" fmla="*/ 121 w 122"/>
                            <a:gd name="T37" fmla="*/ 18 h 103"/>
                            <a:gd name="T38" fmla="*/ 119 w 122"/>
                            <a:gd name="T39" fmla="*/ 21 h 103"/>
                            <a:gd name="T40" fmla="*/ 109 w 122"/>
                            <a:gd name="T41" fmla="*/ 43 h 103"/>
                            <a:gd name="T42" fmla="*/ 105 w 122"/>
                            <a:gd name="T43" fmla="*/ 52 h 103"/>
                            <a:gd name="T44" fmla="*/ 102 w 122"/>
                            <a:gd name="T45" fmla="*/ 57 h 103"/>
                            <a:gd name="T46" fmla="*/ 99 w 122"/>
                            <a:gd name="T47" fmla="*/ 64 h 103"/>
                            <a:gd name="T48" fmla="*/ 95 w 122"/>
                            <a:gd name="T49" fmla="*/ 71 h 103"/>
                            <a:gd name="T50" fmla="*/ 91 w 122"/>
                            <a:gd name="T51" fmla="*/ 77 h 103"/>
                            <a:gd name="T52" fmla="*/ 72 w 122"/>
                            <a:gd name="T53" fmla="*/ 102 h 103"/>
                            <a:gd name="T54" fmla="*/ 0 w 122"/>
                            <a:gd name="T55" fmla="*/ 89 h 103"/>
                            <a:gd name="T56" fmla="*/ 26 w 122"/>
                            <a:gd name="T57" fmla="*/ 50 h 103"/>
                            <a:gd name="T58" fmla="*/ 30 w 122"/>
                            <a:gd name="T59" fmla="*/ 45 h 103"/>
                            <a:gd name="T60" fmla="*/ 34 w 122"/>
                            <a:gd name="T61" fmla="*/ 39 h 103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w 122"/>
                            <a:gd name="T94" fmla="*/ 0 h 103"/>
                            <a:gd name="T95" fmla="*/ 122 w 122"/>
                            <a:gd name="T96" fmla="*/ 103 h 103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T93" t="T94" r="T95" b="T96"/>
                          <a:pathLst>
                            <a:path w="122" h="103">
                              <a:moveTo>
                                <a:pt x="34" y="39"/>
                              </a:moveTo>
                              <a:lnTo>
                                <a:pt x="38" y="32"/>
                              </a:lnTo>
                              <a:lnTo>
                                <a:pt x="41" y="27"/>
                              </a:lnTo>
                              <a:lnTo>
                                <a:pt x="55" y="5"/>
                              </a:lnTo>
                              <a:lnTo>
                                <a:pt x="58" y="2"/>
                              </a:lnTo>
                              <a:lnTo>
                                <a:pt x="58" y="0"/>
                              </a:lnTo>
                              <a:lnTo>
                                <a:pt x="60" y="0"/>
                              </a:lnTo>
                              <a:lnTo>
                                <a:pt x="64" y="0"/>
                              </a:lnTo>
                              <a:lnTo>
                                <a:pt x="66" y="0"/>
                              </a:lnTo>
                              <a:lnTo>
                                <a:pt x="105" y="3"/>
                              </a:lnTo>
                              <a:lnTo>
                                <a:pt x="107" y="3"/>
                              </a:lnTo>
                              <a:lnTo>
                                <a:pt x="110" y="3"/>
                              </a:lnTo>
                              <a:lnTo>
                                <a:pt x="113" y="5"/>
                              </a:lnTo>
                              <a:lnTo>
                                <a:pt x="116" y="5"/>
                              </a:lnTo>
                              <a:lnTo>
                                <a:pt x="117" y="6"/>
                              </a:lnTo>
                              <a:lnTo>
                                <a:pt x="119" y="9"/>
                              </a:lnTo>
                              <a:lnTo>
                                <a:pt x="119" y="10"/>
                              </a:lnTo>
                              <a:lnTo>
                                <a:pt x="121" y="15"/>
                              </a:lnTo>
                              <a:lnTo>
                                <a:pt x="121" y="18"/>
                              </a:lnTo>
                              <a:lnTo>
                                <a:pt x="119" y="21"/>
                              </a:lnTo>
                              <a:lnTo>
                                <a:pt x="109" y="43"/>
                              </a:lnTo>
                              <a:lnTo>
                                <a:pt x="105" y="52"/>
                              </a:lnTo>
                              <a:lnTo>
                                <a:pt x="102" y="57"/>
                              </a:lnTo>
                              <a:lnTo>
                                <a:pt x="99" y="64"/>
                              </a:lnTo>
                              <a:lnTo>
                                <a:pt x="95" y="71"/>
                              </a:lnTo>
                              <a:lnTo>
                                <a:pt x="91" y="77"/>
                              </a:lnTo>
                              <a:lnTo>
                                <a:pt x="72" y="102"/>
                              </a:lnTo>
                              <a:lnTo>
                                <a:pt x="0" y="89"/>
                              </a:lnTo>
                              <a:lnTo>
                                <a:pt x="26" y="50"/>
                              </a:lnTo>
                              <a:lnTo>
                                <a:pt x="30" y="45"/>
                              </a:lnTo>
                              <a:lnTo>
                                <a:pt x="34" y="39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96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25" y="1420"/>
                          <a:ext cx="41" cy="23"/>
                        </a:xfrm>
                        <a:custGeom>
                          <a:avLst/>
                          <a:gdLst>
                            <a:gd name="T0" fmla="*/ 4 w 41"/>
                            <a:gd name="T1" fmla="*/ 1 h 23"/>
                            <a:gd name="T2" fmla="*/ 0 w 41"/>
                            <a:gd name="T3" fmla="*/ 14 h 23"/>
                            <a:gd name="T4" fmla="*/ 0 w 41"/>
                            <a:gd name="T5" fmla="*/ 15 h 23"/>
                            <a:gd name="T6" fmla="*/ 0 w 41"/>
                            <a:gd name="T7" fmla="*/ 16 h 23"/>
                            <a:gd name="T8" fmla="*/ 1 w 41"/>
                            <a:gd name="T9" fmla="*/ 18 h 23"/>
                            <a:gd name="T10" fmla="*/ 2 w 41"/>
                            <a:gd name="T11" fmla="*/ 18 h 23"/>
                            <a:gd name="T12" fmla="*/ 32 w 41"/>
                            <a:gd name="T13" fmla="*/ 22 h 23"/>
                            <a:gd name="T14" fmla="*/ 35 w 41"/>
                            <a:gd name="T15" fmla="*/ 21 h 23"/>
                            <a:gd name="T16" fmla="*/ 37 w 41"/>
                            <a:gd name="T17" fmla="*/ 21 h 23"/>
                            <a:gd name="T18" fmla="*/ 37 w 41"/>
                            <a:gd name="T19" fmla="*/ 20 h 23"/>
                            <a:gd name="T20" fmla="*/ 38 w 41"/>
                            <a:gd name="T21" fmla="*/ 18 h 23"/>
                            <a:gd name="T22" fmla="*/ 40 w 41"/>
                            <a:gd name="T23" fmla="*/ 16 h 23"/>
                            <a:gd name="T24" fmla="*/ 37 w 41"/>
                            <a:gd name="T25" fmla="*/ 4 h 23"/>
                            <a:gd name="T26" fmla="*/ 35 w 41"/>
                            <a:gd name="T27" fmla="*/ 1 h 23"/>
                            <a:gd name="T28" fmla="*/ 33 w 41"/>
                            <a:gd name="T29" fmla="*/ 0 h 23"/>
                            <a:gd name="T30" fmla="*/ 31 w 41"/>
                            <a:gd name="T31" fmla="*/ 0 h 23"/>
                            <a:gd name="T32" fmla="*/ 6 w 41"/>
                            <a:gd name="T33" fmla="*/ 0 h 23"/>
                            <a:gd name="T34" fmla="*/ 6 w 41"/>
                            <a:gd name="T35" fmla="*/ 1 h 23"/>
                            <a:gd name="T36" fmla="*/ 4 w 41"/>
                            <a:gd name="T37" fmla="*/ 1 h 23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41"/>
                            <a:gd name="T58" fmla="*/ 0 h 23"/>
                            <a:gd name="T59" fmla="*/ 41 w 41"/>
                            <a:gd name="T60" fmla="*/ 23 h 23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41" h="23">
                              <a:moveTo>
                                <a:pt x="4" y="1"/>
                              </a:moveTo>
                              <a:lnTo>
                                <a:pt x="0" y="14"/>
                              </a:lnTo>
                              <a:lnTo>
                                <a:pt x="0" y="15"/>
                              </a:lnTo>
                              <a:lnTo>
                                <a:pt x="0" y="16"/>
                              </a:lnTo>
                              <a:lnTo>
                                <a:pt x="1" y="18"/>
                              </a:lnTo>
                              <a:lnTo>
                                <a:pt x="2" y="18"/>
                              </a:lnTo>
                              <a:lnTo>
                                <a:pt x="32" y="22"/>
                              </a:lnTo>
                              <a:lnTo>
                                <a:pt x="35" y="21"/>
                              </a:lnTo>
                              <a:lnTo>
                                <a:pt x="37" y="21"/>
                              </a:lnTo>
                              <a:lnTo>
                                <a:pt x="37" y="20"/>
                              </a:lnTo>
                              <a:lnTo>
                                <a:pt x="38" y="18"/>
                              </a:lnTo>
                              <a:lnTo>
                                <a:pt x="40" y="16"/>
                              </a:lnTo>
                              <a:lnTo>
                                <a:pt x="37" y="4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31" y="0"/>
                              </a:lnTo>
                              <a:lnTo>
                                <a:pt x="6" y="0"/>
                              </a:lnTo>
                              <a:lnTo>
                                <a:pt x="6" y="1"/>
                              </a:lnTo>
                              <a:lnTo>
                                <a:pt x="4" y="1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88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62" y="1412"/>
                        <a:ext cx="120" cy="135"/>
                        <a:chOff x="4862" y="1412"/>
                        <a:chExt cx="120" cy="135"/>
                      </a:xfrm>
                    </p:grpSpPr>
                    <p:grpSp>
                      <p:nvGrpSpPr>
                        <p:cNvPr id="289" name="Group 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47" y="1437"/>
                          <a:ext cx="19" cy="10"/>
                          <a:chOff x="4947" y="1437"/>
                          <a:chExt cx="19" cy="10"/>
                        </a:xfrm>
                      </p:grpSpPr>
                      <p:sp>
                        <p:nvSpPr>
                          <p:cNvPr id="292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947" y="1437"/>
                            <a:ext cx="1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201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93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963" y="1439"/>
                            <a:ext cx="3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201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90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62" y="1442"/>
                          <a:ext cx="120" cy="105"/>
                        </a:xfrm>
                        <a:custGeom>
                          <a:avLst/>
                          <a:gdLst>
                            <a:gd name="T0" fmla="*/ 34 w 120"/>
                            <a:gd name="T1" fmla="*/ 40 h 105"/>
                            <a:gd name="T2" fmla="*/ 37 w 120"/>
                            <a:gd name="T3" fmla="*/ 34 h 105"/>
                            <a:gd name="T4" fmla="*/ 41 w 120"/>
                            <a:gd name="T5" fmla="*/ 27 h 105"/>
                            <a:gd name="T6" fmla="*/ 54 w 120"/>
                            <a:gd name="T7" fmla="*/ 5 h 105"/>
                            <a:gd name="T8" fmla="*/ 56 w 120"/>
                            <a:gd name="T9" fmla="*/ 3 h 105"/>
                            <a:gd name="T10" fmla="*/ 58 w 120"/>
                            <a:gd name="T11" fmla="*/ 2 h 105"/>
                            <a:gd name="T12" fmla="*/ 59 w 120"/>
                            <a:gd name="T13" fmla="*/ 2 h 105"/>
                            <a:gd name="T14" fmla="*/ 62 w 120"/>
                            <a:gd name="T15" fmla="*/ 0 h 105"/>
                            <a:gd name="T16" fmla="*/ 65 w 120"/>
                            <a:gd name="T17" fmla="*/ 2 h 105"/>
                            <a:gd name="T18" fmla="*/ 105 w 120"/>
                            <a:gd name="T19" fmla="*/ 3 h 105"/>
                            <a:gd name="T20" fmla="*/ 107 w 120"/>
                            <a:gd name="T21" fmla="*/ 5 h 105"/>
                            <a:gd name="T22" fmla="*/ 110 w 120"/>
                            <a:gd name="T23" fmla="*/ 5 h 105"/>
                            <a:gd name="T24" fmla="*/ 111 w 120"/>
                            <a:gd name="T25" fmla="*/ 5 h 105"/>
                            <a:gd name="T26" fmla="*/ 115 w 120"/>
                            <a:gd name="T27" fmla="*/ 7 h 105"/>
                            <a:gd name="T28" fmla="*/ 117 w 120"/>
                            <a:gd name="T29" fmla="*/ 7 h 105"/>
                            <a:gd name="T30" fmla="*/ 118 w 120"/>
                            <a:gd name="T31" fmla="*/ 9 h 105"/>
                            <a:gd name="T32" fmla="*/ 119 w 120"/>
                            <a:gd name="T33" fmla="*/ 12 h 105"/>
                            <a:gd name="T34" fmla="*/ 119 w 120"/>
                            <a:gd name="T35" fmla="*/ 17 h 105"/>
                            <a:gd name="T36" fmla="*/ 119 w 120"/>
                            <a:gd name="T37" fmla="*/ 20 h 105"/>
                            <a:gd name="T38" fmla="*/ 119 w 120"/>
                            <a:gd name="T39" fmla="*/ 22 h 105"/>
                            <a:gd name="T40" fmla="*/ 108 w 120"/>
                            <a:gd name="T41" fmla="*/ 45 h 105"/>
                            <a:gd name="T42" fmla="*/ 103 w 120"/>
                            <a:gd name="T43" fmla="*/ 52 h 105"/>
                            <a:gd name="T44" fmla="*/ 101 w 120"/>
                            <a:gd name="T45" fmla="*/ 58 h 105"/>
                            <a:gd name="T46" fmla="*/ 97 w 120"/>
                            <a:gd name="T47" fmla="*/ 65 h 105"/>
                            <a:gd name="T48" fmla="*/ 94 w 120"/>
                            <a:gd name="T49" fmla="*/ 72 h 105"/>
                            <a:gd name="T50" fmla="*/ 89 w 120"/>
                            <a:gd name="T51" fmla="*/ 77 h 105"/>
                            <a:gd name="T52" fmla="*/ 70 w 120"/>
                            <a:gd name="T53" fmla="*/ 104 h 105"/>
                            <a:gd name="T54" fmla="*/ 0 w 120"/>
                            <a:gd name="T55" fmla="*/ 89 h 105"/>
                            <a:gd name="T56" fmla="*/ 25 w 120"/>
                            <a:gd name="T57" fmla="*/ 52 h 105"/>
                            <a:gd name="T58" fmla="*/ 29 w 120"/>
                            <a:gd name="T59" fmla="*/ 46 h 105"/>
                            <a:gd name="T60" fmla="*/ 34 w 120"/>
                            <a:gd name="T61" fmla="*/ 40 h 10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w 120"/>
                            <a:gd name="T94" fmla="*/ 0 h 105"/>
                            <a:gd name="T95" fmla="*/ 120 w 120"/>
                            <a:gd name="T96" fmla="*/ 105 h 105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T93" t="T94" r="T95" b="T96"/>
                          <a:pathLst>
                            <a:path w="120" h="105">
                              <a:moveTo>
                                <a:pt x="34" y="40"/>
                              </a:moveTo>
                              <a:lnTo>
                                <a:pt x="37" y="34"/>
                              </a:lnTo>
                              <a:lnTo>
                                <a:pt x="41" y="27"/>
                              </a:lnTo>
                              <a:lnTo>
                                <a:pt x="54" y="5"/>
                              </a:lnTo>
                              <a:lnTo>
                                <a:pt x="56" y="3"/>
                              </a:lnTo>
                              <a:lnTo>
                                <a:pt x="58" y="2"/>
                              </a:lnTo>
                              <a:lnTo>
                                <a:pt x="59" y="2"/>
                              </a:lnTo>
                              <a:lnTo>
                                <a:pt x="62" y="0"/>
                              </a:lnTo>
                              <a:lnTo>
                                <a:pt x="65" y="2"/>
                              </a:lnTo>
                              <a:lnTo>
                                <a:pt x="105" y="3"/>
                              </a:lnTo>
                              <a:lnTo>
                                <a:pt x="107" y="5"/>
                              </a:lnTo>
                              <a:lnTo>
                                <a:pt x="110" y="5"/>
                              </a:lnTo>
                              <a:lnTo>
                                <a:pt x="111" y="5"/>
                              </a:lnTo>
                              <a:lnTo>
                                <a:pt x="115" y="7"/>
                              </a:lnTo>
                              <a:lnTo>
                                <a:pt x="117" y="7"/>
                              </a:lnTo>
                              <a:lnTo>
                                <a:pt x="118" y="9"/>
                              </a:lnTo>
                              <a:lnTo>
                                <a:pt x="119" y="12"/>
                              </a:lnTo>
                              <a:lnTo>
                                <a:pt x="119" y="17"/>
                              </a:lnTo>
                              <a:lnTo>
                                <a:pt x="119" y="20"/>
                              </a:lnTo>
                              <a:lnTo>
                                <a:pt x="119" y="22"/>
                              </a:lnTo>
                              <a:lnTo>
                                <a:pt x="108" y="45"/>
                              </a:lnTo>
                              <a:lnTo>
                                <a:pt x="103" y="52"/>
                              </a:lnTo>
                              <a:lnTo>
                                <a:pt x="101" y="58"/>
                              </a:lnTo>
                              <a:lnTo>
                                <a:pt x="97" y="65"/>
                              </a:lnTo>
                              <a:lnTo>
                                <a:pt x="94" y="72"/>
                              </a:lnTo>
                              <a:lnTo>
                                <a:pt x="89" y="77"/>
                              </a:lnTo>
                              <a:lnTo>
                                <a:pt x="70" y="104"/>
                              </a:lnTo>
                              <a:lnTo>
                                <a:pt x="0" y="89"/>
                              </a:lnTo>
                              <a:lnTo>
                                <a:pt x="25" y="52"/>
                              </a:lnTo>
                              <a:lnTo>
                                <a:pt x="29" y="46"/>
                              </a:lnTo>
                              <a:lnTo>
                                <a:pt x="34" y="4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91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33" y="1412"/>
                          <a:ext cx="40" cy="23"/>
                        </a:xfrm>
                        <a:custGeom>
                          <a:avLst/>
                          <a:gdLst>
                            <a:gd name="T0" fmla="*/ 4 w 40"/>
                            <a:gd name="T1" fmla="*/ 2 h 23"/>
                            <a:gd name="T2" fmla="*/ 0 w 40"/>
                            <a:gd name="T3" fmla="*/ 15 h 23"/>
                            <a:gd name="T4" fmla="*/ 0 w 40"/>
                            <a:gd name="T5" fmla="*/ 16 h 23"/>
                            <a:gd name="T6" fmla="*/ 0 w 40"/>
                            <a:gd name="T7" fmla="*/ 18 h 23"/>
                            <a:gd name="T8" fmla="*/ 1 w 40"/>
                            <a:gd name="T9" fmla="*/ 18 h 23"/>
                            <a:gd name="T10" fmla="*/ 2 w 40"/>
                            <a:gd name="T11" fmla="*/ 20 h 23"/>
                            <a:gd name="T12" fmla="*/ 33 w 40"/>
                            <a:gd name="T13" fmla="*/ 22 h 23"/>
                            <a:gd name="T14" fmla="*/ 35 w 40"/>
                            <a:gd name="T15" fmla="*/ 22 h 23"/>
                            <a:gd name="T16" fmla="*/ 36 w 40"/>
                            <a:gd name="T17" fmla="*/ 22 h 23"/>
                            <a:gd name="T18" fmla="*/ 37 w 40"/>
                            <a:gd name="T19" fmla="*/ 21 h 23"/>
                            <a:gd name="T20" fmla="*/ 39 w 40"/>
                            <a:gd name="T21" fmla="*/ 18 h 23"/>
                            <a:gd name="T22" fmla="*/ 37 w 40"/>
                            <a:gd name="T23" fmla="*/ 4 h 23"/>
                            <a:gd name="T24" fmla="*/ 35 w 40"/>
                            <a:gd name="T25" fmla="*/ 1 h 23"/>
                            <a:gd name="T26" fmla="*/ 33 w 40"/>
                            <a:gd name="T27" fmla="*/ 0 h 23"/>
                            <a:gd name="T28" fmla="*/ 31 w 40"/>
                            <a:gd name="T29" fmla="*/ 0 h 23"/>
                            <a:gd name="T30" fmla="*/ 7 w 40"/>
                            <a:gd name="T31" fmla="*/ 1 h 23"/>
                            <a:gd name="T32" fmla="*/ 5 w 40"/>
                            <a:gd name="T33" fmla="*/ 1 h 23"/>
                            <a:gd name="T34" fmla="*/ 4 w 40"/>
                            <a:gd name="T35" fmla="*/ 2 h 2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40"/>
                            <a:gd name="T55" fmla="*/ 0 h 23"/>
                            <a:gd name="T56" fmla="*/ 40 w 40"/>
                            <a:gd name="T57" fmla="*/ 23 h 23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40" h="23">
                              <a:moveTo>
                                <a:pt x="4" y="2"/>
                              </a:moveTo>
                              <a:lnTo>
                                <a:pt x="0" y="15"/>
                              </a:lnTo>
                              <a:lnTo>
                                <a:pt x="0" y="16"/>
                              </a:lnTo>
                              <a:lnTo>
                                <a:pt x="0" y="18"/>
                              </a:lnTo>
                              <a:lnTo>
                                <a:pt x="1" y="18"/>
                              </a:lnTo>
                              <a:lnTo>
                                <a:pt x="2" y="20"/>
                              </a:lnTo>
                              <a:lnTo>
                                <a:pt x="33" y="22"/>
                              </a:lnTo>
                              <a:lnTo>
                                <a:pt x="35" y="22"/>
                              </a:lnTo>
                              <a:lnTo>
                                <a:pt x="36" y="22"/>
                              </a:lnTo>
                              <a:lnTo>
                                <a:pt x="37" y="21"/>
                              </a:lnTo>
                              <a:lnTo>
                                <a:pt x="39" y="18"/>
                              </a:lnTo>
                              <a:lnTo>
                                <a:pt x="37" y="4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31" y="0"/>
                              </a:lnTo>
                              <a:lnTo>
                                <a:pt x="7" y="1"/>
                              </a:lnTo>
                              <a:lnTo>
                                <a:pt x="5" y="1"/>
                              </a:lnTo>
                              <a:lnTo>
                                <a:pt x="4" y="2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86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772" y="1490"/>
                      <a:ext cx="220" cy="30"/>
                    </a:xfrm>
                    <a:custGeom>
                      <a:avLst/>
                      <a:gdLst>
                        <a:gd name="T0" fmla="*/ 10 w 220"/>
                        <a:gd name="T1" fmla="*/ 2 h 30"/>
                        <a:gd name="T2" fmla="*/ 27 w 220"/>
                        <a:gd name="T3" fmla="*/ 2 h 30"/>
                        <a:gd name="T4" fmla="*/ 38 w 220"/>
                        <a:gd name="T5" fmla="*/ 0 h 30"/>
                        <a:gd name="T6" fmla="*/ 47 w 220"/>
                        <a:gd name="T7" fmla="*/ 0 h 30"/>
                        <a:gd name="T8" fmla="*/ 87 w 220"/>
                        <a:gd name="T9" fmla="*/ 2 h 30"/>
                        <a:gd name="T10" fmla="*/ 92 w 220"/>
                        <a:gd name="T11" fmla="*/ 2 h 30"/>
                        <a:gd name="T12" fmla="*/ 97 w 220"/>
                        <a:gd name="T13" fmla="*/ 2 h 30"/>
                        <a:gd name="T14" fmla="*/ 101 w 220"/>
                        <a:gd name="T15" fmla="*/ 0 h 30"/>
                        <a:gd name="T16" fmla="*/ 106 w 220"/>
                        <a:gd name="T17" fmla="*/ 0 h 30"/>
                        <a:gd name="T18" fmla="*/ 128 w 220"/>
                        <a:gd name="T19" fmla="*/ 0 h 30"/>
                        <a:gd name="T20" fmla="*/ 153 w 220"/>
                        <a:gd name="T21" fmla="*/ 2 h 30"/>
                        <a:gd name="T22" fmla="*/ 161 w 220"/>
                        <a:gd name="T23" fmla="*/ 4 h 30"/>
                        <a:gd name="T24" fmla="*/ 169 w 220"/>
                        <a:gd name="T25" fmla="*/ 5 h 30"/>
                        <a:gd name="T26" fmla="*/ 178 w 220"/>
                        <a:gd name="T27" fmla="*/ 8 h 30"/>
                        <a:gd name="T28" fmla="*/ 186 w 220"/>
                        <a:gd name="T29" fmla="*/ 10 h 30"/>
                        <a:gd name="T30" fmla="*/ 195 w 220"/>
                        <a:gd name="T31" fmla="*/ 14 h 30"/>
                        <a:gd name="T32" fmla="*/ 202 w 220"/>
                        <a:gd name="T33" fmla="*/ 17 h 30"/>
                        <a:gd name="T34" fmla="*/ 219 w 220"/>
                        <a:gd name="T35" fmla="*/ 27 h 30"/>
                        <a:gd name="T36" fmla="*/ 173 w 220"/>
                        <a:gd name="T37" fmla="*/ 29 h 30"/>
                        <a:gd name="T38" fmla="*/ 0 w 220"/>
                        <a:gd name="T39" fmla="*/ 5 h 30"/>
                        <a:gd name="T40" fmla="*/ 10 w 220"/>
                        <a:gd name="T41" fmla="*/ 2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20"/>
                        <a:gd name="T64" fmla="*/ 0 h 30"/>
                        <a:gd name="T65" fmla="*/ 220 w 22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20" h="30">
                          <a:moveTo>
                            <a:pt x="10" y="2"/>
                          </a:moveTo>
                          <a:lnTo>
                            <a:pt x="27" y="2"/>
                          </a:lnTo>
                          <a:lnTo>
                            <a:pt x="38" y="0"/>
                          </a:lnTo>
                          <a:lnTo>
                            <a:pt x="47" y="0"/>
                          </a:lnTo>
                          <a:lnTo>
                            <a:pt x="87" y="2"/>
                          </a:lnTo>
                          <a:lnTo>
                            <a:pt x="92" y="2"/>
                          </a:lnTo>
                          <a:lnTo>
                            <a:pt x="97" y="2"/>
                          </a:lnTo>
                          <a:lnTo>
                            <a:pt x="101" y="0"/>
                          </a:lnTo>
                          <a:lnTo>
                            <a:pt x="106" y="0"/>
                          </a:lnTo>
                          <a:lnTo>
                            <a:pt x="128" y="0"/>
                          </a:lnTo>
                          <a:lnTo>
                            <a:pt x="153" y="2"/>
                          </a:lnTo>
                          <a:lnTo>
                            <a:pt x="161" y="4"/>
                          </a:lnTo>
                          <a:lnTo>
                            <a:pt x="169" y="5"/>
                          </a:lnTo>
                          <a:lnTo>
                            <a:pt x="178" y="8"/>
                          </a:lnTo>
                          <a:lnTo>
                            <a:pt x="186" y="10"/>
                          </a:lnTo>
                          <a:lnTo>
                            <a:pt x="195" y="14"/>
                          </a:lnTo>
                          <a:lnTo>
                            <a:pt x="202" y="17"/>
                          </a:lnTo>
                          <a:lnTo>
                            <a:pt x="219" y="27"/>
                          </a:lnTo>
                          <a:lnTo>
                            <a:pt x="173" y="29"/>
                          </a:lnTo>
                          <a:lnTo>
                            <a:pt x="0" y="5"/>
                          </a:lnTo>
                          <a:lnTo>
                            <a:pt x="10" y="2"/>
                          </a:lnTo>
                        </a:path>
                      </a:pathLst>
                    </a:custGeom>
                    <a:solidFill>
                      <a:srgbClr val="603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9" name="Group 95"/>
                <p:cNvGrpSpPr>
                  <a:grpSpLocks/>
                </p:cNvGrpSpPr>
                <p:nvPr/>
              </p:nvGrpSpPr>
              <p:grpSpPr bwMode="auto">
                <a:xfrm>
                  <a:off x="5118" y="1404"/>
                  <a:ext cx="18" cy="87"/>
                  <a:chOff x="5118" y="1404"/>
                  <a:chExt cx="18" cy="87"/>
                </a:xfrm>
              </p:grpSpPr>
              <p:sp>
                <p:nvSpPr>
                  <p:cNvPr id="281" name="Freeform 96"/>
                  <p:cNvSpPr>
                    <a:spLocks/>
                  </p:cNvSpPr>
                  <p:nvPr/>
                </p:nvSpPr>
                <p:spPr bwMode="auto">
                  <a:xfrm>
                    <a:off x="5118" y="1404"/>
                    <a:ext cx="17" cy="87"/>
                  </a:xfrm>
                  <a:custGeom>
                    <a:avLst/>
                    <a:gdLst>
                      <a:gd name="T0" fmla="*/ 2 w 17"/>
                      <a:gd name="T1" fmla="*/ 2 h 87"/>
                      <a:gd name="T2" fmla="*/ 4 w 17"/>
                      <a:gd name="T3" fmla="*/ 5 h 87"/>
                      <a:gd name="T4" fmla="*/ 5 w 17"/>
                      <a:gd name="T5" fmla="*/ 16 h 87"/>
                      <a:gd name="T6" fmla="*/ 7 w 17"/>
                      <a:gd name="T7" fmla="*/ 25 h 87"/>
                      <a:gd name="T8" fmla="*/ 8 w 17"/>
                      <a:gd name="T9" fmla="*/ 32 h 87"/>
                      <a:gd name="T10" fmla="*/ 9 w 17"/>
                      <a:gd name="T11" fmla="*/ 42 h 87"/>
                      <a:gd name="T12" fmla="*/ 10 w 17"/>
                      <a:gd name="T13" fmla="*/ 49 h 87"/>
                      <a:gd name="T14" fmla="*/ 13 w 17"/>
                      <a:gd name="T15" fmla="*/ 63 h 87"/>
                      <a:gd name="T16" fmla="*/ 16 w 17"/>
                      <a:gd name="T17" fmla="*/ 86 h 87"/>
                      <a:gd name="T18" fmla="*/ 11 w 17"/>
                      <a:gd name="T19" fmla="*/ 86 h 87"/>
                      <a:gd name="T20" fmla="*/ 10 w 17"/>
                      <a:gd name="T21" fmla="*/ 71 h 87"/>
                      <a:gd name="T22" fmla="*/ 8 w 17"/>
                      <a:gd name="T23" fmla="*/ 49 h 87"/>
                      <a:gd name="T24" fmla="*/ 7 w 17"/>
                      <a:gd name="T25" fmla="*/ 41 h 87"/>
                      <a:gd name="T26" fmla="*/ 6 w 17"/>
                      <a:gd name="T27" fmla="*/ 32 h 87"/>
                      <a:gd name="T28" fmla="*/ 4 w 17"/>
                      <a:gd name="T29" fmla="*/ 25 h 87"/>
                      <a:gd name="T30" fmla="*/ 2 w 17"/>
                      <a:gd name="T31" fmla="*/ 16 h 87"/>
                      <a:gd name="T32" fmla="*/ 0 w 17"/>
                      <a:gd name="T33" fmla="*/ 0 h 87"/>
                      <a:gd name="T34" fmla="*/ 2 w 17"/>
                      <a:gd name="T35" fmla="*/ 2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87"/>
                      <a:gd name="T56" fmla="*/ 17 w 17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87">
                        <a:moveTo>
                          <a:pt x="2" y="2"/>
                        </a:moveTo>
                        <a:lnTo>
                          <a:pt x="4" y="5"/>
                        </a:lnTo>
                        <a:lnTo>
                          <a:pt x="5" y="16"/>
                        </a:lnTo>
                        <a:lnTo>
                          <a:pt x="7" y="25"/>
                        </a:lnTo>
                        <a:lnTo>
                          <a:pt x="8" y="32"/>
                        </a:lnTo>
                        <a:lnTo>
                          <a:pt x="9" y="42"/>
                        </a:lnTo>
                        <a:lnTo>
                          <a:pt x="10" y="49"/>
                        </a:lnTo>
                        <a:lnTo>
                          <a:pt x="13" y="63"/>
                        </a:lnTo>
                        <a:lnTo>
                          <a:pt x="16" y="86"/>
                        </a:lnTo>
                        <a:lnTo>
                          <a:pt x="11" y="86"/>
                        </a:lnTo>
                        <a:lnTo>
                          <a:pt x="10" y="71"/>
                        </a:lnTo>
                        <a:lnTo>
                          <a:pt x="8" y="49"/>
                        </a:lnTo>
                        <a:lnTo>
                          <a:pt x="7" y="41"/>
                        </a:lnTo>
                        <a:lnTo>
                          <a:pt x="6" y="32"/>
                        </a:lnTo>
                        <a:lnTo>
                          <a:pt x="4" y="25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282" name="Freeform 97"/>
                  <p:cNvSpPr>
                    <a:spLocks/>
                  </p:cNvSpPr>
                  <p:nvPr/>
                </p:nvSpPr>
                <p:spPr bwMode="auto">
                  <a:xfrm>
                    <a:off x="5119" y="1404"/>
                    <a:ext cx="17" cy="87"/>
                  </a:xfrm>
                  <a:custGeom>
                    <a:avLst/>
                    <a:gdLst>
                      <a:gd name="T0" fmla="*/ 2 w 17"/>
                      <a:gd name="T1" fmla="*/ 2 h 87"/>
                      <a:gd name="T2" fmla="*/ 2 w 17"/>
                      <a:gd name="T3" fmla="*/ 5 h 87"/>
                      <a:gd name="T4" fmla="*/ 5 w 17"/>
                      <a:gd name="T5" fmla="*/ 16 h 87"/>
                      <a:gd name="T6" fmla="*/ 6 w 17"/>
                      <a:gd name="T7" fmla="*/ 25 h 87"/>
                      <a:gd name="T8" fmla="*/ 8 w 17"/>
                      <a:gd name="T9" fmla="*/ 32 h 87"/>
                      <a:gd name="T10" fmla="*/ 10 w 17"/>
                      <a:gd name="T11" fmla="*/ 42 h 87"/>
                      <a:gd name="T12" fmla="*/ 11 w 17"/>
                      <a:gd name="T13" fmla="*/ 49 h 87"/>
                      <a:gd name="T14" fmla="*/ 13 w 17"/>
                      <a:gd name="T15" fmla="*/ 63 h 87"/>
                      <a:gd name="T16" fmla="*/ 16 w 17"/>
                      <a:gd name="T17" fmla="*/ 86 h 87"/>
                      <a:gd name="T18" fmla="*/ 12 w 17"/>
                      <a:gd name="T19" fmla="*/ 86 h 87"/>
                      <a:gd name="T20" fmla="*/ 11 w 17"/>
                      <a:gd name="T21" fmla="*/ 71 h 87"/>
                      <a:gd name="T22" fmla="*/ 8 w 17"/>
                      <a:gd name="T23" fmla="*/ 49 h 87"/>
                      <a:gd name="T24" fmla="*/ 6 w 17"/>
                      <a:gd name="T25" fmla="*/ 41 h 87"/>
                      <a:gd name="T26" fmla="*/ 5 w 17"/>
                      <a:gd name="T27" fmla="*/ 32 h 87"/>
                      <a:gd name="T28" fmla="*/ 3 w 17"/>
                      <a:gd name="T29" fmla="*/ 25 h 87"/>
                      <a:gd name="T30" fmla="*/ 2 w 17"/>
                      <a:gd name="T31" fmla="*/ 16 h 87"/>
                      <a:gd name="T32" fmla="*/ 0 w 17"/>
                      <a:gd name="T33" fmla="*/ 0 h 87"/>
                      <a:gd name="T34" fmla="*/ 2 w 17"/>
                      <a:gd name="T35" fmla="*/ 2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87"/>
                      <a:gd name="T56" fmla="*/ 17 w 17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87">
                        <a:moveTo>
                          <a:pt x="2" y="2"/>
                        </a:moveTo>
                        <a:lnTo>
                          <a:pt x="2" y="5"/>
                        </a:lnTo>
                        <a:lnTo>
                          <a:pt x="5" y="16"/>
                        </a:lnTo>
                        <a:lnTo>
                          <a:pt x="6" y="25"/>
                        </a:lnTo>
                        <a:lnTo>
                          <a:pt x="8" y="32"/>
                        </a:lnTo>
                        <a:lnTo>
                          <a:pt x="10" y="42"/>
                        </a:lnTo>
                        <a:lnTo>
                          <a:pt x="11" y="49"/>
                        </a:lnTo>
                        <a:lnTo>
                          <a:pt x="13" y="63"/>
                        </a:lnTo>
                        <a:lnTo>
                          <a:pt x="16" y="86"/>
                        </a:lnTo>
                        <a:lnTo>
                          <a:pt x="12" y="86"/>
                        </a:lnTo>
                        <a:lnTo>
                          <a:pt x="11" y="71"/>
                        </a:lnTo>
                        <a:lnTo>
                          <a:pt x="8" y="49"/>
                        </a:lnTo>
                        <a:lnTo>
                          <a:pt x="6" y="41"/>
                        </a:lnTo>
                        <a:lnTo>
                          <a:pt x="5" y="32"/>
                        </a:lnTo>
                        <a:lnTo>
                          <a:pt x="3" y="25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80" name="Group 98"/>
                <p:cNvGrpSpPr>
                  <a:grpSpLocks/>
                </p:cNvGrpSpPr>
                <p:nvPr/>
              </p:nvGrpSpPr>
              <p:grpSpPr bwMode="auto">
                <a:xfrm>
                  <a:off x="5047" y="1404"/>
                  <a:ext cx="19" cy="95"/>
                  <a:chOff x="5047" y="1404"/>
                  <a:chExt cx="19" cy="95"/>
                </a:xfrm>
              </p:grpSpPr>
              <p:sp>
                <p:nvSpPr>
                  <p:cNvPr id="279" name="Freeform 99"/>
                  <p:cNvSpPr>
                    <a:spLocks/>
                  </p:cNvSpPr>
                  <p:nvPr/>
                </p:nvSpPr>
                <p:spPr bwMode="auto">
                  <a:xfrm>
                    <a:off x="5047" y="1404"/>
                    <a:ext cx="17" cy="95"/>
                  </a:xfrm>
                  <a:custGeom>
                    <a:avLst/>
                    <a:gdLst>
                      <a:gd name="T0" fmla="*/ 5 w 17"/>
                      <a:gd name="T1" fmla="*/ 0 h 95"/>
                      <a:gd name="T2" fmla="*/ 8 w 17"/>
                      <a:gd name="T3" fmla="*/ 15 h 95"/>
                      <a:gd name="T4" fmla="*/ 9 w 17"/>
                      <a:gd name="T5" fmla="*/ 27 h 95"/>
                      <a:gd name="T6" fmla="*/ 11 w 17"/>
                      <a:gd name="T7" fmla="*/ 47 h 95"/>
                      <a:gd name="T8" fmla="*/ 13 w 17"/>
                      <a:gd name="T9" fmla="*/ 66 h 95"/>
                      <a:gd name="T10" fmla="*/ 15 w 17"/>
                      <a:gd name="T11" fmla="*/ 77 h 95"/>
                      <a:gd name="T12" fmla="*/ 16 w 17"/>
                      <a:gd name="T13" fmla="*/ 94 h 95"/>
                      <a:gd name="T14" fmla="*/ 8 w 17"/>
                      <a:gd name="T15" fmla="*/ 94 h 95"/>
                      <a:gd name="T16" fmla="*/ 8 w 17"/>
                      <a:gd name="T17" fmla="*/ 74 h 95"/>
                      <a:gd name="T18" fmla="*/ 7 w 17"/>
                      <a:gd name="T19" fmla="*/ 60 h 95"/>
                      <a:gd name="T20" fmla="*/ 5 w 17"/>
                      <a:gd name="T21" fmla="*/ 40 h 95"/>
                      <a:gd name="T22" fmla="*/ 2 w 17"/>
                      <a:gd name="T23" fmla="*/ 19 h 95"/>
                      <a:gd name="T24" fmla="*/ 0 w 17"/>
                      <a:gd name="T25" fmla="*/ 0 h 95"/>
                      <a:gd name="T26" fmla="*/ 5 w 17"/>
                      <a:gd name="T27" fmla="*/ 0 h 9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95"/>
                      <a:gd name="T44" fmla="*/ 17 w 17"/>
                      <a:gd name="T45" fmla="*/ 95 h 9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95">
                        <a:moveTo>
                          <a:pt x="5" y="0"/>
                        </a:moveTo>
                        <a:lnTo>
                          <a:pt x="8" y="15"/>
                        </a:lnTo>
                        <a:lnTo>
                          <a:pt x="9" y="27"/>
                        </a:lnTo>
                        <a:lnTo>
                          <a:pt x="11" y="47"/>
                        </a:lnTo>
                        <a:lnTo>
                          <a:pt x="13" y="66"/>
                        </a:lnTo>
                        <a:lnTo>
                          <a:pt x="15" y="77"/>
                        </a:lnTo>
                        <a:lnTo>
                          <a:pt x="16" y="94"/>
                        </a:lnTo>
                        <a:lnTo>
                          <a:pt x="8" y="94"/>
                        </a:lnTo>
                        <a:lnTo>
                          <a:pt x="8" y="74"/>
                        </a:lnTo>
                        <a:lnTo>
                          <a:pt x="7" y="60"/>
                        </a:lnTo>
                        <a:lnTo>
                          <a:pt x="5" y="40"/>
                        </a:lnTo>
                        <a:lnTo>
                          <a:pt x="2" y="19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280" name="Freeform 100"/>
                  <p:cNvSpPr>
                    <a:spLocks/>
                  </p:cNvSpPr>
                  <p:nvPr/>
                </p:nvSpPr>
                <p:spPr bwMode="auto">
                  <a:xfrm>
                    <a:off x="5049" y="1404"/>
                    <a:ext cx="17" cy="95"/>
                  </a:xfrm>
                  <a:custGeom>
                    <a:avLst/>
                    <a:gdLst>
                      <a:gd name="T0" fmla="*/ 5 w 17"/>
                      <a:gd name="T1" fmla="*/ 0 h 95"/>
                      <a:gd name="T2" fmla="*/ 7 w 17"/>
                      <a:gd name="T3" fmla="*/ 15 h 95"/>
                      <a:gd name="T4" fmla="*/ 10 w 17"/>
                      <a:gd name="T5" fmla="*/ 27 h 95"/>
                      <a:gd name="T6" fmla="*/ 13 w 17"/>
                      <a:gd name="T7" fmla="*/ 47 h 95"/>
                      <a:gd name="T8" fmla="*/ 14 w 17"/>
                      <a:gd name="T9" fmla="*/ 66 h 95"/>
                      <a:gd name="T10" fmla="*/ 15 w 17"/>
                      <a:gd name="T11" fmla="*/ 77 h 95"/>
                      <a:gd name="T12" fmla="*/ 16 w 17"/>
                      <a:gd name="T13" fmla="*/ 94 h 95"/>
                      <a:gd name="T14" fmla="*/ 8 w 17"/>
                      <a:gd name="T15" fmla="*/ 94 h 95"/>
                      <a:gd name="T16" fmla="*/ 7 w 17"/>
                      <a:gd name="T17" fmla="*/ 72 h 95"/>
                      <a:gd name="T18" fmla="*/ 7 w 17"/>
                      <a:gd name="T19" fmla="*/ 60 h 95"/>
                      <a:gd name="T20" fmla="*/ 5 w 17"/>
                      <a:gd name="T21" fmla="*/ 38 h 95"/>
                      <a:gd name="T22" fmla="*/ 2 w 17"/>
                      <a:gd name="T23" fmla="*/ 19 h 95"/>
                      <a:gd name="T24" fmla="*/ 0 w 17"/>
                      <a:gd name="T25" fmla="*/ 0 h 95"/>
                      <a:gd name="T26" fmla="*/ 5 w 17"/>
                      <a:gd name="T27" fmla="*/ 0 h 9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95"/>
                      <a:gd name="T44" fmla="*/ 17 w 17"/>
                      <a:gd name="T45" fmla="*/ 95 h 9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95">
                        <a:moveTo>
                          <a:pt x="5" y="0"/>
                        </a:moveTo>
                        <a:lnTo>
                          <a:pt x="7" y="15"/>
                        </a:lnTo>
                        <a:lnTo>
                          <a:pt x="10" y="27"/>
                        </a:lnTo>
                        <a:lnTo>
                          <a:pt x="13" y="47"/>
                        </a:lnTo>
                        <a:lnTo>
                          <a:pt x="14" y="66"/>
                        </a:lnTo>
                        <a:lnTo>
                          <a:pt x="15" y="77"/>
                        </a:lnTo>
                        <a:lnTo>
                          <a:pt x="16" y="94"/>
                        </a:lnTo>
                        <a:lnTo>
                          <a:pt x="8" y="94"/>
                        </a:lnTo>
                        <a:lnTo>
                          <a:pt x="7" y="72"/>
                        </a:lnTo>
                        <a:lnTo>
                          <a:pt x="7" y="60"/>
                        </a:lnTo>
                        <a:lnTo>
                          <a:pt x="5" y="38"/>
                        </a:lnTo>
                        <a:lnTo>
                          <a:pt x="2" y="19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81" name="Group 101"/>
                <p:cNvGrpSpPr>
                  <a:grpSpLocks/>
                </p:cNvGrpSpPr>
                <p:nvPr/>
              </p:nvGrpSpPr>
              <p:grpSpPr bwMode="auto">
                <a:xfrm>
                  <a:off x="4605" y="1555"/>
                  <a:ext cx="627" cy="254"/>
                  <a:chOff x="4605" y="1555"/>
                  <a:chExt cx="627" cy="254"/>
                </a:xfrm>
              </p:grpSpPr>
              <p:grpSp>
                <p:nvGrpSpPr>
                  <p:cNvPr id="25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605" y="1608"/>
                    <a:ext cx="93" cy="139"/>
                    <a:chOff x="4605" y="1608"/>
                    <a:chExt cx="93" cy="139"/>
                  </a:xfrm>
                </p:grpSpPr>
                <p:sp>
                  <p:nvSpPr>
                    <p:cNvPr id="277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5" y="1608"/>
                      <a:ext cx="78" cy="137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278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9" y="1611"/>
                      <a:ext cx="79" cy="13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grpSp>
                <p:nvGrpSpPr>
                  <p:cNvPr id="25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4790" y="1589"/>
                    <a:ext cx="123" cy="220"/>
                    <a:chOff x="4790" y="1589"/>
                    <a:chExt cx="123" cy="220"/>
                  </a:xfrm>
                </p:grpSpPr>
                <p:sp>
                  <p:nvSpPr>
                    <p:cNvPr id="26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822" y="1589"/>
                      <a:ext cx="91" cy="116"/>
                    </a:xfrm>
                    <a:custGeom>
                      <a:avLst/>
                      <a:gdLst>
                        <a:gd name="T0" fmla="*/ 0 w 91"/>
                        <a:gd name="T1" fmla="*/ 22 h 116"/>
                        <a:gd name="T2" fmla="*/ 10 w 91"/>
                        <a:gd name="T3" fmla="*/ 12 h 116"/>
                        <a:gd name="T4" fmla="*/ 20 w 91"/>
                        <a:gd name="T5" fmla="*/ 6 h 116"/>
                        <a:gd name="T6" fmla="*/ 34 w 91"/>
                        <a:gd name="T7" fmla="*/ 2 h 116"/>
                        <a:gd name="T8" fmla="*/ 43 w 91"/>
                        <a:gd name="T9" fmla="*/ 0 h 116"/>
                        <a:gd name="T10" fmla="*/ 56 w 91"/>
                        <a:gd name="T11" fmla="*/ 2 h 116"/>
                        <a:gd name="T12" fmla="*/ 65 w 91"/>
                        <a:gd name="T13" fmla="*/ 6 h 116"/>
                        <a:gd name="T14" fmla="*/ 75 w 91"/>
                        <a:gd name="T15" fmla="*/ 16 h 116"/>
                        <a:gd name="T16" fmla="*/ 81 w 91"/>
                        <a:gd name="T17" fmla="*/ 28 h 116"/>
                        <a:gd name="T18" fmla="*/ 84 w 91"/>
                        <a:gd name="T19" fmla="*/ 40 h 116"/>
                        <a:gd name="T20" fmla="*/ 90 w 91"/>
                        <a:gd name="T21" fmla="*/ 63 h 116"/>
                        <a:gd name="T22" fmla="*/ 90 w 91"/>
                        <a:gd name="T23" fmla="*/ 80 h 116"/>
                        <a:gd name="T24" fmla="*/ 90 w 91"/>
                        <a:gd name="T25" fmla="*/ 108 h 116"/>
                        <a:gd name="T26" fmla="*/ 87 w 91"/>
                        <a:gd name="T27" fmla="*/ 115 h 116"/>
                        <a:gd name="T28" fmla="*/ 0 w 91"/>
                        <a:gd name="T29" fmla="*/ 65 h 116"/>
                        <a:gd name="T30" fmla="*/ 0 w 91"/>
                        <a:gd name="T31" fmla="*/ 22 h 1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91"/>
                        <a:gd name="T49" fmla="*/ 0 h 116"/>
                        <a:gd name="T50" fmla="*/ 91 w 91"/>
                        <a:gd name="T51" fmla="*/ 116 h 11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91" h="116">
                          <a:moveTo>
                            <a:pt x="0" y="22"/>
                          </a:moveTo>
                          <a:lnTo>
                            <a:pt x="10" y="12"/>
                          </a:lnTo>
                          <a:lnTo>
                            <a:pt x="20" y="6"/>
                          </a:lnTo>
                          <a:lnTo>
                            <a:pt x="34" y="2"/>
                          </a:lnTo>
                          <a:lnTo>
                            <a:pt x="43" y="0"/>
                          </a:lnTo>
                          <a:lnTo>
                            <a:pt x="56" y="2"/>
                          </a:lnTo>
                          <a:lnTo>
                            <a:pt x="65" y="6"/>
                          </a:lnTo>
                          <a:lnTo>
                            <a:pt x="75" y="16"/>
                          </a:lnTo>
                          <a:lnTo>
                            <a:pt x="81" y="28"/>
                          </a:lnTo>
                          <a:lnTo>
                            <a:pt x="84" y="40"/>
                          </a:lnTo>
                          <a:lnTo>
                            <a:pt x="90" y="63"/>
                          </a:lnTo>
                          <a:lnTo>
                            <a:pt x="90" y="80"/>
                          </a:lnTo>
                          <a:lnTo>
                            <a:pt x="90" y="108"/>
                          </a:lnTo>
                          <a:lnTo>
                            <a:pt x="87" y="115"/>
                          </a:lnTo>
                          <a:lnTo>
                            <a:pt x="0" y="65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grpSp>
                  <p:nvGrpSpPr>
                    <p:cNvPr id="267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0" y="1615"/>
                      <a:ext cx="109" cy="194"/>
                      <a:chOff x="4790" y="1615"/>
                      <a:chExt cx="109" cy="194"/>
                    </a:xfrm>
                  </p:grpSpPr>
                  <p:sp>
                    <p:nvSpPr>
                      <p:cNvPr id="268" name="Arc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90" y="1615"/>
                        <a:ext cx="72" cy="193"/>
                      </a:xfrm>
                      <a:custGeom>
                        <a:avLst/>
                        <a:gdLst>
                          <a:gd name="T0" fmla="*/ 0 w 27690"/>
                          <a:gd name="T1" fmla="*/ 0 h 43200"/>
                          <a:gd name="T2" fmla="*/ 0 w 27690"/>
                          <a:gd name="T3" fmla="*/ 0 h 43200"/>
                          <a:gd name="T4" fmla="*/ 0 w 2769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7690"/>
                          <a:gd name="T10" fmla="*/ 0 h 43200"/>
                          <a:gd name="T11" fmla="*/ 27690 w 2769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7690" h="43200" fill="none" extrusionOk="0">
                            <a:moveTo>
                              <a:pt x="21987" y="43196"/>
                            </a:moveTo>
                            <a:cubicBezTo>
                              <a:pt x="21858" y="43198"/>
                              <a:pt x="21729" y="43199"/>
                              <a:pt x="21600" y="43200"/>
                            </a:cubicBez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23661" y="-1"/>
                              <a:pt x="25712" y="295"/>
                              <a:pt x="27689" y="876"/>
                            </a:cubicBezTo>
                          </a:path>
                          <a:path w="27690" h="43200" stroke="0" extrusionOk="0">
                            <a:moveTo>
                              <a:pt x="21987" y="43196"/>
                            </a:moveTo>
                            <a:cubicBezTo>
                              <a:pt x="21858" y="43198"/>
                              <a:pt x="21729" y="43199"/>
                              <a:pt x="21600" y="43200"/>
                            </a:cubicBez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23661" y="-1"/>
                              <a:pt x="25712" y="295"/>
                              <a:pt x="27689" y="876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269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1" y="1618"/>
                        <a:ext cx="88" cy="191"/>
                        <a:chOff x="4811" y="1618"/>
                        <a:chExt cx="88" cy="191"/>
                      </a:xfrm>
                    </p:grpSpPr>
                    <p:sp>
                      <p:nvSpPr>
                        <p:cNvPr id="270" name="Oval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1618"/>
                          <a:ext cx="88" cy="191"/>
                        </a:xfrm>
                        <a:prstGeom prst="ellipse">
                          <a:avLst/>
                        </a:prstGeom>
                        <a:solidFill>
                          <a:srgbClr val="60606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Oval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7" y="1626"/>
                          <a:ext cx="76" cy="175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7" y="1658"/>
                          <a:ext cx="40" cy="114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3" y="1671"/>
                          <a:ext cx="22" cy="8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74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50" y="1704"/>
                          <a:ext cx="18" cy="19"/>
                          <a:chOff x="4850" y="1704"/>
                          <a:chExt cx="18" cy="19"/>
                        </a:xfrm>
                      </p:grpSpPr>
                      <p:sp>
                        <p:nvSpPr>
                          <p:cNvPr id="275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50" y="1704"/>
                            <a:ext cx="16" cy="19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216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76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52" y="1704"/>
                            <a:ext cx="16" cy="19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216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54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5147" y="1555"/>
                    <a:ext cx="85" cy="148"/>
                    <a:chOff x="5147" y="1555"/>
                    <a:chExt cx="85" cy="148"/>
                  </a:xfrm>
                </p:grpSpPr>
                <p:sp>
                  <p:nvSpPr>
                    <p:cNvPr id="255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184" y="1555"/>
                      <a:ext cx="48" cy="68"/>
                    </a:xfrm>
                    <a:custGeom>
                      <a:avLst/>
                      <a:gdLst>
                        <a:gd name="T0" fmla="*/ 0 w 48"/>
                        <a:gd name="T1" fmla="*/ 9 h 68"/>
                        <a:gd name="T2" fmla="*/ 4 w 48"/>
                        <a:gd name="T3" fmla="*/ 4 h 68"/>
                        <a:gd name="T4" fmla="*/ 13 w 48"/>
                        <a:gd name="T5" fmla="*/ 0 h 68"/>
                        <a:gd name="T6" fmla="*/ 23 w 48"/>
                        <a:gd name="T7" fmla="*/ 0 h 68"/>
                        <a:gd name="T8" fmla="*/ 33 w 48"/>
                        <a:gd name="T9" fmla="*/ 4 h 68"/>
                        <a:gd name="T10" fmla="*/ 39 w 48"/>
                        <a:gd name="T11" fmla="*/ 11 h 68"/>
                        <a:gd name="T12" fmla="*/ 44 w 48"/>
                        <a:gd name="T13" fmla="*/ 21 h 68"/>
                        <a:gd name="T14" fmla="*/ 47 w 48"/>
                        <a:gd name="T15" fmla="*/ 36 h 68"/>
                        <a:gd name="T16" fmla="*/ 47 w 48"/>
                        <a:gd name="T17" fmla="*/ 45 h 68"/>
                        <a:gd name="T18" fmla="*/ 47 w 48"/>
                        <a:gd name="T19" fmla="*/ 60 h 68"/>
                        <a:gd name="T20" fmla="*/ 45 w 48"/>
                        <a:gd name="T21" fmla="*/ 67 h 68"/>
                        <a:gd name="T22" fmla="*/ 10 w 48"/>
                        <a:gd name="T23" fmla="*/ 56 h 68"/>
                        <a:gd name="T24" fmla="*/ 0 w 48"/>
                        <a:gd name="T25" fmla="*/ 9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48"/>
                        <a:gd name="T40" fmla="*/ 0 h 68"/>
                        <a:gd name="T41" fmla="*/ 48 w 48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48" h="68">
                          <a:moveTo>
                            <a:pt x="0" y="9"/>
                          </a:moveTo>
                          <a:lnTo>
                            <a:pt x="4" y="4"/>
                          </a:lnTo>
                          <a:lnTo>
                            <a:pt x="13" y="0"/>
                          </a:lnTo>
                          <a:lnTo>
                            <a:pt x="23" y="0"/>
                          </a:lnTo>
                          <a:lnTo>
                            <a:pt x="33" y="4"/>
                          </a:lnTo>
                          <a:lnTo>
                            <a:pt x="39" y="11"/>
                          </a:lnTo>
                          <a:lnTo>
                            <a:pt x="44" y="21"/>
                          </a:lnTo>
                          <a:lnTo>
                            <a:pt x="47" y="36"/>
                          </a:lnTo>
                          <a:lnTo>
                            <a:pt x="47" y="45"/>
                          </a:lnTo>
                          <a:lnTo>
                            <a:pt x="47" y="60"/>
                          </a:lnTo>
                          <a:lnTo>
                            <a:pt x="45" y="67"/>
                          </a:lnTo>
                          <a:lnTo>
                            <a:pt x="10" y="56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grpSp>
                  <p:nvGrpSpPr>
                    <p:cNvPr id="256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47" y="1560"/>
                      <a:ext cx="79" cy="143"/>
                      <a:chOff x="5147" y="1560"/>
                      <a:chExt cx="79" cy="143"/>
                    </a:xfrm>
                  </p:grpSpPr>
                  <p:sp>
                    <p:nvSpPr>
                      <p:cNvPr id="257" name="Arc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7" y="1560"/>
                        <a:ext cx="53" cy="143"/>
                      </a:xfrm>
                      <a:custGeom>
                        <a:avLst/>
                        <a:gdLst>
                          <a:gd name="T0" fmla="*/ 0 w 27869"/>
                          <a:gd name="T1" fmla="*/ 0 h 43200"/>
                          <a:gd name="T2" fmla="*/ 0 w 27869"/>
                          <a:gd name="T3" fmla="*/ 0 h 43200"/>
                          <a:gd name="T4" fmla="*/ 0 w 27869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7869"/>
                          <a:gd name="T10" fmla="*/ 0 h 43200"/>
                          <a:gd name="T11" fmla="*/ 27869 w 27869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7869" h="43200" fill="none" extrusionOk="0">
                            <a:moveTo>
                              <a:pt x="22675" y="43173"/>
                            </a:moveTo>
                            <a:cubicBezTo>
                              <a:pt x="22316" y="43191"/>
                              <a:pt x="21958" y="43199"/>
                              <a:pt x="21600" y="43200"/>
                            </a:cubicBez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23724" y="-1"/>
                              <a:pt x="25836" y="313"/>
                              <a:pt x="27869" y="929"/>
                            </a:cubicBezTo>
                          </a:path>
                          <a:path w="27869" h="43200" stroke="0" extrusionOk="0">
                            <a:moveTo>
                              <a:pt x="22675" y="43173"/>
                            </a:moveTo>
                            <a:cubicBezTo>
                              <a:pt x="22316" y="43191"/>
                              <a:pt x="21958" y="43199"/>
                              <a:pt x="21600" y="43200"/>
                            </a:cubicBez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23724" y="-1"/>
                              <a:pt x="25836" y="313"/>
                              <a:pt x="27869" y="929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258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3" y="1562"/>
                        <a:ext cx="63" cy="140"/>
                        <a:chOff x="5163" y="1562"/>
                        <a:chExt cx="63" cy="140"/>
                      </a:xfrm>
                    </p:grpSpPr>
                    <p:sp>
                      <p:nvSpPr>
                        <p:cNvPr id="259" name="Oval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63" y="1562"/>
                          <a:ext cx="63" cy="140"/>
                        </a:xfrm>
                        <a:prstGeom prst="ellipse">
                          <a:avLst/>
                        </a:prstGeom>
                        <a:solidFill>
                          <a:srgbClr val="60606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Oval 1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67" y="1568"/>
                          <a:ext cx="56" cy="129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Oval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3" y="1593"/>
                          <a:ext cx="27" cy="80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Oval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7" y="1603"/>
                          <a:ext cx="13" cy="5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 sz="216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63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2" y="1626"/>
                          <a:ext cx="18" cy="16"/>
                          <a:chOff x="5192" y="1626"/>
                          <a:chExt cx="18" cy="16"/>
                        </a:xfrm>
                      </p:grpSpPr>
                      <p:sp>
                        <p:nvSpPr>
                          <p:cNvPr id="264" name="Oval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2" y="1626"/>
                            <a:ext cx="16" cy="16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216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65" name="Oval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4" y="1626"/>
                            <a:ext cx="16" cy="16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216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82" name="Group 129"/>
                <p:cNvGrpSpPr>
                  <a:grpSpLocks/>
                </p:cNvGrpSpPr>
                <p:nvPr/>
              </p:nvGrpSpPr>
              <p:grpSpPr bwMode="auto">
                <a:xfrm>
                  <a:off x="4556" y="1380"/>
                  <a:ext cx="710" cy="349"/>
                  <a:chOff x="4556" y="1380"/>
                  <a:chExt cx="710" cy="349"/>
                </a:xfrm>
              </p:grpSpPr>
              <p:grpSp>
                <p:nvGrpSpPr>
                  <p:cNvPr id="2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556" y="1380"/>
                    <a:ext cx="710" cy="349"/>
                    <a:chOff x="4556" y="1380"/>
                    <a:chExt cx="710" cy="349"/>
                  </a:xfrm>
                </p:grpSpPr>
                <p:grpSp>
                  <p:nvGrpSpPr>
                    <p:cNvPr id="22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1380"/>
                      <a:ext cx="710" cy="349"/>
                      <a:chOff x="4556" y="1380"/>
                      <a:chExt cx="710" cy="349"/>
                    </a:xfrm>
                  </p:grpSpPr>
                  <p:sp>
                    <p:nvSpPr>
                      <p:cNvPr id="247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79" y="1398"/>
                        <a:ext cx="78" cy="93"/>
                      </a:xfrm>
                      <a:custGeom>
                        <a:avLst/>
                        <a:gdLst>
                          <a:gd name="T0" fmla="*/ 72 w 78"/>
                          <a:gd name="T1" fmla="*/ 3 h 93"/>
                          <a:gd name="T2" fmla="*/ 0 w 78"/>
                          <a:gd name="T3" fmla="*/ 89 h 93"/>
                          <a:gd name="T4" fmla="*/ 3 w 78"/>
                          <a:gd name="T5" fmla="*/ 92 h 93"/>
                          <a:gd name="T6" fmla="*/ 8 w 78"/>
                          <a:gd name="T7" fmla="*/ 92 h 93"/>
                          <a:gd name="T8" fmla="*/ 77 w 78"/>
                          <a:gd name="T9" fmla="*/ 0 h 93"/>
                          <a:gd name="T10" fmla="*/ 72 w 78"/>
                          <a:gd name="T11" fmla="*/ 3 h 9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8"/>
                          <a:gd name="T19" fmla="*/ 0 h 93"/>
                          <a:gd name="T20" fmla="*/ 78 w 78"/>
                          <a:gd name="T21" fmla="*/ 93 h 9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8" h="93">
                            <a:moveTo>
                              <a:pt x="72" y="3"/>
                            </a:moveTo>
                            <a:lnTo>
                              <a:pt x="0" y="89"/>
                            </a:lnTo>
                            <a:lnTo>
                              <a:pt x="3" y="92"/>
                            </a:lnTo>
                            <a:lnTo>
                              <a:pt x="8" y="92"/>
                            </a:lnTo>
                            <a:lnTo>
                              <a:pt x="77" y="0"/>
                            </a:lnTo>
                            <a:lnTo>
                              <a:pt x="72" y="3"/>
                            </a:lnTo>
                          </a:path>
                        </a:pathLst>
                      </a:custGeom>
                      <a:solidFill>
                        <a:srgbClr val="00006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248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6" y="1380"/>
                        <a:ext cx="710" cy="349"/>
                        <a:chOff x="4556" y="1380"/>
                        <a:chExt cx="710" cy="349"/>
                      </a:xfrm>
                    </p:grpSpPr>
                    <p:sp>
                      <p:nvSpPr>
                        <p:cNvPr id="249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58" y="1380"/>
                          <a:ext cx="708" cy="347"/>
                        </a:xfrm>
                        <a:custGeom>
                          <a:avLst/>
                          <a:gdLst>
                            <a:gd name="T0" fmla="*/ 2 w 708"/>
                            <a:gd name="T1" fmla="*/ 194 h 347"/>
                            <a:gd name="T2" fmla="*/ 32 w 708"/>
                            <a:gd name="T3" fmla="*/ 173 h 347"/>
                            <a:gd name="T4" fmla="*/ 88 w 708"/>
                            <a:gd name="T5" fmla="*/ 147 h 347"/>
                            <a:gd name="T6" fmla="*/ 137 w 708"/>
                            <a:gd name="T7" fmla="*/ 131 h 347"/>
                            <a:gd name="T8" fmla="*/ 192 w 708"/>
                            <a:gd name="T9" fmla="*/ 117 h 347"/>
                            <a:gd name="T10" fmla="*/ 216 w 708"/>
                            <a:gd name="T11" fmla="*/ 110 h 347"/>
                            <a:gd name="T12" fmla="*/ 324 w 708"/>
                            <a:gd name="T13" fmla="*/ 121 h 347"/>
                            <a:gd name="T14" fmla="*/ 369 w 708"/>
                            <a:gd name="T15" fmla="*/ 128 h 347"/>
                            <a:gd name="T16" fmla="*/ 393 w 708"/>
                            <a:gd name="T17" fmla="*/ 126 h 347"/>
                            <a:gd name="T18" fmla="*/ 420 w 708"/>
                            <a:gd name="T19" fmla="*/ 48 h 347"/>
                            <a:gd name="T20" fmla="*/ 420 w 708"/>
                            <a:gd name="T21" fmla="*/ 28 h 347"/>
                            <a:gd name="T22" fmla="*/ 382 w 708"/>
                            <a:gd name="T23" fmla="*/ 16 h 347"/>
                            <a:gd name="T24" fmla="*/ 316 w 708"/>
                            <a:gd name="T25" fmla="*/ 16 h 347"/>
                            <a:gd name="T26" fmla="*/ 305 w 708"/>
                            <a:gd name="T27" fmla="*/ 14 h 347"/>
                            <a:gd name="T28" fmla="*/ 350 w 708"/>
                            <a:gd name="T29" fmla="*/ 5 h 347"/>
                            <a:gd name="T30" fmla="*/ 399 w 708"/>
                            <a:gd name="T31" fmla="*/ 0 h 347"/>
                            <a:gd name="T32" fmla="*/ 443 w 708"/>
                            <a:gd name="T33" fmla="*/ 29 h 347"/>
                            <a:gd name="T34" fmla="*/ 431 w 708"/>
                            <a:gd name="T35" fmla="*/ 47 h 347"/>
                            <a:gd name="T36" fmla="*/ 407 w 708"/>
                            <a:gd name="T37" fmla="*/ 123 h 347"/>
                            <a:gd name="T38" fmla="*/ 413 w 708"/>
                            <a:gd name="T39" fmla="*/ 133 h 347"/>
                            <a:gd name="T40" fmla="*/ 595 w 708"/>
                            <a:gd name="T41" fmla="*/ 106 h 347"/>
                            <a:gd name="T42" fmla="*/ 600 w 708"/>
                            <a:gd name="T43" fmla="*/ 87 h 347"/>
                            <a:gd name="T44" fmla="*/ 580 w 708"/>
                            <a:gd name="T45" fmla="*/ 52 h 347"/>
                            <a:gd name="T46" fmla="*/ 559 w 708"/>
                            <a:gd name="T47" fmla="*/ 25 h 347"/>
                            <a:gd name="T48" fmla="*/ 486 w 708"/>
                            <a:gd name="T49" fmla="*/ 23 h 347"/>
                            <a:gd name="T50" fmla="*/ 429 w 708"/>
                            <a:gd name="T51" fmla="*/ 0 h 347"/>
                            <a:gd name="T52" fmla="*/ 476 w 708"/>
                            <a:gd name="T53" fmla="*/ 0 h 347"/>
                            <a:gd name="T54" fmla="*/ 522 w 708"/>
                            <a:gd name="T55" fmla="*/ 5 h 347"/>
                            <a:gd name="T56" fmla="*/ 555 w 708"/>
                            <a:gd name="T57" fmla="*/ 10 h 347"/>
                            <a:gd name="T58" fmla="*/ 569 w 708"/>
                            <a:gd name="T59" fmla="*/ 18 h 347"/>
                            <a:gd name="T60" fmla="*/ 609 w 708"/>
                            <a:gd name="T61" fmla="*/ 81 h 347"/>
                            <a:gd name="T62" fmla="*/ 624 w 708"/>
                            <a:gd name="T63" fmla="*/ 100 h 347"/>
                            <a:gd name="T64" fmla="*/ 644 w 708"/>
                            <a:gd name="T65" fmla="*/ 105 h 347"/>
                            <a:gd name="T66" fmla="*/ 663 w 708"/>
                            <a:gd name="T67" fmla="*/ 108 h 347"/>
                            <a:gd name="T68" fmla="*/ 690 w 708"/>
                            <a:gd name="T69" fmla="*/ 117 h 347"/>
                            <a:gd name="T70" fmla="*/ 702 w 708"/>
                            <a:gd name="T71" fmla="*/ 126 h 347"/>
                            <a:gd name="T72" fmla="*/ 701 w 708"/>
                            <a:gd name="T73" fmla="*/ 173 h 347"/>
                            <a:gd name="T74" fmla="*/ 682 w 708"/>
                            <a:gd name="T75" fmla="*/ 237 h 347"/>
                            <a:gd name="T76" fmla="*/ 671 w 708"/>
                            <a:gd name="T77" fmla="*/ 229 h 347"/>
                            <a:gd name="T78" fmla="*/ 666 w 708"/>
                            <a:gd name="T79" fmla="*/ 196 h 347"/>
                            <a:gd name="T80" fmla="*/ 651 w 708"/>
                            <a:gd name="T81" fmla="*/ 178 h 347"/>
                            <a:gd name="T82" fmla="*/ 631 w 708"/>
                            <a:gd name="T83" fmla="*/ 183 h 347"/>
                            <a:gd name="T84" fmla="*/ 619 w 708"/>
                            <a:gd name="T85" fmla="*/ 198 h 347"/>
                            <a:gd name="T86" fmla="*/ 608 w 708"/>
                            <a:gd name="T87" fmla="*/ 223 h 347"/>
                            <a:gd name="T88" fmla="*/ 599 w 708"/>
                            <a:gd name="T89" fmla="*/ 256 h 347"/>
                            <a:gd name="T90" fmla="*/ 354 w 708"/>
                            <a:gd name="T91" fmla="*/ 323 h 347"/>
                            <a:gd name="T92" fmla="*/ 353 w 708"/>
                            <a:gd name="T93" fmla="*/ 283 h 347"/>
                            <a:gd name="T94" fmla="*/ 348 w 708"/>
                            <a:gd name="T95" fmla="*/ 249 h 347"/>
                            <a:gd name="T96" fmla="*/ 335 w 708"/>
                            <a:gd name="T97" fmla="*/ 226 h 347"/>
                            <a:gd name="T98" fmla="*/ 316 w 708"/>
                            <a:gd name="T99" fmla="*/ 214 h 347"/>
                            <a:gd name="T100" fmla="*/ 294 w 708"/>
                            <a:gd name="T101" fmla="*/ 215 h 347"/>
                            <a:gd name="T102" fmla="*/ 271 w 708"/>
                            <a:gd name="T103" fmla="*/ 231 h 347"/>
                            <a:gd name="T104" fmla="*/ 253 w 708"/>
                            <a:gd name="T105" fmla="*/ 256 h 347"/>
                            <a:gd name="T106" fmla="*/ 239 w 708"/>
                            <a:gd name="T107" fmla="*/ 293 h 347"/>
                            <a:gd name="T108" fmla="*/ 228 w 708"/>
                            <a:gd name="T109" fmla="*/ 332 h 347"/>
                            <a:gd name="T110" fmla="*/ 214 w 708"/>
                            <a:gd name="T111" fmla="*/ 343 h 347"/>
                            <a:gd name="T112" fmla="*/ 167 w 708"/>
                            <a:gd name="T113" fmla="*/ 291 h 347"/>
                            <a:gd name="T114" fmla="*/ 121 w 708"/>
                            <a:gd name="T115" fmla="*/ 246 h 347"/>
                            <a:gd name="T116" fmla="*/ 89 w 708"/>
                            <a:gd name="T117" fmla="*/ 241 h 347"/>
                            <a:gd name="T118" fmla="*/ 48 w 708"/>
                            <a:gd name="T119" fmla="*/ 231 h 347"/>
                            <a:gd name="T120" fmla="*/ 18 w 708"/>
                            <a:gd name="T121" fmla="*/ 217 h 347"/>
                            <a:gd name="T122" fmla="*/ 2 w 708"/>
                            <a:gd name="T123" fmla="*/ 206 h 347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60000 65536"/>
                            <a:gd name="T181" fmla="*/ 0 60000 65536"/>
                            <a:gd name="T182" fmla="*/ 0 60000 65536"/>
                            <a:gd name="T183" fmla="*/ 0 60000 65536"/>
                            <a:gd name="T184" fmla="*/ 0 60000 65536"/>
                            <a:gd name="T185" fmla="*/ 0 60000 65536"/>
                            <a:gd name="T186" fmla="*/ 0 w 708"/>
                            <a:gd name="T187" fmla="*/ 0 h 347"/>
                            <a:gd name="T188" fmla="*/ 708 w 708"/>
                            <a:gd name="T189" fmla="*/ 347 h 347"/>
                          </a:gdLst>
                          <a:ahLst/>
                          <a:cxnLst>
                            <a:cxn ang="T124">
                              <a:pos x="T0" y="T1"/>
                            </a:cxn>
                            <a:cxn ang="T125">
                              <a:pos x="T2" y="T3"/>
                            </a:cxn>
                            <a:cxn ang="T126">
                              <a:pos x="T4" y="T5"/>
                            </a:cxn>
                            <a:cxn ang="T127">
                              <a:pos x="T6" y="T7"/>
                            </a:cxn>
                            <a:cxn ang="T128">
                              <a:pos x="T8" y="T9"/>
                            </a:cxn>
                            <a:cxn ang="T129">
                              <a:pos x="T10" y="T11"/>
                            </a:cxn>
                            <a:cxn ang="T130">
                              <a:pos x="T12" y="T13"/>
                            </a:cxn>
                            <a:cxn ang="T131">
                              <a:pos x="T14" y="T15"/>
                            </a:cxn>
                            <a:cxn ang="T132">
                              <a:pos x="T16" y="T17"/>
                            </a:cxn>
                            <a:cxn ang="T133">
                              <a:pos x="T18" y="T19"/>
                            </a:cxn>
                            <a:cxn ang="T134">
                              <a:pos x="T20" y="T21"/>
                            </a:cxn>
                            <a:cxn ang="T135">
                              <a:pos x="T22" y="T23"/>
                            </a:cxn>
                            <a:cxn ang="T136">
                              <a:pos x="T24" y="T25"/>
                            </a:cxn>
                            <a:cxn ang="T137">
                              <a:pos x="T26" y="T27"/>
                            </a:cxn>
                            <a:cxn ang="T138">
                              <a:pos x="T28" y="T29"/>
                            </a:cxn>
                            <a:cxn ang="T139">
                              <a:pos x="T30" y="T31"/>
                            </a:cxn>
                            <a:cxn ang="T140">
                              <a:pos x="T32" y="T33"/>
                            </a:cxn>
                            <a:cxn ang="T141">
                              <a:pos x="T34" y="T35"/>
                            </a:cxn>
                            <a:cxn ang="T142">
                              <a:pos x="T36" y="T37"/>
                            </a:cxn>
                            <a:cxn ang="T143">
                              <a:pos x="T38" y="T39"/>
                            </a:cxn>
                            <a:cxn ang="T144">
                              <a:pos x="T40" y="T41"/>
                            </a:cxn>
                            <a:cxn ang="T145">
                              <a:pos x="T42" y="T43"/>
                            </a:cxn>
                            <a:cxn ang="T146">
                              <a:pos x="T44" y="T45"/>
                            </a:cxn>
                            <a:cxn ang="T147">
                              <a:pos x="T46" y="T47"/>
                            </a:cxn>
                            <a:cxn ang="T148">
                              <a:pos x="T48" y="T49"/>
                            </a:cxn>
                            <a:cxn ang="T149">
                              <a:pos x="T50" y="T51"/>
                            </a:cxn>
                            <a:cxn ang="T150">
                              <a:pos x="T52" y="T53"/>
                            </a:cxn>
                            <a:cxn ang="T151">
                              <a:pos x="T54" y="T55"/>
                            </a:cxn>
                            <a:cxn ang="T152">
                              <a:pos x="T56" y="T57"/>
                            </a:cxn>
                            <a:cxn ang="T153">
                              <a:pos x="T58" y="T59"/>
                            </a:cxn>
                            <a:cxn ang="T154">
                              <a:pos x="T60" y="T61"/>
                            </a:cxn>
                            <a:cxn ang="T155">
                              <a:pos x="T62" y="T63"/>
                            </a:cxn>
                            <a:cxn ang="T156">
                              <a:pos x="T64" y="T65"/>
                            </a:cxn>
                            <a:cxn ang="T157">
                              <a:pos x="T66" y="T67"/>
                            </a:cxn>
                            <a:cxn ang="T158">
                              <a:pos x="T68" y="T69"/>
                            </a:cxn>
                            <a:cxn ang="T159">
                              <a:pos x="T70" y="T71"/>
                            </a:cxn>
                            <a:cxn ang="T160">
                              <a:pos x="T72" y="T73"/>
                            </a:cxn>
                            <a:cxn ang="T161">
                              <a:pos x="T74" y="T75"/>
                            </a:cxn>
                            <a:cxn ang="T162">
                              <a:pos x="T76" y="T77"/>
                            </a:cxn>
                            <a:cxn ang="T163">
                              <a:pos x="T78" y="T79"/>
                            </a:cxn>
                            <a:cxn ang="T164">
                              <a:pos x="T80" y="T81"/>
                            </a:cxn>
                            <a:cxn ang="T165">
                              <a:pos x="T82" y="T83"/>
                            </a:cxn>
                            <a:cxn ang="T166">
                              <a:pos x="T84" y="T85"/>
                            </a:cxn>
                            <a:cxn ang="T167">
                              <a:pos x="T86" y="T87"/>
                            </a:cxn>
                            <a:cxn ang="T168">
                              <a:pos x="T88" y="T89"/>
                            </a:cxn>
                            <a:cxn ang="T169">
                              <a:pos x="T90" y="T91"/>
                            </a:cxn>
                            <a:cxn ang="T170">
                              <a:pos x="T92" y="T93"/>
                            </a:cxn>
                            <a:cxn ang="T171">
                              <a:pos x="T94" y="T95"/>
                            </a:cxn>
                            <a:cxn ang="T172">
                              <a:pos x="T96" y="T97"/>
                            </a:cxn>
                            <a:cxn ang="T173">
                              <a:pos x="T98" y="T99"/>
                            </a:cxn>
                            <a:cxn ang="T174">
                              <a:pos x="T100" y="T101"/>
                            </a:cxn>
                            <a:cxn ang="T175">
                              <a:pos x="T102" y="T103"/>
                            </a:cxn>
                            <a:cxn ang="T176">
                              <a:pos x="T104" y="T105"/>
                            </a:cxn>
                            <a:cxn ang="T177">
                              <a:pos x="T106" y="T107"/>
                            </a:cxn>
                            <a:cxn ang="T178">
                              <a:pos x="T108" y="T109"/>
                            </a:cxn>
                            <a:cxn ang="T179">
                              <a:pos x="T110" y="T111"/>
                            </a:cxn>
                            <a:cxn ang="T180">
                              <a:pos x="T112" y="T113"/>
                            </a:cxn>
                            <a:cxn ang="T181">
                              <a:pos x="T114" y="T115"/>
                            </a:cxn>
                            <a:cxn ang="T182">
                              <a:pos x="T116" y="T117"/>
                            </a:cxn>
                            <a:cxn ang="T183">
                              <a:pos x="T118" y="T119"/>
                            </a:cxn>
                            <a:cxn ang="T184">
                              <a:pos x="T120" y="T121"/>
                            </a:cxn>
                            <a:cxn ang="T185">
                              <a:pos x="T122" y="T123"/>
                            </a:cxn>
                          </a:cxnLst>
                          <a:rect l="T186" t="T187" r="T188" b="T189"/>
                          <a:pathLst>
                            <a:path w="708" h="347">
                              <a:moveTo>
                                <a:pt x="0" y="202"/>
                              </a:moveTo>
                              <a:lnTo>
                                <a:pt x="0" y="199"/>
                              </a:lnTo>
                              <a:lnTo>
                                <a:pt x="0" y="196"/>
                              </a:lnTo>
                              <a:lnTo>
                                <a:pt x="1" y="195"/>
                              </a:lnTo>
                              <a:lnTo>
                                <a:pt x="2" y="194"/>
                              </a:lnTo>
                              <a:lnTo>
                                <a:pt x="4" y="191"/>
                              </a:lnTo>
                              <a:lnTo>
                                <a:pt x="6" y="189"/>
                              </a:lnTo>
                              <a:lnTo>
                                <a:pt x="19" y="181"/>
                              </a:lnTo>
                              <a:lnTo>
                                <a:pt x="26" y="176"/>
                              </a:lnTo>
                              <a:lnTo>
                                <a:pt x="32" y="173"/>
                              </a:lnTo>
                              <a:lnTo>
                                <a:pt x="40" y="170"/>
                              </a:lnTo>
                              <a:lnTo>
                                <a:pt x="46" y="165"/>
                              </a:lnTo>
                              <a:lnTo>
                                <a:pt x="54" y="162"/>
                              </a:lnTo>
                              <a:lnTo>
                                <a:pt x="79" y="151"/>
                              </a:lnTo>
                              <a:lnTo>
                                <a:pt x="88" y="147"/>
                              </a:lnTo>
                              <a:lnTo>
                                <a:pt x="97" y="144"/>
                              </a:lnTo>
                              <a:lnTo>
                                <a:pt x="105" y="141"/>
                              </a:lnTo>
                              <a:lnTo>
                                <a:pt x="112" y="139"/>
                              </a:lnTo>
                              <a:lnTo>
                                <a:pt x="127" y="134"/>
                              </a:lnTo>
                              <a:lnTo>
                                <a:pt x="137" y="131"/>
                              </a:lnTo>
                              <a:lnTo>
                                <a:pt x="149" y="128"/>
                              </a:lnTo>
                              <a:lnTo>
                                <a:pt x="170" y="121"/>
                              </a:lnTo>
                              <a:lnTo>
                                <a:pt x="178" y="120"/>
                              </a:lnTo>
                              <a:lnTo>
                                <a:pt x="187" y="118"/>
                              </a:lnTo>
                              <a:lnTo>
                                <a:pt x="192" y="117"/>
                              </a:lnTo>
                              <a:lnTo>
                                <a:pt x="198" y="115"/>
                              </a:lnTo>
                              <a:lnTo>
                                <a:pt x="202" y="115"/>
                              </a:lnTo>
                              <a:lnTo>
                                <a:pt x="209" y="113"/>
                              </a:lnTo>
                              <a:lnTo>
                                <a:pt x="213" y="112"/>
                              </a:lnTo>
                              <a:lnTo>
                                <a:pt x="216" y="110"/>
                              </a:lnTo>
                              <a:lnTo>
                                <a:pt x="218" y="109"/>
                              </a:lnTo>
                              <a:lnTo>
                                <a:pt x="295" y="21"/>
                              </a:lnTo>
                              <a:lnTo>
                                <a:pt x="221" y="112"/>
                              </a:lnTo>
                              <a:lnTo>
                                <a:pt x="311" y="118"/>
                              </a:lnTo>
                              <a:lnTo>
                                <a:pt x="324" y="121"/>
                              </a:lnTo>
                              <a:lnTo>
                                <a:pt x="336" y="123"/>
                              </a:lnTo>
                              <a:lnTo>
                                <a:pt x="346" y="123"/>
                              </a:lnTo>
                              <a:lnTo>
                                <a:pt x="354" y="125"/>
                              </a:lnTo>
                              <a:lnTo>
                                <a:pt x="362" y="126"/>
                              </a:lnTo>
                              <a:lnTo>
                                <a:pt x="369" y="128"/>
                              </a:lnTo>
                              <a:lnTo>
                                <a:pt x="376" y="129"/>
                              </a:lnTo>
                              <a:lnTo>
                                <a:pt x="382" y="129"/>
                              </a:lnTo>
                              <a:lnTo>
                                <a:pt x="389" y="129"/>
                              </a:lnTo>
                              <a:lnTo>
                                <a:pt x="391" y="129"/>
                              </a:lnTo>
                              <a:lnTo>
                                <a:pt x="393" y="126"/>
                              </a:lnTo>
                              <a:lnTo>
                                <a:pt x="397" y="123"/>
                              </a:lnTo>
                              <a:lnTo>
                                <a:pt x="399" y="113"/>
                              </a:lnTo>
                              <a:lnTo>
                                <a:pt x="415" y="68"/>
                              </a:lnTo>
                              <a:lnTo>
                                <a:pt x="419" y="53"/>
                              </a:lnTo>
                              <a:lnTo>
                                <a:pt x="420" y="48"/>
                              </a:lnTo>
                              <a:lnTo>
                                <a:pt x="421" y="42"/>
                              </a:lnTo>
                              <a:lnTo>
                                <a:pt x="422" y="37"/>
                              </a:lnTo>
                              <a:lnTo>
                                <a:pt x="422" y="34"/>
                              </a:lnTo>
                              <a:lnTo>
                                <a:pt x="421" y="29"/>
                              </a:lnTo>
                              <a:lnTo>
                                <a:pt x="420" y="28"/>
                              </a:lnTo>
                              <a:lnTo>
                                <a:pt x="418" y="25"/>
                              </a:lnTo>
                              <a:lnTo>
                                <a:pt x="414" y="23"/>
                              </a:lnTo>
                              <a:lnTo>
                                <a:pt x="403" y="19"/>
                              </a:lnTo>
                              <a:lnTo>
                                <a:pt x="393" y="18"/>
                              </a:lnTo>
                              <a:lnTo>
                                <a:pt x="382" y="16"/>
                              </a:lnTo>
                              <a:lnTo>
                                <a:pt x="369" y="14"/>
                              </a:lnTo>
                              <a:lnTo>
                                <a:pt x="355" y="14"/>
                              </a:lnTo>
                              <a:lnTo>
                                <a:pt x="336" y="14"/>
                              </a:lnTo>
                              <a:lnTo>
                                <a:pt x="326" y="14"/>
                              </a:lnTo>
                              <a:lnTo>
                                <a:pt x="316" y="16"/>
                              </a:lnTo>
                              <a:lnTo>
                                <a:pt x="308" y="18"/>
                              </a:lnTo>
                              <a:lnTo>
                                <a:pt x="301" y="19"/>
                              </a:lnTo>
                              <a:lnTo>
                                <a:pt x="295" y="21"/>
                              </a:lnTo>
                              <a:lnTo>
                                <a:pt x="301" y="18"/>
                              </a:lnTo>
                              <a:lnTo>
                                <a:pt x="305" y="14"/>
                              </a:lnTo>
                              <a:lnTo>
                                <a:pt x="309" y="14"/>
                              </a:lnTo>
                              <a:lnTo>
                                <a:pt x="313" y="13"/>
                              </a:lnTo>
                              <a:lnTo>
                                <a:pt x="324" y="10"/>
                              </a:lnTo>
                              <a:lnTo>
                                <a:pt x="335" y="8"/>
                              </a:lnTo>
                              <a:lnTo>
                                <a:pt x="350" y="5"/>
                              </a:lnTo>
                              <a:lnTo>
                                <a:pt x="358" y="5"/>
                              </a:lnTo>
                              <a:lnTo>
                                <a:pt x="369" y="3"/>
                              </a:lnTo>
                              <a:lnTo>
                                <a:pt x="378" y="2"/>
                              </a:lnTo>
                              <a:lnTo>
                                <a:pt x="389" y="0"/>
                              </a:lnTo>
                              <a:lnTo>
                                <a:pt x="399" y="0"/>
                              </a:lnTo>
                              <a:lnTo>
                                <a:pt x="411" y="0"/>
                              </a:lnTo>
                              <a:lnTo>
                                <a:pt x="418" y="0"/>
                              </a:lnTo>
                              <a:lnTo>
                                <a:pt x="455" y="26"/>
                              </a:lnTo>
                              <a:lnTo>
                                <a:pt x="449" y="28"/>
                              </a:lnTo>
                              <a:lnTo>
                                <a:pt x="443" y="29"/>
                              </a:lnTo>
                              <a:lnTo>
                                <a:pt x="439" y="32"/>
                              </a:lnTo>
                              <a:lnTo>
                                <a:pt x="436" y="34"/>
                              </a:lnTo>
                              <a:lnTo>
                                <a:pt x="434" y="37"/>
                              </a:lnTo>
                              <a:lnTo>
                                <a:pt x="433" y="40"/>
                              </a:lnTo>
                              <a:lnTo>
                                <a:pt x="431" y="47"/>
                              </a:lnTo>
                              <a:lnTo>
                                <a:pt x="420" y="76"/>
                              </a:lnTo>
                              <a:lnTo>
                                <a:pt x="411" y="108"/>
                              </a:lnTo>
                              <a:lnTo>
                                <a:pt x="409" y="113"/>
                              </a:lnTo>
                              <a:lnTo>
                                <a:pt x="409" y="118"/>
                              </a:lnTo>
                              <a:lnTo>
                                <a:pt x="407" y="123"/>
                              </a:lnTo>
                              <a:lnTo>
                                <a:pt x="407" y="126"/>
                              </a:lnTo>
                              <a:lnTo>
                                <a:pt x="409" y="129"/>
                              </a:lnTo>
                              <a:lnTo>
                                <a:pt x="409" y="131"/>
                              </a:lnTo>
                              <a:lnTo>
                                <a:pt x="411" y="133"/>
                              </a:lnTo>
                              <a:lnTo>
                                <a:pt x="413" y="133"/>
                              </a:lnTo>
                              <a:lnTo>
                                <a:pt x="416" y="134"/>
                              </a:lnTo>
                              <a:lnTo>
                                <a:pt x="585" y="112"/>
                              </a:lnTo>
                              <a:lnTo>
                                <a:pt x="591" y="110"/>
                              </a:lnTo>
                              <a:lnTo>
                                <a:pt x="593" y="109"/>
                              </a:lnTo>
                              <a:lnTo>
                                <a:pt x="595" y="106"/>
                              </a:lnTo>
                              <a:lnTo>
                                <a:pt x="597" y="105"/>
                              </a:lnTo>
                              <a:lnTo>
                                <a:pt x="600" y="100"/>
                              </a:lnTo>
                              <a:lnTo>
                                <a:pt x="600" y="95"/>
                              </a:lnTo>
                              <a:lnTo>
                                <a:pt x="600" y="91"/>
                              </a:lnTo>
                              <a:lnTo>
                                <a:pt x="600" y="87"/>
                              </a:lnTo>
                              <a:lnTo>
                                <a:pt x="598" y="84"/>
                              </a:lnTo>
                              <a:lnTo>
                                <a:pt x="597" y="81"/>
                              </a:lnTo>
                              <a:lnTo>
                                <a:pt x="593" y="76"/>
                              </a:lnTo>
                              <a:lnTo>
                                <a:pt x="589" y="68"/>
                              </a:lnTo>
                              <a:lnTo>
                                <a:pt x="580" y="52"/>
                              </a:lnTo>
                              <a:lnTo>
                                <a:pt x="568" y="34"/>
                              </a:lnTo>
                              <a:lnTo>
                                <a:pt x="566" y="31"/>
                              </a:lnTo>
                              <a:lnTo>
                                <a:pt x="563" y="28"/>
                              </a:lnTo>
                              <a:lnTo>
                                <a:pt x="561" y="26"/>
                              </a:lnTo>
                              <a:lnTo>
                                <a:pt x="559" y="25"/>
                              </a:lnTo>
                              <a:lnTo>
                                <a:pt x="555" y="23"/>
                              </a:lnTo>
                              <a:lnTo>
                                <a:pt x="551" y="23"/>
                              </a:lnTo>
                              <a:lnTo>
                                <a:pt x="546" y="23"/>
                              </a:lnTo>
                              <a:lnTo>
                                <a:pt x="499" y="23"/>
                              </a:lnTo>
                              <a:lnTo>
                                <a:pt x="486" y="23"/>
                              </a:lnTo>
                              <a:lnTo>
                                <a:pt x="475" y="23"/>
                              </a:lnTo>
                              <a:lnTo>
                                <a:pt x="462" y="26"/>
                              </a:lnTo>
                              <a:lnTo>
                                <a:pt x="455" y="26"/>
                              </a:lnTo>
                              <a:lnTo>
                                <a:pt x="418" y="0"/>
                              </a:lnTo>
                              <a:lnTo>
                                <a:pt x="429" y="0"/>
                              </a:lnTo>
                              <a:lnTo>
                                <a:pt x="439" y="0"/>
                              </a:lnTo>
                              <a:lnTo>
                                <a:pt x="449" y="0"/>
                              </a:lnTo>
                              <a:lnTo>
                                <a:pt x="459" y="0"/>
                              </a:lnTo>
                              <a:lnTo>
                                <a:pt x="467" y="0"/>
                              </a:lnTo>
                              <a:lnTo>
                                <a:pt x="476" y="0"/>
                              </a:lnTo>
                              <a:lnTo>
                                <a:pt x="486" y="2"/>
                              </a:lnTo>
                              <a:lnTo>
                                <a:pt x="499" y="2"/>
                              </a:lnTo>
                              <a:lnTo>
                                <a:pt x="508" y="3"/>
                              </a:lnTo>
                              <a:lnTo>
                                <a:pt x="516" y="3"/>
                              </a:lnTo>
                              <a:lnTo>
                                <a:pt x="522" y="5"/>
                              </a:lnTo>
                              <a:lnTo>
                                <a:pt x="528" y="5"/>
                              </a:lnTo>
                              <a:lnTo>
                                <a:pt x="535" y="6"/>
                              </a:lnTo>
                              <a:lnTo>
                                <a:pt x="543" y="8"/>
                              </a:lnTo>
                              <a:lnTo>
                                <a:pt x="548" y="10"/>
                              </a:lnTo>
                              <a:lnTo>
                                <a:pt x="555" y="10"/>
                              </a:lnTo>
                              <a:lnTo>
                                <a:pt x="559" y="11"/>
                              </a:lnTo>
                              <a:lnTo>
                                <a:pt x="563" y="13"/>
                              </a:lnTo>
                              <a:lnTo>
                                <a:pt x="565" y="14"/>
                              </a:lnTo>
                              <a:lnTo>
                                <a:pt x="567" y="16"/>
                              </a:lnTo>
                              <a:lnTo>
                                <a:pt x="569" y="18"/>
                              </a:lnTo>
                              <a:lnTo>
                                <a:pt x="570" y="19"/>
                              </a:lnTo>
                              <a:lnTo>
                                <a:pt x="572" y="21"/>
                              </a:lnTo>
                              <a:lnTo>
                                <a:pt x="574" y="23"/>
                              </a:lnTo>
                              <a:lnTo>
                                <a:pt x="585" y="39"/>
                              </a:lnTo>
                              <a:lnTo>
                                <a:pt x="609" y="81"/>
                              </a:lnTo>
                              <a:lnTo>
                                <a:pt x="613" y="87"/>
                              </a:lnTo>
                              <a:lnTo>
                                <a:pt x="616" y="92"/>
                              </a:lnTo>
                              <a:lnTo>
                                <a:pt x="619" y="95"/>
                              </a:lnTo>
                              <a:lnTo>
                                <a:pt x="621" y="98"/>
                              </a:lnTo>
                              <a:lnTo>
                                <a:pt x="624" y="100"/>
                              </a:lnTo>
                              <a:lnTo>
                                <a:pt x="626" y="102"/>
                              </a:lnTo>
                              <a:lnTo>
                                <a:pt x="630" y="103"/>
                              </a:lnTo>
                              <a:lnTo>
                                <a:pt x="634" y="103"/>
                              </a:lnTo>
                              <a:lnTo>
                                <a:pt x="639" y="105"/>
                              </a:lnTo>
                              <a:lnTo>
                                <a:pt x="644" y="105"/>
                              </a:lnTo>
                              <a:lnTo>
                                <a:pt x="646" y="105"/>
                              </a:lnTo>
                              <a:lnTo>
                                <a:pt x="652" y="106"/>
                              </a:lnTo>
                              <a:lnTo>
                                <a:pt x="655" y="106"/>
                              </a:lnTo>
                              <a:lnTo>
                                <a:pt x="658" y="106"/>
                              </a:lnTo>
                              <a:lnTo>
                                <a:pt x="663" y="108"/>
                              </a:lnTo>
                              <a:lnTo>
                                <a:pt x="668" y="109"/>
                              </a:lnTo>
                              <a:lnTo>
                                <a:pt x="672" y="110"/>
                              </a:lnTo>
                              <a:lnTo>
                                <a:pt x="680" y="112"/>
                              </a:lnTo>
                              <a:lnTo>
                                <a:pt x="687" y="115"/>
                              </a:lnTo>
                              <a:lnTo>
                                <a:pt x="690" y="117"/>
                              </a:lnTo>
                              <a:lnTo>
                                <a:pt x="694" y="118"/>
                              </a:lnTo>
                              <a:lnTo>
                                <a:pt x="696" y="120"/>
                              </a:lnTo>
                              <a:lnTo>
                                <a:pt x="698" y="123"/>
                              </a:lnTo>
                              <a:lnTo>
                                <a:pt x="700" y="125"/>
                              </a:lnTo>
                              <a:lnTo>
                                <a:pt x="702" y="126"/>
                              </a:lnTo>
                              <a:lnTo>
                                <a:pt x="707" y="150"/>
                              </a:lnTo>
                              <a:lnTo>
                                <a:pt x="704" y="157"/>
                              </a:lnTo>
                              <a:lnTo>
                                <a:pt x="703" y="162"/>
                              </a:lnTo>
                              <a:lnTo>
                                <a:pt x="702" y="167"/>
                              </a:lnTo>
                              <a:lnTo>
                                <a:pt x="701" y="173"/>
                              </a:lnTo>
                              <a:lnTo>
                                <a:pt x="703" y="179"/>
                              </a:lnTo>
                              <a:lnTo>
                                <a:pt x="689" y="220"/>
                              </a:lnTo>
                              <a:lnTo>
                                <a:pt x="686" y="229"/>
                              </a:lnTo>
                              <a:lnTo>
                                <a:pt x="684" y="234"/>
                              </a:lnTo>
                              <a:lnTo>
                                <a:pt x="682" y="237"/>
                              </a:lnTo>
                              <a:lnTo>
                                <a:pt x="680" y="238"/>
                              </a:lnTo>
                              <a:lnTo>
                                <a:pt x="676" y="243"/>
                              </a:lnTo>
                              <a:lnTo>
                                <a:pt x="672" y="244"/>
                              </a:lnTo>
                              <a:lnTo>
                                <a:pt x="672" y="236"/>
                              </a:lnTo>
                              <a:lnTo>
                                <a:pt x="671" y="229"/>
                              </a:lnTo>
                              <a:lnTo>
                                <a:pt x="671" y="223"/>
                              </a:lnTo>
                              <a:lnTo>
                                <a:pt x="670" y="215"/>
                              </a:lnTo>
                              <a:lnTo>
                                <a:pt x="669" y="210"/>
                              </a:lnTo>
                              <a:lnTo>
                                <a:pt x="668" y="202"/>
                              </a:lnTo>
                              <a:lnTo>
                                <a:pt x="666" y="196"/>
                              </a:lnTo>
                              <a:lnTo>
                                <a:pt x="664" y="191"/>
                              </a:lnTo>
                              <a:lnTo>
                                <a:pt x="662" y="184"/>
                              </a:lnTo>
                              <a:lnTo>
                                <a:pt x="658" y="179"/>
                              </a:lnTo>
                              <a:lnTo>
                                <a:pt x="654" y="178"/>
                              </a:lnTo>
                              <a:lnTo>
                                <a:pt x="651" y="178"/>
                              </a:lnTo>
                              <a:lnTo>
                                <a:pt x="646" y="178"/>
                              </a:lnTo>
                              <a:lnTo>
                                <a:pt x="642" y="178"/>
                              </a:lnTo>
                              <a:lnTo>
                                <a:pt x="638" y="179"/>
                              </a:lnTo>
                              <a:lnTo>
                                <a:pt x="634" y="181"/>
                              </a:lnTo>
                              <a:lnTo>
                                <a:pt x="631" y="183"/>
                              </a:lnTo>
                              <a:lnTo>
                                <a:pt x="627" y="186"/>
                              </a:lnTo>
                              <a:lnTo>
                                <a:pt x="625" y="189"/>
                              </a:lnTo>
                              <a:lnTo>
                                <a:pt x="623" y="192"/>
                              </a:lnTo>
                              <a:lnTo>
                                <a:pt x="621" y="195"/>
                              </a:lnTo>
                              <a:lnTo>
                                <a:pt x="619" y="198"/>
                              </a:lnTo>
                              <a:lnTo>
                                <a:pt x="616" y="202"/>
                              </a:lnTo>
                              <a:lnTo>
                                <a:pt x="613" y="207"/>
                              </a:lnTo>
                              <a:lnTo>
                                <a:pt x="611" y="214"/>
                              </a:lnTo>
                              <a:lnTo>
                                <a:pt x="611" y="217"/>
                              </a:lnTo>
                              <a:lnTo>
                                <a:pt x="608" y="223"/>
                              </a:lnTo>
                              <a:lnTo>
                                <a:pt x="607" y="231"/>
                              </a:lnTo>
                              <a:lnTo>
                                <a:pt x="605" y="238"/>
                              </a:lnTo>
                              <a:lnTo>
                                <a:pt x="603" y="246"/>
                              </a:lnTo>
                              <a:lnTo>
                                <a:pt x="602" y="251"/>
                              </a:lnTo>
                              <a:lnTo>
                                <a:pt x="599" y="256"/>
                              </a:lnTo>
                              <a:lnTo>
                                <a:pt x="597" y="262"/>
                              </a:lnTo>
                              <a:lnTo>
                                <a:pt x="593" y="267"/>
                              </a:lnTo>
                              <a:lnTo>
                                <a:pt x="584" y="268"/>
                              </a:lnTo>
                              <a:lnTo>
                                <a:pt x="353" y="325"/>
                              </a:lnTo>
                              <a:lnTo>
                                <a:pt x="354" y="323"/>
                              </a:lnTo>
                              <a:lnTo>
                                <a:pt x="354" y="317"/>
                              </a:lnTo>
                              <a:lnTo>
                                <a:pt x="354" y="307"/>
                              </a:lnTo>
                              <a:lnTo>
                                <a:pt x="354" y="299"/>
                              </a:lnTo>
                              <a:lnTo>
                                <a:pt x="354" y="290"/>
                              </a:lnTo>
                              <a:lnTo>
                                <a:pt x="353" y="283"/>
                              </a:lnTo>
                              <a:lnTo>
                                <a:pt x="352" y="278"/>
                              </a:lnTo>
                              <a:lnTo>
                                <a:pt x="351" y="270"/>
                              </a:lnTo>
                              <a:lnTo>
                                <a:pt x="350" y="264"/>
                              </a:lnTo>
                              <a:lnTo>
                                <a:pt x="349" y="257"/>
                              </a:lnTo>
                              <a:lnTo>
                                <a:pt x="348" y="249"/>
                              </a:lnTo>
                              <a:lnTo>
                                <a:pt x="344" y="244"/>
                              </a:lnTo>
                              <a:lnTo>
                                <a:pt x="344" y="238"/>
                              </a:lnTo>
                              <a:lnTo>
                                <a:pt x="340" y="234"/>
                              </a:lnTo>
                              <a:lnTo>
                                <a:pt x="337" y="229"/>
                              </a:lnTo>
                              <a:lnTo>
                                <a:pt x="335" y="226"/>
                              </a:lnTo>
                              <a:lnTo>
                                <a:pt x="332" y="221"/>
                              </a:lnTo>
                              <a:lnTo>
                                <a:pt x="328" y="220"/>
                              </a:lnTo>
                              <a:lnTo>
                                <a:pt x="324" y="217"/>
                              </a:lnTo>
                              <a:lnTo>
                                <a:pt x="320" y="215"/>
                              </a:lnTo>
                              <a:lnTo>
                                <a:pt x="316" y="214"/>
                              </a:lnTo>
                              <a:lnTo>
                                <a:pt x="311" y="214"/>
                              </a:lnTo>
                              <a:lnTo>
                                <a:pt x="308" y="214"/>
                              </a:lnTo>
                              <a:lnTo>
                                <a:pt x="303" y="214"/>
                              </a:lnTo>
                              <a:lnTo>
                                <a:pt x="299" y="214"/>
                              </a:lnTo>
                              <a:lnTo>
                                <a:pt x="294" y="215"/>
                              </a:lnTo>
                              <a:lnTo>
                                <a:pt x="290" y="217"/>
                              </a:lnTo>
                              <a:lnTo>
                                <a:pt x="283" y="220"/>
                              </a:lnTo>
                              <a:lnTo>
                                <a:pt x="279" y="223"/>
                              </a:lnTo>
                              <a:lnTo>
                                <a:pt x="274" y="228"/>
                              </a:lnTo>
                              <a:lnTo>
                                <a:pt x="271" y="231"/>
                              </a:lnTo>
                              <a:lnTo>
                                <a:pt x="268" y="236"/>
                              </a:lnTo>
                              <a:lnTo>
                                <a:pt x="263" y="238"/>
                              </a:lnTo>
                              <a:lnTo>
                                <a:pt x="261" y="243"/>
                              </a:lnTo>
                              <a:lnTo>
                                <a:pt x="257" y="249"/>
                              </a:lnTo>
                              <a:lnTo>
                                <a:pt x="253" y="256"/>
                              </a:lnTo>
                              <a:lnTo>
                                <a:pt x="250" y="264"/>
                              </a:lnTo>
                              <a:lnTo>
                                <a:pt x="247" y="272"/>
                              </a:lnTo>
                              <a:lnTo>
                                <a:pt x="243" y="279"/>
                              </a:lnTo>
                              <a:lnTo>
                                <a:pt x="241" y="285"/>
                              </a:lnTo>
                              <a:lnTo>
                                <a:pt x="239" y="293"/>
                              </a:lnTo>
                              <a:lnTo>
                                <a:pt x="236" y="301"/>
                              </a:lnTo>
                              <a:lnTo>
                                <a:pt x="234" y="312"/>
                              </a:lnTo>
                              <a:lnTo>
                                <a:pt x="232" y="320"/>
                              </a:lnTo>
                              <a:lnTo>
                                <a:pt x="230" y="325"/>
                              </a:lnTo>
                              <a:lnTo>
                                <a:pt x="228" y="332"/>
                              </a:lnTo>
                              <a:lnTo>
                                <a:pt x="228" y="335"/>
                              </a:lnTo>
                              <a:lnTo>
                                <a:pt x="225" y="338"/>
                              </a:lnTo>
                              <a:lnTo>
                                <a:pt x="221" y="340"/>
                              </a:lnTo>
                              <a:lnTo>
                                <a:pt x="218" y="341"/>
                              </a:lnTo>
                              <a:lnTo>
                                <a:pt x="214" y="343"/>
                              </a:lnTo>
                              <a:lnTo>
                                <a:pt x="210" y="344"/>
                              </a:lnTo>
                              <a:lnTo>
                                <a:pt x="187" y="346"/>
                              </a:lnTo>
                              <a:lnTo>
                                <a:pt x="184" y="346"/>
                              </a:lnTo>
                              <a:lnTo>
                                <a:pt x="180" y="343"/>
                              </a:lnTo>
                              <a:lnTo>
                                <a:pt x="167" y="291"/>
                              </a:lnTo>
                              <a:lnTo>
                                <a:pt x="169" y="291"/>
                              </a:lnTo>
                              <a:lnTo>
                                <a:pt x="170" y="290"/>
                              </a:lnTo>
                              <a:lnTo>
                                <a:pt x="178" y="248"/>
                              </a:lnTo>
                              <a:lnTo>
                                <a:pt x="126" y="246"/>
                              </a:lnTo>
                              <a:lnTo>
                                <a:pt x="121" y="246"/>
                              </a:lnTo>
                              <a:lnTo>
                                <a:pt x="115" y="246"/>
                              </a:lnTo>
                              <a:lnTo>
                                <a:pt x="109" y="244"/>
                              </a:lnTo>
                              <a:lnTo>
                                <a:pt x="102" y="243"/>
                              </a:lnTo>
                              <a:lnTo>
                                <a:pt x="95" y="243"/>
                              </a:lnTo>
                              <a:lnTo>
                                <a:pt x="89" y="241"/>
                              </a:lnTo>
                              <a:lnTo>
                                <a:pt x="81" y="240"/>
                              </a:lnTo>
                              <a:lnTo>
                                <a:pt x="72" y="237"/>
                              </a:lnTo>
                              <a:lnTo>
                                <a:pt x="64" y="236"/>
                              </a:lnTo>
                              <a:lnTo>
                                <a:pt x="55" y="233"/>
                              </a:lnTo>
                              <a:lnTo>
                                <a:pt x="48" y="231"/>
                              </a:lnTo>
                              <a:lnTo>
                                <a:pt x="36" y="225"/>
                              </a:lnTo>
                              <a:lnTo>
                                <a:pt x="32" y="223"/>
                              </a:lnTo>
                              <a:lnTo>
                                <a:pt x="27" y="221"/>
                              </a:lnTo>
                              <a:lnTo>
                                <a:pt x="22" y="218"/>
                              </a:lnTo>
                              <a:lnTo>
                                <a:pt x="18" y="217"/>
                              </a:lnTo>
                              <a:lnTo>
                                <a:pt x="14" y="215"/>
                              </a:lnTo>
                              <a:lnTo>
                                <a:pt x="11" y="212"/>
                              </a:lnTo>
                              <a:lnTo>
                                <a:pt x="7" y="210"/>
                              </a:lnTo>
                              <a:lnTo>
                                <a:pt x="4" y="207"/>
                              </a:lnTo>
                              <a:lnTo>
                                <a:pt x="2" y="206"/>
                              </a:lnTo>
                              <a:lnTo>
                                <a:pt x="0" y="202"/>
                              </a:lnTo>
                            </a:path>
                          </a:pathLst>
                        </a:custGeom>
                        <a:solidFill>
                          <a:srgbClr val="0000E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50" name="Freeform 1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14" y="1530"/>
                          <a:ext cx="550" cy="199"/>
                        </a:xfrm>
                        <a:custGeom>
                          <a:avLst/>
                          <a:gdLst>
                            <a:gd name="T0" fmla="*/ 75 w 550"/>
                            <a:gd name="T1" fmla="*/ 72 h 199"/>
                            <a:gd name="T2" fmla="*/ 117 w 550"/>
                            <a:gd name="T3" fmla="*/ 55 h 199"/>
                            <a:gd name="T4" fmla="*/ 129 w 550"/>
                            <a:gd name="T5" fmla="*/ 51 h 199"/>
                            <a:gd name="T6" fmla="*/ 149 w 550"/>
                            <a:gd name="T7" fmla="*/ 49 h 199"/>
                            <a:gd name="T8" fmla="*/ 169 w 550"/>
                            <a:gd name="T9" fmla="*/ 51 h 199"/>
                            <a:gd name="T10" fmla="*/ 318 w 550"/>
                            <a:gd name="T11" fmla="*/ 29 h 199"/>
                            <a:gd name="T12" fmla="*/ 467 w 550"/>
                            <a:gd name="T13" fmla="*/ 6 h 199"/>
                            <a:gd name="T14" fmla="*/ 512 w 550"/>
                            <a:gd name="T15" fmla="*/ 2 h 199"/>
                            <a:gd name="T16" fmla="*/ 541 w 550"/>
                            <a:gd name="T17" fmla="*/ 0 h 199"/>
                            <a:gd name="T18" fmla="*/ 536 w 550"/>
                            <a:gd name="T19" fmla="*/ 6 h 199"/>
                            <a:gd name="T20" fmla="*/ 523 w 550"/>
                            <a:gd name="T21" fmla="*/ 12 h 199"/>
                            <a:gd name="T22" fmla="*/ 514 w 550"/>
                            <a:gd name="T23" fmla="*/ 18 h 199"/>
                            <a:gd name="T24" fmla="*/ 507 w 550"/>
                            <a:gd name="T25" fmla="*/ 24 h 199"/>
                            <a:gd name="T26" fmla="*/ 513 w 550"/>
                            <a:gd name="T27" fmla="*/ 39 h 199"/>
                            <a:gd name="T28" fmla="*/ 518 w 550"/>
                            <a:gd name="T29" fmla="*/ 60 h 199"/>
                            <a:gd name="T30" fmla="*/ 530 w 550"/>
                            <a:gd name="T31" fmla="*/ 78 h 199"/>
                            <a:gd name="T32" fmla="*/ 521 w 550"/>
                            <a:gd name="T33" fmla="*/ 92 h 199"/>
                            <a:gd name="T34" fmla="*/ 514 w 550"/>
                            <a:gd name="T35" fmla="*/ 73 h 199"/>
                            <a:gd name="T36" fmla="*/ 509 w 550"/>
                            <a:gd name="T37" fmla="*/ 46 h 199"/>
                            <a:gd name="T38" fmla="*/ 500 w 550"/>
                            <a:gd name="T39" fmla="*/ 28 h 199"/>
                            <a:gd name="T40" fmla="*/ 486 w 550"/>
                            <a:gd name="T41" fmla="*/ 21 h 199"/>
                            <a:gd name="T42" fmla="*/ 469 w 550"/>
                            <a:gd name="T43" fmla="*/ 28 h 199"/>
                            <a:gd name="T44" fmla="*/ 458 w 550"/>
                            <a:gd name="T45" fmla="*/ 46 h 199"/>
                            <a:gd name="T46" fmla="*/ 451 w 550"/>
                            <a:gd name="T47" fmla="*/ 69 h 199"/>
                            <a:gd name="T48" fmla="*/ 447 w 550"/>
                            <a:gd name="T49" fmla="*/ 95 h 199"/>
                            <a:gd name="T50" fmla="*/ 441 w 550"/>
                            <a:gd name="T51" fmla="*/ 111 h 199"/>
                            <a:gd name="T52" fmla="*/ 198 w 550"/>
                            <a:gd name="T53" fmla="*/ 176 h 199"/>
                            <a:gd name="T54" fmla="*/ 199 w 550"/>
                            <a:gd name="T55" fmla="*/ 126 h 199"/>
                            <a:gd name="T56" fmla="*/ 196 w 550"/>
                            <a:gd name="T57" fmla="*/ 98 h 199"/>
                            <a:gd name="T58" fmla="*/ 183 w 550"/>
                            <a:gd name="T59" fmla="*/ 72 h 199"/>
                            <a:gd name="T60" fmla="*/ 169 w 550"/>
                            <a:gd name="T61" fmla="*/ 59 h 199"/>
                            <a:gd name="T62" fmla="*/ 153 w 550"/>
                            <a:gd name="T63" fmla="*/ 54 h 199"/>
                            <a:gd name="T64" fmla="*/ 136 w 550"/>
                            <a:gd name="T65" fmla="*/ 54 h 199"/>
                            <a:gd name="T66" fmla="*/ 118 w 550"/>
                            <a:gd name="T67" fmla="*/ 62 h 199"/>
                            <a:gd name="T68" fmla="*/ 105 w 550"/>
                            <a:gd name="T69" fmla="*/ 73 h 199"/>
                            <a:gd name="T70" fmla="*/ 90 w 550"/>
                            <a:gd name="T71" fmla="*/ 96 h 199"/>
                            <a:gd name="T72" fmla="*/ 80 w 550"/>
                            <a:gd name="T73" fmla="*/ 127 h 199"/>
                            <a:gd name="T74" fmla="*/ 77 w 550"/>
                            <a:gd name="T75" fmla="*/ 153 h 199"/>
                            <a:gd name="T76" fmla="*/ 76 w 550"/>
                            <a:gd name="T77" fmla="*/ 172 h 199"/>
                            <a:gd name="T78" fmla="*/ 71 w 550"/>
                            <a:gd name="T79" fmla="*/ 188 h 199"/>
                            <a:gd name="T80" fmla="*/ 64 w 550"/>
                            <a:gd name="T81" fmla="*/ 194 h 199"/>
                            <a:gd name="T82" fmla="*/ 53 w 550"/>
                            <a:gd name="T83" fmla="*/ 198 h 199"/>
                            <a:gd name="T84" fmla="*/ 34 w 550"/>
                            <a:gd name="T85" fmla="*/ 198 h 199"/>
                            <a:gd name="T86" fmla="*/ 20 w 550"/>
                            <a:gd name="T87" fmla="*/ 100 h 199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w 550"/>
                            <a:gd name="T133" fmla="*/ 0 h 199"/>
                            <a:gd name="T134" fmla="*/ 550 w 550"/>
                            <a:gd name="T135" fmla="*/ 199 h 199"/>
                          </a:gdLst>
                          <a:ahLst/>
                          <a:cxnLst>
                            <a:cxn ang="T88">
                              <a:pos x="T0" y="T1"/>
                            </a:cxn>
                            <a:cxn ang="T89">
                              <a:pos x="T2" y="T3"/>
                            </a:cxn>
                            <a:cxn ang="T90">
                              <a:pos x="T4" y="T5"/>
                            </a:cxn>
                            <a:cxn ang="T91">
                              <a:pos x="T6" y="T7"/>
                            </a:cxn>
                            <a:cxn ang="T92">
                              <a:pos x="T8" y="T9"/>
                            </a:cxn>
                            <a:cxn ang="T93">
                              <a:pos x="T10" y="T11"/>
                            </a:cxn>
                            <a:cxn ang="T94">
                              <a:pos x="T12" y="T13"/>
                            </a:cxn>
                            <a:cxn ang="T95">
                              <a:pos x="T14" y="T15"/>
                            </a:cxn>
                            <a:cxn ang="T96">
                              <a:pos x="T16" y="T17"/>
                            </a:cxn>
                            <a:cxn ang="T97">
                              <a:pos x="T18" y="T19"/>
                            </a:cxn>
                            <a:cxn ang="T98">
                              <a:pos x="T20" y="T21"/>
                            </a:cxn>
                            <a:cxn ang="T99">
                              <a:pos x="T22" y="T23"/>
                            </a:cxn>
                            <a:cxn ang="T100">
                              <a:pos x="T24" y="T25"/>
                            </a:cxn>
                            <a:cxn ang="T101">
                              <a:pos x="T26" y="T27"/>
                            </a:cxn>
                            <a:cxn ang="T102">
                              <a:pos x="T28" y="T29"/>
                            </a:cxn>
                            <a:cxn ang="T103">
                              <a:pos x="T30" y="T31"/>
                            </a:cxn>
                            <a:cxn ang="T104">
                              <a:pos x="T32" y="T33"/>
                            </a:cxn>
                            <a:cxn ang="T105">
                              <a:pos x="T34" y="T35"/>
                            </a:cxn>
                            <a:cxn ang="T106">
                              <a:pos x="T36" y="T37"/>
                            </a:cxn>
                            <a:cxn ang="T107">
                              <a:pos x="T38" y="T39"/>
                            </a:cxn>
                            <a:cxn ang="T108">
                              <a:pos x="T40" y="T41"/>
                            </a:cxn>
                            <a:cxn ang="T109">
                              <a:pos x="T42" y="T43"/>
                            </a:cxn>
                            <a:cxn ang="T110">
                              <a:pos x="T44" y="T45"/>
                            </a:cxn>
                            <a:cxn ang="T111">
                              <a:pos x="T46" y="T47"/>
                            </a:cxn>
                            <a:cxn ang="T112">
                              <a:pos x="T48" y="T49"/>
                            </a:cxn>
                            <a:cxn ang="T113">
                              <a:pos x="T50" y="T51"/>
                            </a:cxn>
                            <a:cxn ang="T114">
                              <a:pos x="T52" y="T53"/>
                            </a:cxn>
                            <a:cxn ang="T115">
                              <a:pos x="T54" y="T55"/>
                            </a:cxn>
                            <a:cxn ang="T116">
                              <a:pos x="T56" y="T57"/>
                            </a:cxn>
                            <a:cxn ang="T117">
                              <a:pos x="T58" y="T59"/>
                            </a:cxn>
                            <a:cxn ang="T118">
                              <a:pos x="T60" y="T61"/>
                            </a:cxn>
                            <a:cxn ang="T119">
                              <a:pos x="T62" y="T63"/>
                            </a:cxn>
                            <a:cxn ang="T120">
                              <a:pos x="T64" y="T65"/>
                            </a:cxn>
                            <a:cxn ang="T121">
                              <a:pos x="T66" y="T67"/>
                            </a:cxn>
                            <a:cxn ang="T122">
                              <a:pos x="T68" y="T69"/>
                            </a:cxn>
                            <a:cxn ang="T123">
                              <a:pos x="T70" y="T71"/>
                            </a:cxn>
                            <a:cxn ang="T124">
                              <a:pos x="T72" y="T73"/>
                            </a:cxn>
                            <a:cxn ang="T125">
                              <a:pos x="T74" y="T75"/>
                            </a:cxn>
                            <a:cxn ang="T126">
                              <a:pos x="T76" y="T77"/>
                            </a:cxn>
                            <a:cxn ang="T127">
                              <a:pos x="T78" y="T79"/>
                            </a:cxn>
                            <a:cxn ang="T128">
                              <a:pos x="T80" y="T81"/>
                            </a:cxn>
                            <a:cxn ang="T129">
                              <a:pos x="T82" y="T83"/>
                            </a:cxn>
                            <a:cxn ang="T130">
                              <a:pos x="T84" y="T85"/>
                            </a:cxn>
                            <a:cxn ang="T131">
                              <a:pos x="T86" y="T87"/>
                            </a:cxn>
                          </a:cxnLst>
                          <a:rect l="T132" t="T133" r="T134" b="T135"/>
                          <a:pathLst>
                            <a:path w="550" h="199">
                              <a:moveTo>
                                <a:pt x="20" y="100"/>
                              </a:moveTo>
                              <a:lnTo>
                                <a:pt x="66" y="77"/>
                              </a:lnTo>
                              <a:lnTo>
                                <a:pt x="75" y="72"/>
                              </a:lnTo>
                              <a:lnTo>
                                <a:pt x="93" y="66"/>
                              </a:lnTo>
                              <a:lnTo>
                                <a:pt x="105" y="62"/>
                              </a:lnTo>
                              <a:lnTo>
                                <a:pt x="117" y="55"/>
                              </a:lnTo>
                              <a:lnTo>
                                <a:pt x="121" y="54"/>
                              </a:lnTo>
                              <a:lnTo>
                                <a:pt x="125" y="52"/>
                              </a:lnTo>
                              <a:lnTo>
                                <a:pt x="129" y="51"/>
                              </a:lnTo>
                              <a:lnTo>
                                <a:pt x="136" y="49"/>
                              </a:lnTo>
                              <a:lnTo>
                                <a:pt x="143" y="49"/>
                              </a:lnTo>
                              <a:lnTo>
                                <a:pt x="149" y="49"/>
                              </a:lnTo>
                              <a:lnTo>
                                <a:pt x="155" y="49"/>
                              </a:lnTo>
                              <a:lnTo>
                                <a:pt x="164" y="51"/>
                              </a:lnTo>
                              <a:lnTo>
                                <a:pt x="169" y="51"/>
                              </a:lnTo>
                              <a:lnTo>
                                <a:pt x="174" y="52"/>
                              </a:lnTo>
                              <a:lnTo>
                                <a:pt x="267" y="37"/>
                              </a:lnTo>
                              <a:lnTo>
                                <a:pt x="318" y="29"/>
                              </a:lnTo>
                              <a:lnTo>
                                <a:pt x="374" y="20"/>
                              </a:lnTo>
                              <a:lnTo>
                                <a:pt x="443" y="11"/>
                              </a:lnTo>
                              <a:lnTo>
                                <a:pt x="467" y="6"/>
                              </a:lnTo>
                              <a:lnTo>
                                <a:pt x="487" y="5"/>
                              </a:lnTo>
                              <a:lnTo>
                                <a:pt x="498" y="3"/>
                              </a:lnTo>
                              <a:lnTo>
                                <a:pt x="512" y="2"/>
                              </a:lnTo>
                              <a:lnTo>
                                <a:pt x="521" y="0"/>
                              </a:lnTo>
                              <a:lnTo>
                                <a:pt x="535" y="0"/>
                              </a:lnTo>
                              <a:lnTo>
                                <a:pt x="541" y="0"/>
                              </a:lnTo>
                              <a:lnTo>
                                <a:pt x="549" y="3"/>
                              </a:lnTo>
                              <a:lnTo>
                                <a:pt x="542" y="5"/>
                              </a:lnTo>
                              <a:lnTo>
                                <a:pt x="536" y="6"/>
                              </a:lnTo>
                              <a:lnTo>
                                <a:pt x="530" y="9"/>
                              </a:lnTo>
                              <a:lnTo>
                                <a:pt x="526" y="11"/>
                              </a:lnTo>
                              <a:lnTo>
                                <a:pt x="523" y="12"/>
                              </a:lnTo>
                              <a:lnTo>
                                <a:pt x="521" y="13"/>
                              </a:lnTo>
                              <a:lnTo>
                                <a:pt x="517" y="16"/>
                              </a:lnTo>
                              <a:lnTo>
                                <a:pt x="514" y="18"/>
                              </a:lnTo>
                              <a:lnTo>
                                <a:pt x="510" y="18"/>
                              </a:lnTo>
                              <a:lnTo>
                                <a:pt x="504" y="18"/>
                              </a:lnTo>
                              <a:lnTo>
                                <a:pt x="507" y="24"/>
                              </a:lnTo>
                              <a:lnTo>
                                <a:pt x="509" y="28"/>
                              </a:lnTo>
                              <a:lnTo>
                                <a:pt x="511" y="32"/>
                              </a:lnTo>
                              <a:lnTo>
                                <a:pt x="513" y="39"/>
                              </a:lnTo>
                              <a:lnTo>
                                <a:pt x="514" y="49"/>
                              </a:lnTo>
                              <a:lnTo>
                                <a:pt x="514" y="57"/>
                              </a:lnTo>
                              <a:lnTo>
                                <a:pt x="518" y="60"/>
                              </a:lnTo>
                              <a:lnTo>
                                <a:pt x="521" y="62"/>
                              </a:lnTo>
                              <a:lnTo>
                                <a:pt x="532" y="69"/>
                              </a:lnTo>
                              <a:lnTo>
                                <a:pt x="530" y="78"/>
                              </a:lnTo>
                              <a:lnTo>
                                <a:pt x="528" y="83"/>
                              </a:lnTo>
                              <a:lnTo>
                                <a:pt x="525" y="88"/>
                              </a:lnTo>
                              <a:lnTo>
                                <a:pt x="521" y="92"/>
                              </a:lnTo>
                              <a:lnTo>
                                <a:pt x="516" y="96"/>
                              </a:lnTo>
                              <a:lnTo>
                                <a:pt x="516" y="85"/>
                              </a:lnTo>
                              <a:lnTo>
                                <a:pt x="514" y="73"/>
                              </a:lnTo>
                              <a:lnTo>
                                <a:pt x="513" y="62"/>
                              </a:lnTo>
                              <a:lnTo>
                                <a:pt x="511" y="54"/>
                              </a:lnTo>
                              <a:lnTo>
                                <a:pt x="509" y="46"/>
                              </a:lnTo>
                              <a:lnTo>
                                <a:pt x="506" y="39"/>
                              </a:lnTo>
                              <a:lnTo>
                                <a:pt x="504" y="32"/>
                              </a:lnTo>
                              <a:lnTo>
                                <a:pt x="500" y="28"/>
                              </a:lnTo>
                              <a:lnTo>
                                <a:pt x="496" y="24"/>
                              </a:lnTo>
                              <a:lnTo>
                                <a:pt x="491" y="21"/>
                              </a:lnTo>
                              <a:lnTo>
                                <a:pt x="486" y="21"/>
                              </a:lnTo>
                              <a:lnTo>
                                <a:pt x="480" y="21"/>
                              </a:lnTo>
                              <a:lnTo>
                                <a:pt x="475" y="24"/>
                              </a:lnTo>
                              <a:lnTo>
                                <a:pt x="469" y="28"/>
                              </a:lnTo>
                              <a:lnTo>
                                <a:pt x="465" y="32"/>
                              </a:lnTo>
                              <a:lnTo>
                                <a:pt x="460" y="39"/>
                              </a:lnTo>
                              <a:lnTo>
                                <a:pt x="458" y="46"/>
                              </a:lnTo>
                              <a:lnTo>
                                <a:pt x="455" y="54"/>
                              </a:lnTo>
                              <a:lnTo>
                                <a:pt x="454" y="60"/>
                              </a:lnTo>
                              <a:lnTo>
                                <a:pt x="451" y="69"/>
                              </a:lnTo>
                              <a:lnTo>
                                <a:pt x="451" y="77"/>
                              </a:lnTo>
                              <a:lnTo>
                                <a:pt x="449" y="87"/>
                              </a:lnTo>
                              <a:lnTo>
                                <a:pt x="447" y="95"/>
                              </a:lnTo>
                              <a:lnTo>
                                <a:pt x="445" y="101"/>
                              </a:lnTo>
                              <a:lnTo>
                                <a:pt x="443" y="108"/>
                              </a:lnTo>
                              <a:lnTo>
                                <a:pt x="441" y="111"/>
                              </a:lnTo>
                              <a:lnTo>
                                <a:pt x="437" y="118"/>
                              </a:lnTo>
                              <a:lnTo>
                                <a:pt x="427" y="121"/>
                              </a:lnTo>
                              <a:lnTo>
                                <a:pt x="198" y="176"/>
                              </a:lnTo>
                              <a:lnTo>
                                <a:pt x="199" y="152"/>
                              </a:lnTo>
                              <a:lnTo>
                                <a:pt x="199" y="136"/>
                              </a:lnTo>
                              <a:lnTo>
                                <a:pt x="199" y="126"/>
                              </a:lnTo>
                              <a:lnTo>
                                <a:pt x="199" y="116"/>
                              </a:lnTo>
                              <a:lnTo>
                                <a:pt x="198" y="108"/>
                              </a:lnTo>
                              <a:lnTo>
                                <a:pt x="196" y="98"/>
                              </a:lnTo>
                              <a:lnTo>
                                <a:pt x="192" y="87"/>
                              </a:lnTo>
                              <a:lnTo>
                                <a:pt x="188" y="78"/>
                              </a:lnTo>
                              <a:lnTo>
                                <a:pt x="183" y="72"/>
                              </a:lnTo>
                              <a:lnTo>
                                <a:pt x="178" y="66"/>
                              </a:lnTo>
                              <a:lnTo>
                                <a:pt x="172" y="62"/>
                              </a:lnTo>
                              <a:lnTo>
                                <a:pt x="169" y="59"/>
                              </a:lnTo>
                              <a:lnTo>
                                <a:pt x="164" y="57"/>
                              </a:lnTo>
                              <a:lnTo>
                                <a:pt x="158" y="55"/>
                              </a:lnTo>
                              <a:lnTo>
                                <a:pt x="153" y="54"/>
                              </a:lnTo>
                              <a:lnTo>
                                <a:pt x="147" y="54"/>
                              </a:lnTo>
                              <a:lnTo>
                                <a:pt x="143" y="54"/>
                              </a:lnTo>
                              <a:lnTo>
                                <a:pt x="136" y="54"/>
                              </a:lnTo>
                              <a:lnTo>
                                <a:pt x="130" y="57"/>
                              </a:lnTo>
                              <a:lnTo>
                                <a:pt x="123" y="59"/>
                              </a:lnTo>
                              <a:lnTo>
                                <a:pt x="118" y="62"/>
                              </a:lnTo>
                              <a:lnTo>
                                <a:pt x="113" y="64"/>
                              </a:lnTo>
                              <a:lnTo>
                                <a:pt x="109" y="69"/>
                              </a:lnTo>
                              <a:lnTo>
                                <a:pt x="105" y="73"/>
                              </a:lnTo>
                              <a:lnTo>
                                <a:pt x="100" y="80"/>
                              </a:lnTo>
                              <a:lnTo>
                                <a:pt x="95" y="88"/>
                              </a:lnTo>
                              <a:lnTo>
                                <a:pt x="90" y="96"/>
                              </a:lnTo>
                              <a:lnTo>
                                <a:pt x="86" y="106"/>
                              </a:lnTo>
                              <a:lnTo>
                                <a:pt x="83" y="115"/>
                              </a:lnTo>
                              <a:lnTo>
                                <a:pt x="80" y="127"/>
                              </a:lnTo>
                              <a:lnTo>
                                <a:pt x="77" y="137"/>
                              </a:lnTo>
                              <a:lnTo>
                                <a:pt x="77" y="149"/>
                              </a:lnTo>
                              <a:lnTo>
                                <a:pt x="77" y="153"/>
                              </a:lnTo>
                              <a:lnTo>
                                <a:pt x="79" y="161"/>
                              </a:lnTo>
                              <a:lnTo>
                                <a:pt x="77" y="165"/>
                              </a:lnTo>
                              <a:lnTo>
                                <a:pt x="76" y="172"/>
                              </a:lnTo>
                              <a:lnTo>
                                <a:pt x="75" y="178"/>
                              </a:lnTo>
                              <a:lnTo>
                                <a:pt x="73" y="186"/>
                              </a:lnTo>
                              <a:lnTo>
                                <a:pt x="71" y="188"/>
                              </a:lnTo>
                              <a:lnTo>
                                <a:pt x="69" y="190"/>
                              </a:lnTo>
                              <a:lnTo>
                                <a:pt x="67" y="193"/>
                              </a:lnTo>
                              <a:lnTo>
                                <a:pt x="64" y="194"/>
                              </a:lnTo>
                              <a:lnTo>
                                <a:pt x="60" y="196"/>
                              </a:lnTo>
                              <a:lnTo>
                                <a:pt x="56" y="196"/>
                              </a:lnTo>
                              <a:lnTo>
                                <a:pt x="53" y="198"/>
                              </a:lnTo>
                              <a:lnTo>
                                <a:pt x="49" y="198"/>
                              </a:lnTo>
                              <a:lnTo>
                                <a:pt x="44" y="198"/>
                              </a:lnTo>
                              <a:lnTo>
                                <a:pt x="34" y="198"/>
                              </a:lnTo>
                              <a:lnTo>
                                <a:pt x="26" y="196"/>
                              </a:lnTo>
                              <a:lnTo>
                                <a:pt x="0" y="173"/>
                              </a:lnTo>
                              <a:lnTo>
                                <a:pt x="20" y="100"/>
                              </a:lnTo>
                            </a:path>
                          </a:pathLst>
                        </a:custGeom>
                        <a:solidFill>
                          <a:srgbClr val="0000A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51" name="Freeform 1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56" y="1493"/>
                          <a:ext cx="391" cy="132"/>
                        </a:xfrm>
                        <a:custGeom>
                          <a:avLst/>
                          <a:gdLst>
                            <a:gd name="T0" fmla="*/ 0 w 391"/>
                            <a:gd name="T1" fmla="*/ 86 h 132"/>
                            <a:gd name="T2" fmla="*/ 1 w 391"/>
                            <a:gd name="T3" fmla="*/ 81 h 132"/>
                            <a:gd name="T4" fmla="*/ 4 w 391"/>
                            <a:gd name="T5" fmla="*/ 77 h 132"/>
                            <a:gd name="T6" fmla="*/ 19 w 391"/>
                            <a:gd name="T7" fmla="*/ 68 h 132"/>
                            <a:gd name="T8" fmla="*/ 33 w 391"/>
                            <a:gd name="T9" fmla="*/ 60 h 132"/>
                            <a:gd name="T10" fmla="*/ 46 w 391"/>
                            <a:gd name="T11" fmla="*/ 53 h 132"/>
                            <a:gd name="T12" fmla="*/ 79 w 391"/>
                            <a:gd name="T13" fmla="*/ 40 h 132"/>
                            <a:gd name="T14" fmla="*/ 97 w 391"/>
                            <a:gd name="T15" fmla="*/ 32 h 132"/>
                            <a:gd name="T16" fmla="*/ 112 w 391"/>
                            <a:gd name="T17" fmla="*/ 27 h 132"/>
                            <a:gd name="T18" fmla="*/ 137 w 391"/>
                            <a:gd name="T19" fmla="*/ 20 h 132"/>
                            <a:gd name="T20" fmla="*/ 169 w 391"/>
                            <a:gd name="T21" fmla="*/ 10 h 132"/>
                            <a:gd name="T22" fmla="*/ 185 w 391"/>
                            <a:gd name="T23" fmla="*/ 8 h 132"/>
                            <a:gd name="T24" fmla="*/ 196 w 391"/>
                            <a:gd name="T25" fmla="*/ 7 h 132"/>
                            <a:gd name="T26" fmla="*/ 208 w 391"/>
                            <a:gd name="T27" fmla="*/ 3 h 132"/>
                            <a:gd name="T28" fmla="*/ 216 w 391"/>
                            <a:gd name="T29" fmla="*/ 0 h 132"/>
                            <a:gd name="T30" fmla="*/ 221 w 391"/>
                            <a:gd name="T31" fmla="*/ 2 h 132"/>
                            <a:gd name="T32" fmla="*/ 321 w 391"/>
                            <a:gd name="T33" fmla="*/ 10 h 132"/>
                            <a:gd name="T34" fmla="*/ 343 w 391"/>
                            <a:gd name="T35" fmla="*/ 12 h 132"/>
                            <a:gd name="T36" fmla="*/ 361 w 391"/>
                            <a:gd name="T37" fmla="*/ 15 h 132"/>
                            <a:gd name="T38" fmla="*/ 373 w 391"/>
                            <a:gd name="T39" fmla="*/ 18 h 132"/>
                            <a:gd name="T40" fmla="*/ 386 w 391"/>
                            <a:gd name="T41" fmla="*/ 18 h 132"/>
                            <a:gd name="T42" fmla="*/ 384 w 391"/>
                            <a:gd name="T43" fmla="*/ 23 h 132"/>
                            <a:gd name="T44" fmla="*/ 359 w 391"/>
                            <a:gd name="T45" fmla="*/ 30 h 132"/>
                            <a:gd name="T46" fmla="*/ 313 w 391"/>
                            <a:gd name="T47" fmla="*/ 41 h 132"/>
                            <a:gd name="T48" fmla="*/ 286 w 391"/>
                            <a:gd name="T49" fmla="*/ 47 h 132"/>
                            <a:gd name="T50" fmla="*/ 255 w 391"/>
                            <a:gd name="T51" fmla="*/ 57 h 132"/>
                            <a:gd name="T52" fmla="*/ 230 w 391"/>
                            <a:gd name="T53" fmla="*/ 68 h 132"/>
                            <a:gd name="T54" fmla="*/ 192 w 391"/>
                            <a:gd name="T55" fmla="*/ 85 h 132"/>
                            <a:gd name="T56" fmla="*/ 151 w 391"/>
                            <a:gd name="T57" fmla="*/ 106 h 132"/>
                            <a:gd name="T58" fmla="*/ 125 w 391"/>
                            <a:gd name="T59" fmla="*/ 131 h 132"/>
                            <a:gd name="T60" fmla="*/ 115 w 391"/>
                            <a:gd name="T61" fmla="*/ 131 h 132"/>
                            <a:gd name="T62" fmla="*/ 101 w 391"/>
                            <a:gd name="T63" fmla="*/ 128 h 132"/>
                            <a:gd name="T64" fmla="*/ 88 w 391"/>
                            <a:gd name="T65" fmla="*/ 126 h 132"/>
                            <a:gd name="T66" fmla="*/ 72 w 391"/>
                            <a:gd name="T67" fmla="*/ 122 h 132"/>
                            <a:gd name="T68" fmla="*/ 55 w 391"/>
                            <a:gd name="T69" fmla="*/ 118 h 132"/>
                            <a:gd name="T70" fmla="*/ 35 w 391"/>
                            <a:gd name="T71" fmla="*/ 110 h 132"/>
                            <a:gd name="T72" fmla="*/ 27 w 391"/>
                            <a:gd name="T73" fmla="*/ 106 h 132"/>
                            <a:gd name="T74" fmla="*/ 18 w 391"/>
                            <a:gd name="T75" fmla="*/ 103 h 132"/>
                            <a:gd name="T76" fmla="*/ 12 w 391"/>
                            <a:gd name="T77" fmla="*/ 98 h 132"/>
                            <a:gd name="T78" fmla="*/ 5 w 391"/>
                            <a:gd name="T79" fmla="*/ 93 h 132"/>
                            <a:gd name="T80" fmla="*/ 0 w 391"/>
                            <a:gd name="T81" fmla="*/ 89 h 132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391"/>
                            <a:gd name="T124" fmla="*/ 0 h 132"/>
                            <a:gd name="T125" fmla="*/ 391 w 391"/>
                            <a:gd name="T126" fmla="*/ 132 h 132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391" h="132">
                              <a:moveTo>
                                <a:pt x="0" y="89"/>
                              </a:moveTo>
                              <a:lnTo>
                                <a:pt x="0" y="86"/>
                              </a:lnTo>
                              <a:lnTo>
                                <a:pt x="0" y="83"/>
                              </a:lnTo>
                              <a:lnTo>
                                <a:pt x="1" y="81"/>
                              </a:lnTo>
                              <a:lnTo>
                                <a:pt x="2" y="80"/>
                              </a:lnTo>
                              <a:lnTo>
                                <a:pt x="4" y="77"/>
                              </a:lnTo>
                              <a:lnTo>
                                <a:pt x="8" y="75"/>
                              </a:lnTo>
                              <a:lnTo>
                                <a:pt x="19" y="68"/>
                              </a:lnTo>
                              <a:lnTo>
                                <a:pt x="26" y="63"/>
                              </a:lnTo>
                              <a:lnTo>
                                <a:pt x="33" y="60"/>
                              </a:lnTo>
                              <a:lnTo>
                                <a:pt x="40" y="57"/>
                              </a:lnTo>
                              <a:lnTo>
                                <a:pt x="46" y="53"/>
                              </a:lnTo>
                              <a:lnTo>
                                <a:pt x="54" y="50"/>
                              </a:lnTo>
                              <a:lnTo>
                                <a:pt x="79" y="40"/>
                              </a:lnTo>
                              <a:lnTo>
                                <a:pt x="87" y="35"/>
                              </a:lnTo>
                              <a:lnTo>
                                <a:pt x="97" y="32"/>
                              </a:lnTo>
                              <a:lnTo>
                                <a:pt x="105" y="29"/>
                              </a:lnTo>
                              <a:lnTo>
                                <a:pt x="112" y="27"/>
                              </a:lnTo>
                              <a:lnTo>
                                <a:pt x="126" y="23"/>
                              </a:lnTo>
                              <a:lnTo>
                                <a:pt x="137" y="20"/>
                              </a:lnTo>
                              <a:lnTo>
                                <a:pt x="149" y="17"/>
                              </a:lnTo>
                              <a:lnTo>
                                <a:pt x="169" y="10"/>
                              </a:lnTo>
                              <a:lnTo>
                                <a:pt x="178" y="9"/>
                              </a:lnTo>
                              <a:lnTo>
                                <a:pt x="185" y="8"/>
                              </a:lnTo>
                              <a:lnTo>
                                <a:pt x="191" y="7"/>
                              </a:lnTo>
                              <a:lnTo>
                                <a:pt x="196" y="7"/>
                              </a:lnTo>
                              <a:lnTo>
                                <a:pt x="200" y="5"/>
                              </a:lnTo>
                              <a:lnTo>
                                <a:pt x="208" y="3"/>
                              </a:lnTo>
                              <a:lnTo>
                                <a:pt x="212" y="2"/>
                              </a:lnTo>
                              <a:lnTo>
                                <a:pt x="216" y="0"/>
                              </a:lnTo>
                              <a:lnTo>
                                <a:pt x="218" y="2"/>
                              </a:lnTo>
                              <a:lnTo>
                                <a:pt x="221" y="2"/>
                              </a:lnTo>
                              <a:lnTo>
                                <a:pt x="311" y="8"/>
                              </a:lnTo>
                              <a:lnTo>
                                <a:pt x="321" y="10"/>
                              </a:lnTo>
                              <a:lnTo>
                                <a:pt x="334" y="12"/>
                              </a:lnTo>
                              <a:lnTo>
                                <a:pt x="343" y="12"/>
                              </a:lnTo>
                              <a:lnTo>
                                <a:pt x="352" y="14"/>
                              </a:lnTo>
                              <a:lnTo>
                                <a:pt x="361" y="15"/>
                              </a:lnTo>
                              <a:lnTo>
                                <a:pt x="366" y="17"/>
                              </a:lnTo>
                              <a:lnTo>
                                <a:pt x="373" y="18"/>
                              </a:lnTo>
                              <a:lnTo>
                                <a:pt x="380" y="18"/>
                              </a:lnTo>
                              <a:lnTo>
                                <a:pt x="386" y="18"/>
                              </a:lnTo>
                              <a:lnTo>
                                <a:pt x="390" y="18"/>
                              </a:lnTo>
                              <a:lnTo>
                                <a:pt x="384" y="23"/>
                              </a:lnTo>
                              <a:lnTo>
                                <a:pt x="381" y="25"/>
                              </a:lnTo>
                              <a:lnTo>
                                <a:pt x="359" y="30"/>
                              </a:lnTo>
                              <a:lnTo>
                                <a:pt x="335" y="37"/>
                              </a:lnTo>
                              <a:lnTo>
                                <a:pt x="313" y="41"/>
                              </a:lnTo>
                              <a:lnTo>
                                <a:pt x="300" y="43"/>
                              </a:lnTo>
                              <a:lnTo>
                                <a:pt x="286" y="47"/>
                              </a:lnTo>
                              <a:lnTo>
                                <a:pt x="268" y="53"/>
                              </a:lnTo>
                              <a:lnTo>
                                <a:pt x="255" y="57"/>
                              </a:lnTo>
                              <a:lnTo>
                                <a:pt x="244" y="62"/>
                              </a:lnTo>
                              <a:lnTo>
                                <a:pt x="230" y="68"/>
                              </a:lnTo>
                              <a:lnTo>
                                <a:pt x="208" y="77"/>
                              </a:lnTo>
                              <a:lnTo>
                                <a:pt x="192" y="85"/>
                              </a:lnTo>
                              <a:lnTo>
                                <a:pt x="162" y="101"/>
                              </a:lnTo>
                              <a:lnTo>
                                <a:pt x="151" y="106"/>
                              </a:lnTo>
                              <a:lnTo>
                                <a:pt x="143" y="113"/>
                              </a:lnTo>
                              <a:lnTo>
                                <a:pt x="125" y="131"/>
                              </a:lnTo>
                              <a:lnTo>
                                <a:pt x="121" y="131"/>
                              </a:lnTo>
                              <a:lnTo>
                                <a:pt x="115" y="131"/>
                              </a:lnTo>
                              <a:lnTo>
                                <a:pt x="109" y="129"/>
                              </a:lnTo>
                              <a:lnTo>
                                <a:pt x="101" y="128"/>
                              </a:lnTo>
                              <a:lnTo>
                                <a:pt x="95" y="128"/>
                              </a:lnTo>
                              <a:lnTo>
                                <a:pt x="88" y="126"/>
                              </a:lnTo>
                              <a:lnTo>
                                <a:pt x="80" y="125"/>
                              </a:lnTo>
                              <a:lnTo>
                                <a:pt x="72" y="122"/>
                              </a:lnTo>
                              <a:lnTo>
                                <a:pt x="64" y="121"/>
                              </a:lnTo>
                              <a:lnTo>
                                <a:pt x="55" y="118"/>
                              </a:lnTo>
                              <a:lnTo>
                                <a:pt x="48" y="114"/>
                              </a:lnTo>
                              <a:lnTo>
                                <a:pt x="35" y="110"/>
                              </a:lnTo>
                              <a:lnTo>
                                <a:pt x="32" y="108"/>
                              </a:lnTo>
                              <a:lnTo>
                                <a:pt x="27" y="106"/>
                              </a:lnTo>
                              <a:lnTo>
                                <a:pt x="23" y="104"/>
                              </a:lnTo>
                              <a:lnTo>
                                <a:pt x="18" y="103"/>
                              </a:lnTo>
                              <a:lnTo>
                                <a:pt x="15" y="100"/>
                              </a:lnTo>
                              <a:lnTo>
                                <a:pt x="12" y="98"/>
                              </a:lnTo>
                              <a:lnTo>
                                <a:pt x="8" y="96"/>
                              </a:lnTo>
                              <a:lnTo>
                                <a:pt x="5" y="93"/>
                              </a:lnTo>
                              <a:lnTo>
                                <a:pt x="3" y="92"/>
                              </a:lnTo>
                              <a:lnTo>
                                <a:pt x="0" y="89"/>
                              </a:lnTo>
                            </a:path>
                          </a:pathLst>
                        </a:custGeom>
                        <a:solidFill>
                          <a:srgbClr val="0000FF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4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0" y="1479"/>
                      <a:ext cx="416" cy="205"/>
                      <a:chOff x="4770" y="1479"/>
                      <a:chExt cx="416" cy="205"/>
                    </a:xfrm>
                  </p:grpSpPr>
                  <p:grpSp>
                    <p:nvGrpSpPr>
                      <p:cNvPr id="225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70" y="1632"/>
                        <a:ext cx="19" cy="17"/>
                        <a:chOff x="4770" y="1632"/>
                        <a:chExt cx="19" cy="17"/>
                      </a:xfrm>
                    </p:grpSpPr>
                    <p:sp>
                      <p:nvSpPr>
                        <p:cNvPr id="245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70" y="1632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4 h 17"/>
                            <a:gd name="T2" fmla="*/ 12 w 17"/>
                            <a:gd name="T3" fmla="*/ 0 h 17"/>
                            <a:gd name="T4" fmla="*/ 16 w 17"/>
                            <a:gd name="T5" fmla="*/ 0 h 17"/>
                            <a:gd name="T6" fmla="*/ 0 w 17"/>
                            <a:gd name="T7" fmla="*/ 4 h 17"/>
                            <a:gd name="T8" fmla="*/ 0 w 17"/>
                            <a:gd name="T9" fmla="*/ 16 h 17"/>
                            <a:gd name="T10" fmla="*/ 0 w 17"/>
                            <a:gd name="T11" fmla="*/ 16 h 17"/>
                            <a:gd name="T12" fmla="*/ 0 w 17"/>
                            <a:gd name="T13" fmla="*/ 4 h 1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7"/>
                            <a:gd name="T22" fmla="*/ 0 h 17"/>
                            <a:gd name="T23" fmla="*/ 17 w 17"/>
                            <a:gd name="T24" fmla="*/ 17 h 17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7" h="17">
                              <a:moveTo>
                                <a:pt x="0" y="4"/>
                              </a:move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  <a:lnTo>
                                <a:pt x="0" y="4"/>
                              </a:lnTo>
                              <a:lnTo>
                                <a:pt x="0" y="16"/>
                              </a:lnTo>
                              <a:lnTo>
                                <a:pt x="0" y="4"/>
                              </a:lnTo>
                            </a:path>
                          </a:pathLst>
                        </a:custGeom>
                        <a:solidFill>
                          <a:srgbClr val="FF8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46" name="Freeform 1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72" y="1632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4 h 17"/>
                            <a:gd name="T2" fmla="*/ 16 w 17"/>
                            <a:gd name="T3" fmla="*/ 0 h 17"/>
                            <a:gd name="T4" fmla="*/ 16 w 17"/>
                            <a:gd name="T5" fmla="*/ 9 h 17"/>
                            <a:gd name="T6" fmla="*/ 0 w 17"/>
                            <a:gd name="T7" fmla="*/ 16 h 17"/>
                            <a:gd name="T8" fmla="*/ 0 w 17"/>
                            <a:gd name="T9" fmla="*/ 4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0" y="4"/>
                              </a:moveTo>
                              <a:lnTo>
                                <a:pt x="16" y="0"/>
                              </a:lnTo>
                              <a:lnTo>
                                <a:pt x="16" y="9"/>
                              </a:lnTo>
                              <a:lnTo>
                                <a:pt x="0" y="16"/>
                              </a:lnTo>
                              <a:lnTo>
                                <a:pt x="0" y="4"/>
                              </a:lnTo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6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50" y="1479"/>
                        <a:ext cx="236" cy="205"/>
                        <a:chOff x="4950" y="1479"/>
                        <a:chExt cx="236" cy="205"/>
                      </a:xfrm>
                    </p:grpSpPr>
                    <p:grpSp>
                      <p:nvGrpSpPr>
                        <p:cNvPr id="227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76" y="1479"/>
                          <a:ext cx="43" cy="53"/>
                          <a:chOff x="4976" y="1479"/>
                          <a:chExt cx="43" cy="53"/>
                        </a:xfrm>
                      </p:grpSpPr>
                      <p:sp>
                        <p:nvSpPr>
                          <p:cNvPr id="238" name="Freeform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81" y="1512"/>
                            <a:ext cx="38" cy="20"/>
                          </a:xfrm>
                          <a:custGeom>
                            <a:avLst/>
                            <a:gdLst>
                              <a:gd name="T0" fmla="*/ 0 w 38"/>
                              <a:gd name="T1" fmla="*/ 19 h 20"/>
                              <a:gd name="T2" fmla="*/ 6 w 38"/>
                              <a:gd name="T3" fmla="*/ 18 h 20"/>
                              <a:gd name="T4" fmla="*/ 11 w 38"/>
                              <a:gd name="T5" fmla="*/ 15 h 20"/>
                              <a:gd name="T6" fmla="*/ 16 w 38"/>
                              <a:gd name="T7" fmla="*/ 13 h 20"/>
                              <a:gd name="T8" fmla="*/ 21 w 38"/>
                              <a:gd name="T9" fmla="*/ 13 h 20"/>
                              <a:gd name="T10" fmla="*/ 23 w 38"/>
                              <a:gd name="T11" fmla="*/ 13 h 20"/>
                              <a:gd name="T12" fmla="*/ 28 w 38"/>
                              <a:gd name="T13" fmla="*/ 14 h 20"/>
                              <a:gd name="T14" fmla="*/ 32 w 38"/>
                              <a:gd name="T15" fmla="*/ 16 h 20"/>
                              <a:gd name="T16" fmla="*/ 34 w 38"/>
                              <a:gd name="T17" fmla="*/ 17 h 20"/>
                              <a:gd name="T18" fmla="*/ 36 w 38"/>
                              <a:gd name="T19" fmla="*/ 16 h 20"/>
                              <a:gd name="T20" fmla="*/ 37 w 38"/>
                              <a:gd name="T21" fmla="*/ 15 h 20"/>
                              <a:gd name="T22" fmla="*/ 37 w 38"/>
                              <a:gd name="T23" fmla="*/ 11 h 20"/>
                              <a:gd name="T24" fmla="*/ 36 w 38"/>
                              <a:gd name="T25" fmla="*/ 9 h 20"/>
                              <a:gd name="T26" fmla="*/ 34 w 38"/>
                              <a:gd name="T27" fmla="*/ 6 h 20"/>
                              <a:gd name="T28" fmla="*/ 31 w 38"/>
                              <a:gd name="T29" fmla="*/ 1 h 20"/>
                              <a:gd name="T30" fmla="*/ 31 w 38"/>
                              <a:gd name="T31" fmla="*/ 0 h 20"/>
                              <a:gd name="T32" fmla="*/ 9 w 38"/>
                              <a:gd name="T33" fmla="*/ 1 h 20"/>
                              <a:gd name="T34" fmla="*/ 11 w 38"/>
                              <a:gd name="T35" fmla="*/ 5 h 20"/>
                              <a:gd name="T36" fmla="*/ 11 w 38"/>
                              <a:gd name="T37" fmla="*/ 6 h 20"/>
                              <a:gd name="T38" fmla="*/ 11 w 38"/>
                              <a:gd name="T39" fmla="*/ 9 h 20"/>
                              <a:gd name="T40" fmla="*/ 9 w 38"/>
                              <a:gd name="T41" fmla="*/ 11 h 20"/>
                              <a:gd name="T42" fmla="*/ 6 w 38"/>
                              <a:gd name="T43" fmla="*/ 14 h 20"/>
                              <a:gd name="T44" fmla="*/ 0 w 38"/>
                              <a:gd name="T45" fmla="*/ 19 h 20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38"/>
                              <a:gd name="T70" fmla="*/ 0 h 20"/>
                              <a:gd name="T71" fmla="*/ 38 w 38"/>
                              <a:gd name="T72" fmla="*/ 20 h 20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38" h="20">
                                <a:moveTo>
                                  <a:pt x="0" y="19"/>
                                </a:moveTo>
                                <a:lnTo>
                                  <a:pt x="6" y="18"/>
                                </a:lnTo>
                                <a:lnTo>
                                  <a:pt x="11" y="15"/>
                                </a:lnTo>
                                <a:lnTo>
                                  <a:pt x="16" y="13"/>
                                </a:lnTo>
                                <a:lnTo>
                                  <a:pt x="21" y="13"/>
                                </a:lnTo>
                                <a:lnTo>
                                  <a:pt x="23" y="13"/>
                                </a:lnTo>
                                <a:lnTo>
                                  <a:pt x="28" y="14"/>
                                </a:lnTo>
                                <a:lnTo>
                                  <a:pt x="32" y="16"/>
                                </a:lnTo>
                                <a:lnTo>
                                  <a:pt x="34" y="17"/>
                                </a:lnTo>
                                <a:lnTo>
                                  <a:pt x="36" y="16"/>
                                </a:lnTo>
                                <a:lnTo>
                                  <a:pt x="37" y="15"/>
                                </a:lnTo>
                                <a:lnTo>
                                  <a:pt x="37" y="11"/>
                                </a:lnTo>
                                <a:lnTo>
                                  <a:pt x="36" y="9"/>
                                </a:lnTo>
                                <a:lnTo>
                                  <a:pt x="34" y="6"/>
                                </a:lnTo>
                                <a:lnTo>
                                  <a:pt x="31" y="1"/>
                                </a:lnTo>
                                <a:lnTo>
                                  <a:pt x="31" y="0"/>
                                </a:lnTo>
                                <a:lnTo>
                                  <a:pt x="9" y="1"/>
                                </a:lnTo>
                                <a:lnTo>
                                  <a:pt x="11" y="5"/>
                                </a:lnTo>
                                <a:lnTo>
                                  <a:pt x="11" y="6"/>
                                </a:lnTo>
                                <a:lnTo>
                                  <a:pt x="11" y="9"/>
                                </a:lnTo>
                                <a:lnTo>
                                  <a:pt x="9" y="11"/>
                                </a:lnTo>
                                <a:lnTo>
                                  <a:pt x="6" y="14"/>
                                </a:lnTo>
                                <a:lnTo>
                                  <a:pt x="0" y="19"/>
                                </a:lnTo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39" name="Group 1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76" y="1479"/>
                            <a:ext cx="39" cy="53"/>
                            <a:chOff x="4976" y="1479"/>
                            <a:chExt cx="39" cy="53"/>
                          </a:xfrm>
                        </p:grpSpPr>
                        <p:sp>
                          <p:nvSpPr>
                            <p:cNvPr id="240" name="Freeform 14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76" y="1479"/>
                              <a:ext cx="39" cy="53"/>
                            </a:xfrm>
                            <a:custGeom>
                              <a:avLst/>
                              <a:gdLst>
                                <a:gd name="T0" fmla="*/ 0 w 39"/>
                                <a:gd name="T1" fmla="*/ 42 h 53"/>
                                <a:gd name="T2" fmla="*/ 1 w 39"/>
                                <a:gd name="T3" fmla="*/ 47 h 53"/>
                                <a:gd name="T4" fmla="*/ 1 w 39"/>
                                <a:gd name="T5" fmla="*/ 49 h 53"/>
                                <a:gd name="T6" fmla="*/ 2 w 39"/>
                                <a:gd name="T7" fmla="*/ 51 h 53"/>
                                <a:gd name="T8" fmla="*/ 4 w 39"/>
                                <a:gd name="T9" fmla="*/ 52 h 53"/>
                                <a:gd name="T10" fmla="*/ 4 w 39"/>
                                <a:gd name="T11" fmla="*/ 52 h 53"/>
                                <a:gd name="T12" fmla="*/ 7 w 39"/>
                                <a:gd name="T13" fmla="*/ 52 h 53"/>
                                <a:gd name="T14" fmla="*/ 9 w 39"/>
                                <a:gd name="T15" fmla="*/ 51 h 53"/>
                                <a:gd name="T16" fmla="*/ 10 w 39"/>
                                <a:gd name="T17" fmla="*/ 49 h 53"/>
                                <a:gd name="T18" fmla="*/ 10 w 39"/>
                                <a:gd name="T19" fmla="*/ 42 h 53"/>
                                <a:gd name="T20" fmla="*/ 10 w 39"/>
                                <a:gd name="T21" fmla="*/ 39 h 53"/>
                                <a:gd name="T22" fmla="*/ 10 w 39"/>
                                <a:gd name="T23" fmla="*/ 35 h 53"/>
                                <a:gd name="T24" fmla="*/ 11 w 39"/>
                                <a:gd name="T25" fmla="*/ 33 h 53"/>
                                <a:gd name="T26" fmla="*/ 11 w 39"/>
                                <a:gd name="T27" fmla="*/ 29 h 53"/>
                                <a:gd name="T28" fmla="*/ 12 w 39"/>
                                <a:gd name="T29" fmla="*/ 29 h 53"/>
                                <a:gd name="T30" fmla="*/ 14 w 39"/>
                                <a:gd name="T31" fmla="*/ 29 h 53"/>
                                <a:gd name="T32" fmla="*/ 16 w 39"/>
                                <a:gd name="T33" fmla="*/ 29 h 53"/>
                                <a:gd name="T34" fmla="*/ 21 w 39"/>
                                <a:gd name="T35" fmla="*/ 30 h 53"/>
                                <a:gd name="T36" fmla="*/ 25 w 39"/>
                                <a:gd name="T37" fmla="*/ 32 h 53"/>
                                <a:gd name="T38" fmla="*/ 28 w 39"/>
                                <a:gd name="T39" fmla="*/ 32 h 53"/>
                                <a:gd name="T40" fmla="*/ 31 w 39"/>
                                <a:gd name="T41" fmla="*/ 32 h 53"/>
                                <a:gd name="T42" fmla="*/ 33 w 39"/>
                                <a:gd name="T43" fmla="*/ 30 h 53"/>
                                <a:gd name="T44" fmla="*/ 35 w 39"/>
                                <a:gd name="T45" fmla="*/ 29 h 53"/>
                                <a:gd name="T46" fmla="*/ 36 w 39"/>
                                <a:gd name="T47" fmla="*/ 28 h 53"/>
                                <a:gd name="T48" fmla="*/ 36 w 39"/>
                                <a:gd name="T49" fmla="*/ 25 h 53"/>
                                <a:gd name="T50" fmla="*/ 38 w 39"/>
                                <a:gd name="T51" fmla="*/ 10 h 53"/>
                                <a:gd name="T52" fmla="*/ 38 w 39"/>
                                <a:gd name="T53" fmla="*/ 7 h 53"/>
                                <a:gd name="T54" fmla="*/ 36 w 39"/>
                                <a:gd name="T55" fmla="*/ 5 h 53"/>
                                <a:gd name="T56" fmla="*/ 35 w 39"/>
                                <a:gd name="T57" fmla="*/ 4 h 53"/>
                                <a:gd name="T58" fmla="*/ 31 w 39"/>
                                <a:gd name="T59" fmla="*/ 3 h 53"/>
                                <a:gd name="T60" fmla="*/ 22 w 39"/>
                                <a:gd name="T61" fmla="*/ 1 h 53"/>
                                <a:gd name="T62" fmla="*/ 14 w 39"/>
                                <a:gd name="T63" fmla="*/ 0 h 53"/>
                                <a:gd name="T64" fmla="*/ 9 w 39"/>
                                <a:gd name="T65" fmla="*/ 1 h 53"/>
                                <a:gd name="T66" fmla="*/ 8 w 39"/>
                                <a:gd name="T67" fmla="*/ 3 h 53"/>
                                <a:gd name="T68" fmla="*/ 7 w 39"/>
                                <a:gd name="T69" fmla="*/ 4 h 53"/>
                                <a:gd name="T70" fmla="*/ 6 w 39"/>
                                <a:gd name="T71" fmla="*/ 8 h 53"/>
                                <a:gd name="T72" fmla="*/ 6 w 39"/>
                                <a:gd name="T73" fmla="*/ 18 h 53"/>
                                <a:gd name="T74" fmla="*/ 6 w 39"/>
                                <a:gd name="T75" fmla="*/ 23 h 53"/>
                                <a:gd name="T76" fmla="*/ 7 w 39"/>
                                <a:gd name="T77" fmla="*/ 25 h 53"/>
                                <a:gd name="T78" fmla="*/ 7 w 39"/>
                                <a:gd name="T79" fmla="*/ 26 h 53"/>
                                <a:gd name="T80" fmla="*/ 4 w 39"/>
                                <a:gd name="T81" fmla="*/ 32 h 53"/>
                                <a:gd name="T82" fmla="*/ 2 w 39"/>
                                <a:gd name="T83" fmla="*/ 36 h 53"/>
                                <a:gd name="T84" fmla="*/ 0 w 39"/>
                                <a:gd name="T85" fmla="*/ 39 h 53"/>
                                <a:gd name="T86" fmla="*/ 0 w 39"/>
                                <a:gd name="T87" fmla="*/ 42 h 53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w 39"/>
                                <a:gd name="T133" fmla="*/ 0 h 53"/>
                                <a:gd name="T134" fmla="*/ 39 w 39"/>
                                <a:gd name="T135" fmla="*/ 53 h 53"/>
                              </a:gdLst>
                              <a:ahLst/>
                              <a:cxnLst>
                                <a:cxn ang="T88">
                                  <a:pos x="T0" y="T1"/>
                                </a:cxn>
                                <a:cxn ang="T89">
                                  <a:pos x="T2" y="T3"/>
                                </a:cxn>
                                <a:cxn ang="T90">
                                  <a:pos x="T4" y="T5"/>
                                </a:cxn>
                                <a:cxn ang="T91">
                                  <a:pos x="T6" y="T7"/>
                                </a:cxn>
                                <a:cxn ang="T92">
                                  <a:pos x="T8" y="T9"/>
                                </a:cxn>
                                <a:cxn ang="T93">
                                  <a:pos x="T10" y="T11"/>
                                </a:cxn>
                                <a:cxn ang="T94">
                                  <a:pos x="T12" y="T13"/>
                                </a:cxn>
                                <a:cxn ang="T95">
                                  <a:pos x="T14" y="T15"/>
                                </a:cxn>
                                <a:cxn ang="T96">
                                  <a:pos x="T16" y="T17"/>
                                </a:cxn>
                                <a:cxn ang="T97">
                                  <a:pos x="T18" y="T19"/>
                                </a:cxn>
                                <a:cxn ang="T98">
                                  <a:pos x="T20" y="T21"/>
                                </a:cxn>
                                <a:cxn ang="T99">
                                  <a:pos x="T22" y="T23"/>
                                </a:cxn>
                                <a:cxn ang="T100">
                                  <a:pos x="T24" y="T25"/>
                                </a:cxn>
                                <a:cxn ang="T101">
                                  <a:pos x="T26" y="T27"/>
                                </a:cxn>
                                <a:cxn ang="T102">
                                  <a:pos x="T28" y="T29"/>
                                </a:cxn>
                                <a:cxn ang="T103">
                                  <a:pos x="T30" y="T31"/>
                                </a:cxn>
                                <a:cxn ang="T104">
                                  <a:pos x="T32" y="T33"/>
                                </a:cxn>
                                <a:cxn ang="T105">
                                  <a:pos x="T34" y="T35"/>
                                </a:cxn>
                                <a:cxn ang="T106">
                                  <a:pos x="T36" y="T37"/>
                                </a:cxn>
                                <a:cxn ang="T107">
                                  <a:pos x="T38" y="T39"/>
                                </a:cxn>
                                <a:cxn ang="T108">
                                  <a:pos x="T40" y="T41"/>
                                </a:cxn>
                                <a:cxn ang="T109">
                                  <a:pos x="T42" y="T43"/>
                                </a:cxn>
                                <a:cxn ang="T110">
                                  <a:pos x="T44" y="T45"/>
                                </a:cxn>
                                <a:cxn ang="T111">
                                  <a:pos x="T46" y="T47"/>
                                </a:cxn>
                                <a:cxn ang="T112">
                                  <a:pos x="T48" y="T49"/>
                                </a:cxn>
                                <a:cxn ang="T113">
                                  <a:pos x="T50" y="T51"/>
                                </a:cxn>
                                <a:cxn ang="T114">
                                  <a:pos x="T52" y="T53"/>
                                </a:cxn>
                                <a:cxn ang="T115">
                                  <a:pos x="T54" y="T55"/>
                                </a:cxn>
                                <a:cxn ang="T116">
                                  <a:pos x="T56" y="T57"/>
                                </a:cxn>
                                <a:cxn ang="T117">
                                  <a:pos x="T58" y="T59"/>
                                </a:cxn>
                                <a:cxn ang="T118">
                                  <a:pos x="T60" y="T61"/>
                                </a:cxn>
                                <a:cxn ang="T119">
                                  <a:pos x="T62" y="T63"/>
                                </a:cxn>
                                <a:cxn ang="T120">
                                  <a:pos x="T64" y="T65"/>
                                </a:cxn>
                                <a:cxn ang="T121">
                                  <a:pos x="T66" y="T67"/>
                                </a:cxn>
                                <a:cxn ang="T122">
                                  <a:pos x="T68" y="T69"/>
                                </a:cxn>
                                <a:cxn ang="T123">
                                  <a:pos x="T70" y="T71"/>
                                </a:cxn>
                                <a:cxn ang="T124">
                                  <a:pos x="T72" y="T73"/>
                                </a:cxn>
                                <a:cxn ang="T125">
                                  <a:pos x="T74" y="T75"/>
                                </a:cxn>
                                <a:cxn ang="T126">
                                  <a:pos x="T76" y="T77"/>
                                </a:cxn>
                                <a:cxn ang="T127">
                                  <a:pos x="T78" y="T79"/>
                                </a:cxn>
                                <a:cxn ang="T128">
                                  <a:pos x="T80" y="T81"/>
                                </a:cxn>
                                <a:cxn ang="T129">
                                  <a:pos x="T82" y="T83"/>
                                </a:cxn>
                                <a:cxn ang="T130">
                                  <a:pos x="T84" y="T85"/>
                                </a:cxn>
                                <a:cxn ang="T131">
                                  <a:pos x="T86" y="T87"/>
                                </a:cxn>
                              </a:cxnLst>
                              <a:rect l="T132" t="T133" r="T134" b="T135"/>
                              <a:pathLst>
                                <a:path w="39" h="53">
                                  <a:moveTo>
                                    <a:pt x="0" y="42"/>
                                  </a:moveTo>
                                  <a:lnTo>
                                    <a:pt x="1" y="47"/>
                                  </a:lnTo>
                                  <a:lnTo>
                                    <a:pt x="1" y="49"/>
                                  </a:lnTo>
                                  <a:lnTo>
                                    <a:pt x="2" y="51"/>
                                  </a:lnTo>
                                  <a:lnTo>
                                    <a:pt x="4" y="52"/>
                                  </a:lnTo>
                                  <a:lnTo>
                                    <a:pt x="7" y="52"/>
                                  </a:lnTo>
                                  <a:lnTo>
                                    <a:pt x="9" y="51"/>
                                  </a:lnTo>
                                  <a:lnTo>
                                    <a:pt x="10" y="49"/>
                                  </a:lnTo>
                                  <a:lnTo>
                                    <a:pt x="10" y="42"/>
                                  </a:lnTo>
                                  <a:lnTo>
                                    <a:pt x="10" y="39"/>
                                  </a:lnTo>
                                  <a:lnTo>
                                    <a:pt x="10" y="35"/>
                                  </a:lnTo>
                                  <a:lnTo>
                                    <a:pt x="11" y="33"/>
                                  </a:lnTo>
                                  <a:lnTo>
                                    <a:pt x="11" y="29"/>
                                  </a:lnTo>
                                  <a:lnTo>
                                    <a:pt x="12" y="29"/>
                                  </a:lnTo>
                                  <a:lnTo>
                                    <a:pt x="14" y="29"/>
                                  </a:lnTo>
                                  <a:lnTo>
                                    <a:pt x="16" y="29"/>
                                  </a:lnTo>
                                  <a:lnTo>
                                    <a:pt x="21" y="30"/>
                                  </a:lnTo>
                                  <a:lnTo>
                                    <a:pt x="25" y="32"/>
                                  </a:lnTo>
                                  <a:lnTo>
                                    <a:pt x="28" y="32"/>
                                  </a:lnTo>
                                  <a:lnTo>
                                    <a:pt x="31" y="32"/>
                                  </a:lnTo>
                                  <a:lnTo>
                                    <a:pt x="33" y="30"/>
                                  </a:lnTo>
                                  <a:lnTo>
                                    <a:pt x="35" y="29"/>
                                  </a:lnTo>
                                  <a:lnTo>
                                    <a:pt x="36" y="28"/>
                                  </a:lnTo>
                                  <a:lnTo>
                                    <a:pt x="36" y="25"/>
                                  </a:lnTo>
                                  <a:lnTo>
                                    <a:pt x="38" y="10"/>
                                  </a:lnTo>
                                  <a:lnTo>
                                    <a:pt x="38" y="7"/>
                                  </a:lnTo>
                                  <a:lnTo>
                                    <a:pt x="36" y="5"/>
                                  </a:lnTo>
                                  <a:lnTo>
                                    <a:pt x="35" y="4"/>
                                  </a:lnTo>
                                  <a:lnTo>
                                    <a:pt x="31" y="3"/>
                                  </a:lnTo>
                                  <a:lnTo>
                                    <a:pt x="22" y="1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9" y="1"/>
                                  </a:lnTo>
                                  <a:lnTo>
                                    <a:pt x="8" y="3"/>
                                  </a:lnTo>
                                  <a:lnTo>
                                    <a:pt x="7" y="4"/>
                                  </a:lnTo>
                                  <a:lnTo>
                                    <a:pt x="6" y="8"/>
                                  </a:lnTo>
                                  <a:lnTo>
                                    <a:pt x="6" y="18"/>
                                  </a:lnTo>
                                  <a:lnTo>
                                    <a:pt x="6" y="23"/>
                                  </a:lnTo>
                                  <a:lnTo>
                                    <a:pt x="7" y="25"/>
                                  </a:lnTo>
                                  <a:lnTo>
                                    <a:pt x="7" y="26"/>
                                  </a:lnTo>
                                  <a:lnTo>
                                    <a:pt x="4" y="32"/>
                                  </a:lnTo>
                                  <a:lnTo>
                                    <a:pt x="2" y="36"/>
                                  </a:lnTo>
                                  <a:lnTo>
                                    <a:pt x="0" y="39"/>
                                  </a:lnTo>
                                  <a:lnTo>
                                    <a:pt x="0" y="42"/>
                                  </a:lnTo>
                                </a:path>
                              </a:pathLst>
                            </a:custGeom>
                            <a:solidFill>
                              <a:srgbClr val="A0A0A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41" name="Group 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76" y="1484"/>
                              <a:ext cx="39" cy="48"/>
                              <a:chOff x="4976" y="1484"/>
                              <a:chExt cx="39" cy="48"/>
                            </a:xfrm>
                          </p:grpSpPr>
                          <p:sp>
                            <p:nvSpPr>
                              <p:cNvPr id="242" name="Freeform 1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80" y="1496"/>
                                <a:ext cx="17" cy="17"/>
                              </a:xfrm>
                              <a:custGeom>
                                <a:avLst/>
                                <a:gdLst>
                                  <a:gd name="T0" fmla="*/ 16 w 17"/>
                                  <a:gd name="T1" fmla="*/ 0 h 17"/>
                                  <a:gd name="T2" fmla="*/ 8 w 17"/>
                                  <a:gd name="T3" fmla="*/ 0 h 17"/>
                                  <a:gd name="T4" fmla="*/ 0 w 17"/>
                                  <a:gd name="T5" fmla="*/ 3 h 17"/>
                                  <a:gd name="T6" fmla="*/ 0 w 17"/>
                                  <a:gd name="T7" fmla="*/ 6 h 17"/>
                                  <a:gd name="T8" fmla="*/ 0 w 17"/>
                                  <a:gd name="T9" fmla="*/ 9 h 17"/>
                                  <a:gd name="T10" fmla="*/ 8 w 17"/>
                                  <a:gd name="T11" fmla="*/ 16 h 17"/>
                                  <a:gd name="T12" fmla="*/ 16 w 17"/>
                                  <a:gd name="T13" fmla="*/ 12 h 17"/>
                                  <a:gd name="T14" fmla="*/ 16 w 17"/>
                                  <a:gd name="T15" fmla="*/ 9 h 17"/>
                                  <a:gd name="T16" fmla="*/ 16 w 17"/>
                                  <a:gd name="T17" fmla="*/ 0 h 17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w 17"/>
                                  <a:gd name="T28" fmla="*/ 0 h 17"/>
                                  <a:gd name="T29" fmla="*/ 17 w 17"/>
                                  <a:gd name="T30" fmla="*/ 17 h 17"/>
                                </a:gdLst>
                                <a:ahLst/>
                                <a:cxnLst>
                                  <a:cxn ang="T18">
                                    <a:pos x="T0" y="T1"/>
                                  </a:cxn>
                                  <a:cxn ang="T19">
                                    <a:pos x="T2" y="T3"/>
                                  </a:cxn>
                                  <a:cxn ang="T20">
                                    <a:pos x="T4" y="T5"/>
                                  </a:cxn>
                                  <a:cxn ang="T21">
                                    <a:pos x="T6" y="T7"/>
                                  </a:cxn>
                                  <a:cxn ang="T22">
                                    <a:pos x="T8" y="T9"/>
                                  </a:cxn>
                                  <a:cxn ang="T23">
                                    <a:pos x="T10" y="T11"/>
                                  </a:cxn>
                                  <a:cxn ang="T24">
                                    <a:pos x="T12" y="T13"/>
                                  </a:cxn>
                                  <a:cxn ang="T25">
                                    <a:pos x="T14" y="T15"/>
                                  </a:cxn>
                                  <a:cxn ang="T26">
                                    <a:pos x="T16" y="T17"/>
                                  </a:cxn>
                                </a:cxnLst>
                                <a:rect l="T27" t="T28" r="T29" b="T30"/>
                                <a:pathLst>
                                  <a:path w="17" h="17">
                                    <a:moveTo>
                                      <a:pt x="16" y="0"/>
                                    </a:moveTo>
                                    <a:lnTo>
                                      <a:pt x="8" y="0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16" y="12"/>
                                    </a:lnTo>
                                    <a:lnTo>
                                      <a:pt x="16" y="9"/>
                                    </a:lnTo>
                                    <a:lnTo>
                                      <a:pt x="1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60606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" name="Freeform 1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4" y="1498"/>
                                <a:ext cx="19" cy="17"/>
                              </a:xfrm>
                              <a:custGeom>
                                <a:avLst/>
                                <a:gdLst>
                                  <a:gd name="T0" fmla="*/ 0 w 19"/>
                                  <a:gd name="T1" fmla="*/ 5 h 17"/>
                                  <a:gd name="T2" fmla="*/ 5 w 19"/>
                                  <a:gd name="T3" fmla="*/ 5 h 17"/>
                                  <a:gd name="T4" fmla="*/ 10 w 19"/>
                                  <a:gd name="T5" fmla="*/ 0 h 17"/>
                                  <a:gd name="T6" fmla="*/ 12 w 19"/>
                                  <a:gd name="T7" fmla="*/ 0 h 17"/>
                                  <a:gd name="T8" fmla="*/ 15 w 19"/>
                                  <a:gd name="T9" fmla="*/ 0 h 17"/>
                                  <a:gd name="T10" fmla="*/ 18 w 19"/>
                                  <a:gd name="T11" fmla="*/ 0 h 17"/>
                                  <a:gd name="T12" fmla="*/ 18 w 19"/>
                                  <a:gd name="T13" fmla="*/ 10 h 17"/>
                                  <a:gd name="T14" fmla="*/ 14 w 19"/>
                                  <a:gd name="T15" fmla="*/ 16 h 17"/>
                                  <a:gd name="T16" fmla="*/ 10 w 19"/>
                                  <a:gd name="T17" fmla="*/ 16 h 17"/>
                                  <a:gd name="T18" fmla="*/ 4 w 19"/>
                                  <a:gd name="T19" fmla="*/ 10 h 17"/>
                                  <a:gd name="T20" fmla="*/ 0 w 19"/>
                                  <a:gd name="T21" fmla="*/ 5 h 17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19"/>
                                  <a:gd name="T34" fmla="*/ 0 h 17"/>
                                  <a:gd name="T35" fmla="*/ 19 w 19"/>
                                  <a:gd name="T36" fmla="*/ 17 h 17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19" h="17">
                                    <a:moveTo>
                                      <a:pt x="0" y="5"/>
                                    </a:moveTo>
                                    <a:lnTo>
                                      <a:pt x="5" y="5"/>
                                    </a:lnTo>
                                    <a:lnTo>
                                      <a:pt x="10" y="0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15" y="0"/>
                                    </a:lnTo>
                                    <a:lnTo>
                                      <a:pt x="18" y="0"/>
                                    </a:lnTo>
                                    <a:lnTo>
                                      <a:pt x="18" y="10"/>
                                    </a:lnTo>
                                    <a:lnTo>
                                      <a:pt x="14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4" y="10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4" name="Freeform 1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76" y="1484"/>
                                <a:ext cx="39" cy="48"/>
                              </a:xfrm>
                              <a:custGeom>
                                <a:avLst/>
                                <a:gdLst>
                                  <a:gd name="T0" fmla="*/ 0 w 39"/>
                                  <a:gd name="T1" fmla="*/ 37 h 48"/>
                                  <a:gd name="T2" fmla="*/ 1 w 39"/>
                                  <a:gd name="T3" fmla="*/ 42 h 48"/>
                                  <a:gd name="T4" fmla="*/ 1 w 39"/>
                                  <a:gd name="T5" fmla="*/ 44 h 48"/>
                                  <a:gd name="T6" fmla="*/ 2 w 39"/>
                                  <a:gd name="T7" fmla="*/ 46 h 48"/>
                                  <a:gd name="T8" fmla="*/ 4 w 39"/>
                                  <a:gd name="T9" fmla="*/ 47 h 48"/>
                                  <a:gd name="T10" fmla="*/ 4 w 39"/>
                                  <a:gd name="T11" fmla="*/ 47 h 48"/>
                                  <a:gd name="T12" fmla="*/ 7 w 39"/>
                                  <a:gd name="T13" fmla="*/ 47 h 48"/>
                                  <a:gd name="T14" fmla="*/ 9 w 39"/>
                                  <a:gd name="T15" fmla="*/ 46 h 48"/>
                                  <a:gd name="T16" fmla="*/ 10 w 39"/>
                                  <a:gd name="T17" fmla="*/ 44 h 48"/>
                                  <a:gd name="T18" fmla="*/ 10 w 39"/>
                                  <a:gd name="T19" fmla="*/ 38 h 48"/>
                                  <a:gd name="T20" fmla="*/ 10 w 39"/>
                                  <a:gd name="T21" fmla="*/ 34 h 48"/>
                                  <a:gd name="T22" fmla="*/ 10 w 39"/>
                                  <a:gd name="T23" fmla="*/ 30 h 48"/>
                                  <a:gd name="T24" fmla="*/ 11 w 39"/>
                                  <a:gd name="T25" fmla="*/ 28 h 48"/>
                                  <a:gd name="T26" fmla="*/ 11 w 39"/>
                                  <a:gd name="T27" fmla="*/ 24 h 48"/>
                                  <a:gd name="T28" fmla="*/ 12 w 39"/>
                                  <a:gd name="T29" fmla="*/ 24 h 48"/>
                                  <a:gd name="T30" fmla="*/ 14 w 39"/>
                                  <a:gd name="T31" fmla="*/ 24 h 48"/>
                                  <a:gd name="T32" fmla="*/ 16 w 39"/>
                                  <a:gd name="T33" fmla="*/ 24 h 48"/>
                                  <a:gd name="T34" fmla="*/ 21 w 39"/>
                                  <a:gd name="T35" fmla="*/ 26 h 48"/>
                                  <a:gd name="T36" fmla="*/ 25 w 39"/>
                                  <a:gd name="T37" fmla="*/ 27 h 48"/>
                                  <a:gd name="T38" fmla="*/ 28 w 39"/>
                                  <a:gd name="T39" fmla="*/ 27 h 48"/>
                                  <a:gd name="T40" fmla="*/ 31 w 39"/>
                                  <a:gd name="T41" fmla="*/ 27 h 48"/>
                                  <a:gd name="T42" fmla="*/ 33 w 39"/>
                                  <a:gd name="T43" fmla="*/ 26 h 48"/>
                                  <a:gd name="T44" fmla="*/ 35 w 39"/>
                                  <a:gd name="T45" fmla="*/ 24 h 48"/>
                                  <a:gd name="T46" fmla="*/ 36 w 39"/>
                                  <a:gd name="T47" fmla="*/ 23 h 48"/>
                                  <a:gd name="T48" fmla="*/ 36 w 39"/>
                                  <a:gd name="T49" fmla="*/ 21 h 48"/>
                                  <a:gd name="T50" fmla="*/ 38 w 39"/>
                                  <a:gd name="T51" fmla="*/ 5 h 48"/>
                                  <a:gd name="T52" fmla="*/ 38 w 39"/>
                                  <a:gd name="T53" fmla="*/ 3 h 48"/>
                                  <a:gd name="T54" fmla="*/ 36 w 39"/>
                                  <a:gd name="T55" fmla="*/ 1 h 48"/>
                                  <a:gd name="T56" fmla="*/ 35 w 39"/>
                                  <a:gd name="T57" fmla="*/ 0 h 48"/>
                                  <a:gd name="T58" fmla="*/ 36 w 39"/>
                                  <a:gd name="T59" fmla="*/ 3 h 48"/>
                                  <a:gd name="T60" fmla="*/ 36 w 39"/>
                                  <a:gd name="T61" fmla="*/ 7 h 48"/>
                                  <a:gd name="T62" fmla="*/ 36 w 39"/>
                                  <a:gd name="T63" fmla="*/ 9 h 48"/>
                                  <a:gd name="T64" fmla="*/ 36 w 39"/>
                                  <a:gd name="T65" fmla="*/ 12 h 48"/>
                                  <a:gd name="T66" fmla="*/ 35 w 39"/>
                                  <a:gd name="T67" fmla="*/ 17 h 48"/>
                                  <a:gd name="T68" fmla="*/ 35 w 39"/>
                                  <a:gd name="T69" fmla="*/ 19 h 48"/>
                                  <a:gd name="T70" fmla="*/ 33 w 39"/>
                                  <a:gd name="T71" fmla="*/ 21 h 48"/>
                                  <a:gd name="T72" fmla="*/ 30 w 39"/>
                                  <a:gd name="T73" fmla="*/ 21 h 48"/>
                                  <a:gd name="T74" fmla="*/ 28 w 39"/>
                                  <a:gd name="T75" fmla="*/ 21 h 48"/>
                                  <a:gd name="T76" fmla="*/ 26 w 39"/>
                                  <a:gd name="T77" fmla="*/ 19 h 48"/>
                                  <a:gd name="T78" fmla="*/ 23 w 39"/>
                                  <a:gd name="T79" fmla="*/ 19 h 48"/>
                                  <a:gd name="T80" fmla="*/ 21 w 39"/>
                                  <a:gd name="T81" fmla="*/ 17 h 48"/>
                                  <a:gd name="T82" fmla="*/ 17 w 39"/>
                                  <a:gd name="T83" fmla="*/ 16 h 48"/>
                                  <a:gd name="T84" fmla="*/ 15 w 39"/>
                                  <a:gd name="T85" fmla="*/ 16 h 48"/>
                                  <a:gd name="T86" fmla="*/ 12 w 39"/>
                                  <a:gd name="T87" fmla="*/ 16 h 48"/>
                                  <a:gd name="T88" fmla="*/ 11 w 39"/>
                                  <a:gd name="T89" fmla="*/ 17 h 48"/>
                                  <a:gd name="T90" fmla="*/ 10 w 39"/>
                                  <a:gd name="T91" fmla="*/ 23 h 48"/>
                                  <a:gd name="T92" fmla="*/ 9 w 39"/>
                                  <a:gd name="T93" fmla="*/ 27 h 48"/>
                                  <a:gd name="T94" fmla="*/ 7 w 39"/>
                                  <a:gd name="T95" fmla="*/ 31 h 48"/>
                                  <a:gd name="T96" fmla="*/ 6 w 39"/>
                                  <a:gd name="T97" fmla="*/ 34 h 48"/>
                                  <a:gd name="T98" fmla="*/ 6 w 39"/>
                                  <a:gd name="T99" fmla="*/ 35 h 48"/>
                                  <a:gd name="T100" fmla="*/ 2 w 39"/>
                                  <a:gd name="T101" fmla="*/ 37 h 48"/>
                                  <a:gd name="T102" fmla="*/ 2 w 39"/>
                                  <a:gd name="T103" fmla="*/ 37 h 48"/>
                                  <a:gd name="T104" fmla="*/ 0 w 39"/>
                                  <a:gd name="T105" fmla="*/ 37 h 48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w 39"/>
                                  <a:gd name="T160" fmla="*/ 0 h 48"/>
                                  <a:gd name="T161" fmla="*/ 39 w 39"/>
                                  <a:gd name="T162" fmla="*/ 48 h 48"/>
                                </a:gdLst>
                                <a:ahLst/>
                                <a:cxnLst>
                                  <a:cxn ang="T106">
                                    <a:pos x="T0" y="T1"/>
                                  </a:cxn>
                                  <a:cxn ang="T107">
                                    <a:pos x="T2" y="T3"/>
                                  </a:cxn>
                                  <a:cxn ang="T108">
                                    <a:pos x="T4" y="T5"/>
                                  </a:cxn>
                                  <a:cxn ang="T109">
                                    <a:pos x="T6" y="T7"/>
                                  </a:cxn>
                                  <a:cxn ang="T110">
                                    <a:pos x="T8" y="T9"/>
                                  </a:cxn>
                                  <a:cxn ang="T111">
                                    <a:pos x="T10" y="T11"/>
                                  </a:cxn>
                                  <a:cxn ang="T112">
                                    <a:pos x="T12" y="T13"/>
                                  </a:cxn>
                                  <a:cxn ang="T113">
                                    <a:pos x="T14" y="T15"/>
                                  </a:cxn>
                                  <a:cxn ang="T114">
                                    <a:pos x="T16" y="T17"/>
                                  </a:cxn>
                                  <a:cxn ang="T115">
                                    <a:pos x="T18" y="T19"/>
                                  </a:cxn>
                                  <a:cxn ang="T116">
                                    <a:pos x="T20" y="T21"/>
                                  </a:cxn>
                                  <a:cxn ang="T117">
                                    <a:pos x="T22" y="T23"/>
                                  </a:cxn>
                                  <a:cxn ang="T118">
                                    <a:pos x="T24" y="T25"/>
                                  </a:cxn>
                                  <a:cxn ang="T119">
                                    <a:pos x="T26" y="T27"/>
                                  </a:cxn>
                                  <a:cxn ang="T120">
                                    <a:pos x="T28" y="T29"/>
                                  </a:cxn>
                                  <a:cxn ang="T121">
                                    <a:pos x="T30" y="T31"/>
                                  </a:cxn>
                                  <a:cxn ang="T122">
                                    <a:pos x="T32" y="T33"/>
                                  </a:cxn>
                                  <a:cxn ang="T123">
                                    <a:pos x="T34" y="T35"/>
                                  </a:cxn>
                                  <a:cxn ang="T124">
                                    <a:pos x="T36" y="T37"/>
                                  </a:cxn>
                                  <a:cxn ang="T125">
                                    <a:pos x="T38" y="T39"/>
                                  </a:cxn>
                                  <a:cxn ang="T126">
                                    <a:pos x="T40" y="T41"/>
                                  </a:cxn>
                                  <a:cxn ang="T127">
                                    <a:pos x="T42" y="T43"/>
                                  </a:cxn>
                                  <a:cxn ang="T128">
                                    <a:pos x="T44" y="T45"/>
                                  </a:cxn>
                                  <a:cxn ang="T129">
                                    <a:pos x="T46" y="T47"/>
                                  </a:cxn>
                                  <a:cxn ang="T130">
                                    <a:pos x="T48" y="T49"/>
                                  </a:cxn>
                                  <a:cxn ang="T131">
                                    <a:pos x="T50" y="T51"/>
                                  </a:cxn>
                                  <a:cxn ang="T132">
                                    <a:pos x="T52" y="T53"/>
                                  </a:cxn>
                                  <a:cxn ang="T133">
                                    <a:pos x="T54" y="T55"/>
                                  </a:cxn>
                                  <a:cxn ang="T134">
                                    <a:pos x="T56" y="T57"/>
                                  </a:cxn>
                                  <a:cxn ang="T135">
                                    <a:pos x="T58" y="T59"/>
                                  </a:cxn>
                                  <a:cxn ang="T136">
                                    <a:pos x="T60" y="T61"/>
                                  </a:cxn>
                                  <a:cxn ang="T137">
                                    <a:pos x="T62" y="T63"/>
                                  </a:cxn>
                                  <a:cxn ang="T138">
                                    <a:pos x="T64" y="T65"/>
                                  </a:cxn>
                                  <a:cxn ang="T139">
                                    <a:pos x="T66" y="T67"/>
                                  </a:cxn>
                                  <a:cxn ang="T140">
                                    <a:pos x="T68" y="T69"/>
                                  </a:cxn>
                                  <a:cxn ang="T141">
                                    <a:pos x="T70" y="T71"/>
                                  </a:cxn>
                                  <a:cxn ang="T142">
                                    <a:pos x="T72" y="T73"/>
                                  </a:cxn>
                                  <a:cxn ang="T143">
                                    <a:pos x="T74" y="T75"/>
                                  </a:cxn>
                                  <a:cxn ang="T144">
                                    <a:pos x="T76" y="T77"/>
                                  </a:cxn>
                                  <a:cxn ang="T145">
                                    <a:pos x="T78" y="T79"/>
                                  </a:cxn>
                                  <a:cxn ang="T146">
                                    <a:pos x="T80" y="T81"/>
                                  </a:cxn>
                                  <a:cxn ang="T147">
                                    <a:pos x="T82" y="T83"/>
                                  </a:cxn>
                                  <a:cxn ang="T148">
                                    <a:pos x="T84" y="T85"/>
                                  </a:cxn>
                                  <a:cxn ang="T149">
                                    <a:pos x="T86" y="T87"/>
                                  </a:cxn>
                                  <a:cxn ang="T150">
                                    <a:pos x="T88" y="T89"/>
                                  </a:cxn>
                                  <a:cxn ang="T151">
                                    <a:pos x="T90" y="T91"/>
                                  </a:cxn>
                                  <a:cxn ang="T152">
                                    <a:pos x="T92" y="T93"/>
                                  </a:cxn>
                                  <a:cxn ang="T153">
                                    <a:pos x="T94" y="T95"/>
                                  </a:cxn>
                                  <a:cxn ang="T154">
                                    <a:pos x="T96" y="T97"/>
                                  </a:cxn>
                                  <a:cxn ang="T155">
                                    <a:pos x="T98" y="T99"/>
                                  </a:cxn>
                                  <a:cxn ang="T156">
                                    <a:pos x="T100" y="T101"/>
                                  </a:cxn>
                                  <a:cxn ang="T157">
                                    <a:pos x="T102" y="T103"/>
                                  </a:cxn>
                                  <a:cxn ang="T158">
                                    <a:pos x="T104" y="T105"/>
                                  </a:cxn>
                                </a:cxnLst>
                                <a:rect l="T159" t="T160" r="T161" b="T162"/>
                                <a:pathLst>
                                  <a:path w="39" h="48">
                                    <a:moveTo>
                                      <a:pt x="0" y="37"/>
                                    </a:moveTo>
                                    <a:lnTo>
                                      <a:pt x="1" y="42"/>
                                    </a:lnTo>
                                    <a:lnTo>
                                      <a:pt x="1" y="44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7" y="47"/>
                                    </a:lnTo>
                                    <a:lnTo>
                                      <a:pt x="9" y="46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0" y="34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28"/>
                                    </a:lnTo>
                                    <a:lnTo>
                                      <a:pt x="11" y="24"/>
                                    </a:lnTo>
                                    <a:lnTo>
                                      <a:pt x="12" y="24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6" y="24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31" y="27"/>
                                    </a:lnTo>
                                    <a:lnTo>
                                      <a:pt x="33" y="26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36" y="23"/>
                                    </a:lnTo>
                                    <a:lnTo>
                                      <a:pt x="36" y="21"/>
                                    </a:lnTo>
                                    <a:lnTo>
                                      <a:pt x="38" y="5"/>
                                    </a:lnTo>
                                    <a:lnTo>
                                      <a:pt x="38" y="3"/>
                                    </a:lnTo>
                                    <a:lnTo>
                                      <a:pt x="36" y="1"/>
                                    </a:lnTo>
                                    <a:lnTo>
                                      <a:pt x="35" y="0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12"/>
                                    </a:lnTo>
                                    <a:lnTo>
                                      <a:pt x="35" y="17"/>
                                    </a:lnTo>
                                    <a:lnTo>
                                      <a:pt x="35" y="19"/>
                                    </a:lnTo>
                                    <a:lnTo>
                                      <a:pt x="33" y="21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28" y="21"/>
                                    </a:lnTo>
                                    <a:lnTo>
                                      <a:pt x="26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17" y="16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2" y="16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9" y="27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6" y="35"/>
                                    </a:lnTo>
                                    <a:lnTo>
                                      <a:pt x="2" y="37"/>
                                    </a:lnTo>
                                    <a:lnTo>
                                      <a:pt x="0" y="37"/>
                                    </a:lnTo>
                                  </a:path>
                                </a:pathLst>
                              </a:custGeom>
                              <a:solidFill>
                                <a:srgbClr val="606060"/>
                              </a:solidFill>
                              <a:ln w="9525" cap="rnd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28" name="Group 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52" y="1506"/>
                          <a:ext cx="117" cy="30"/>
                          <a:chOff x="5052" y="1506"/>
                          <a:chExt cx="117" cy="30"/>
                        </a:xfrm>
                      </p:grpSpPr>
                      <p:grpSp>
                        <p:nvGrpSpPr>
                          <p:cNvPr id="232" name="Group 1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052" y="1519"/>
                            <a:ext cx="19" cy="17"/>
                            <a:chOff x="5052" y="1519"/>
                            <a:chExt cx="19" cy="17"/>
                          </a:xfrm>
                        </p:grpSpPr>
                        <p:sp>
                          <p:nvSpPr>
                            <p:cNvPr id="236" name="Freeform 1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54" y="1527"/>
                              <a:ext cx="17" cy="1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1"/>
                                <a:gd name="T2" fmla="*/ 2 w 17"/>
                                <a:gd name="T3" fmla="*/ 0 h 1"/>
                                <a:gd name="T4" fmla="*/ 16 w 17"/>
                                <a:gd name="T5" fmla="*/ 0 h 1"/>
                                <a:gd name="T6" fmla="*/ 14 w 17"/>
                                <a:gd name="T7" fmla="*/ 0 h 1"/>
                                <a:gd name="T8" fmla="*/ 0 w 17"/>
                                <a:gd name="T9" fmla="*/ 0 h 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7"/>
                                <a:gd name="T16" fmla="*/ 0 h 1"/>
                                <a:gd name="T17" fmla="*/ 17 w 17"/>
                                <a:gd name="T18" fmla="*/ 1 h 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7" h="1">
                                  <a:moveTo>
                                    <a:pt x="0" y="0"/>
                                  </a:moveTo>
                                  <a:lnTo>
                                    <a:pt x="2" y="0"/>
                                  </a:lnTo>
                                  <a:lnTo>
                                    <a:pt x="16" y="0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7" name="Freeform 1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52" y="1519"/>
                              <a:ext cx="17" cy="17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17"/>
                                <a:gd name="T2" fmla="*/ 13 w 17"/>
                                <a:gd name="T3" fmla="*/ 0 h 17"/>
                                <a:gd name="T4" fmla="*/ 14 w 17"/>
                                <a:gd name="T5" fmla="*/ 0 h 17"/>
                                <a:gd name="T6" fmla="*/ 16 w 17"/>
                                <a:gd name="T7" fmla="*/ 16 h 17"/>
                                <a:gd name="T8" fmla="*/ 1 w 17"/>
                                <a:gd name="T9" fmla="*/ 16 h 17"/>
                                <a:gd name="T10" fmla="*/ 0 w 17"/>
                                <a:gd name="T11" fmla="*/ 0 h 17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17"/>
                                <a:gd name="T19" fmla="*/ 0 h 17"/>
                                <a:gd name="T20" fmla="*/ 17 w 17"/>
                                <a:gd name="T21" fmla="*/ 17 h 17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17" h="17">
                                  <a:moveTo>
                                    <a:pt x="0" y="0"/>
                                  </a:moveTo>
                                  <a:lnTo>
                                    <a:pt x="13" y="0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16" y="16"/>
                                  </a:lnTo>
                                  <a:lnTo>
                                    <a:pt x="1" y="1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3" name="Group 1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150" y="1506"/>
                            <a:ext cx="19" cy="7"/>
                            <a:chOff x="5150" y="1506"/>
                            <a:chExt cx="19" cy="7"/>
                          </a:xfrm>
                        </p:grpSpPr>
                        <p:sp>
                          <p:nvSpPr>
                            <p:cNvPr id="234" name="Freeform 1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52" y="1512"/>
                              <a:ext cx="17" cy="1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1"/>
                                <a:gd name="T2" fmla="*/ 1 w 17"/>
                                <a:gd name="T3" fmla="*/ 0 h 1"/>
                                <a:gd name="T4" fmla="*/ 16 w 17"/>
                                <a:gd name="T5" fmla="*/ 0 h 1"/>
                                <a:gd name="T6" fmla="*/ 14 w 17"/>
                                <a:gd name="T7" fmla="*/ 0 h 1"/>
                                <a:gd name="T8" fmla="*/ 0 w 17"/>
                                <a:gd name="T9" fmla="*/ 0 h 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7"/>
                                <a:gd name="T16" fmla="*/ 0 h 1"/>
                                <a:gd name="T17" fmla="*/ 17 w 17"/>
                                <a:gd name="T18" fmla="*/ 1 h 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7" h="1">
                                  <a:moveTo>
                                    <a:pt x="0" y="0"/>
                                  </a:moveTo>
                                  <a:lnTo>
                                    <a:pt x="1" y="0"/>
                                  </a:lnTo>
                                  <a:lnTo>
                                    <a:pt x="16" y="0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" name="Freeform 1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50" y="1506"/>
                              <a:ext cx="17" cy="1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1"/>
                                <a:gd name="T2" fmla="*/ 13 w 17"/>
                                <a:gd name="T3" fmla="*/ 0 h 1"/>
                                <a:gd name="T4" fmla="*/ 14 w 17"/>
                                <a:gd name="T5" fmla="*/ 0 h 1"/>
                                <a:gd name="T6" fmla="*/ 16 w 17"/>
                                <a:gd name="T7" fmla="*/ 0 h 1"/>
                                <a:gd name="T8" fmla="*/ 2 w 17"/>
                                <a:gd name="T9" fmla="*/ 0 h 1"/>
                                <a:gd name="T10" fmla="*/ 0 w 17"/>
                                <a:gd name="T11" fmla="*/ 0 h 1"/>
                                <a:gd name="T12" fmla="*/ 0 w 17"/>
                                <a:gd name="T13" fmla="*/ 0 h 1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17"/>
                                <a:gd name="T22" fmla="*/ 0 h 1"/>
                                <a:gd name="T23" fmla="*/ 17 w 17"/>
                                <a:gd name="T24" fmla="*/ 1 h 1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17" h="1">
                                  <a:moveTo>
                                    <a:pt x="0" y="0"/>
                                  </a:moveTo>
                                  <a:lnTo>
                                    <a:pt x="13" y="0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16" y="0"/>
                                  </a:lnTo>
                                  <a:lnTo>
                                    <a:pt x="2" y="0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9" name="Group 1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50" y="1493"/>
                          <a:ext cx="236" cy="191"/>
                          <a:chOff x="4950" y="1493"/>
                          <a:chExt cx="236" cy="191"/>
                        </a:xfrm>
                      </p:grpSpPr>
                      <p:sp>
                        <p:nvSpPr>
                          <p:cNvPr id="230" name="Freeform 1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70" y="1506"/>
                            <a:ext cx="17" cy="149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49"/>
                              <a:gd name="T2" fmla="*/ 2 w 17"/>
                              <a:gd name="T3" fmla="*/ 6 h 149"/>
                              <a:gd name="T4" fmla="*/ 5 w 17"/>
                              <a:gd name="T5" fmla="*/ 13 h 149"/>
                              <a:gd name="T6" fmla="*/ 7 w 17"/>
                              <a:gd name="T7" fmla="*/ 18 h 149"/>
                              <a:gd name="T8" fmla="*/ 8 w 17"/>
                              <a:gd name="T9" fmla="*/ 22 h 149"/>
                              <a:gd name="T10" fmla="*/ 9 w 17"/>
                              <a:gd name="T11" fmla="*/ 27 h 149"/>
                              <a:gd name="T12" fmla="*/ 9 w 17"/>
                              <a:gd name="T13" fmla="*/ 33 h 149"/>
                              <a:gd name="T14" fmla="*/ 11 w 17"/>
                              <a:gd name="T15" fmla="*/ 38 h 149"/>
                              <a:gd name="T16" fmla="*/ 12 w 17"/>
                              <a:gd name="T17" fmla="*/ 43 h 149"/>
                              <a:gd name="T18" fmla="*/ 14 w 17"/>
                              <a:gd name="T19" fmla="*/ 46 h 149"/>
                              <a:gd name="T20" fmla="*/ 14 w 17"/>
                              <a:gd name="T21" fmla="*/ 51 h 149"/>
                              <a:gd name="T22" fmla="*/ 14 w 17"/>
                              <a:gd name="T23" fmla="*/ 57 h 149"/>
                              <a:gd name="T24" fmla="*/ 14 w 17"/>
                              <a:gd name="T25" fmla="*/ 65 h 149"/>
                              <a:gd name="T26" fmla="*/ 14 w 17"/>
                              <a:gd name="T27" fmla="*/ 73 h 149"/>
                              <a:gd name="T28" fmla="*/ 16 w 17"/>
                              <a:gd name="T29" fmla="*/ 91 h 149"/>
                              <a:gd name="T30" fmla="*/ 16 w 17"/>
                              <a:gd name="T31" fmla="*/ 105 h 149"/>
                              <a:gd name="T32" fmla="*/ 16 w 17"/>
                              <a:gd name="T33" fmla="*/ 116 h 149"/>
                              <a:gd name="T34" fmla="*/ 16 w 17"/>
                              <a:gd name="T35" fmla="*/ 128 h 149"/>
                              <a:gd name="T36" fmla="*/ 14 w 17"/>
                              <a:gd name="T37" fmla="*/ 137 h 149"/>
                              <a:gd name="T38" fmla="*/ 12 w 17"/>
                              <a:gd name="T39" fmla="*/ 148 h 149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17"/>
                              <a:gd name="T61" fmla="*/ 0 h 149"/>
                              <a:gd name="T62" fmla="*/ 17 w 17"/>
                              <a:gd name="T63" fmla="*/ 149 h 149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17" h="149">
                                <a:moveTo>
                                  <a:pt x="0" y="0"/>
                                </a:moveTo>
                                <a:lnTo>
                                  <a:pt x="2" y="6"/>
                                </a:lnTo>
                                <a:lnTo>
                                  <a:pt x="5" y="13"/>
                                </a:lnTo>
                                <a:lnTo>
                                  <a:pt x="7" y="18"/>
                                </a:lnTo>
                                <a:lnTo>
                                  <a:pt x="8" y="22"/>
                                </a:lnTo>
                                <a:lnTo>
                                  <a:pt x="9" y="27"/>
                                </a:lnTo>
                                <a:lnTo>
                                  <a:pt x="9" y="33"/>
                                </a:lnTo>
                                <a:lnTo>
                                  <a:pt x="11" y="38"/>
                                </a:lnTo>
                                <a:lnTo>
                                  <a:pt x="12" y="43"/>
                                </a:lnTo>
                                <a:lnTo>
                                  <a:pt x="14" y="46"/>
                                </a:lnTo>
                                <a:lnTo>
                                  <a:pt x="14" y="51"/>
                                </a:lnTo>
                                <a:lnTo>
                                  <a:pt x="14" y="57"/>
                                </a:lnTo>
                                <a:lnTo>
                                  <a:pt x="14" y="65"/>
                                </a:lnTo>
                                <a:lnTo>
                                  <a:pt x="14" y="73"/>
                                </a:lnTo>
                                <a:lnTo>
                                  <a:pt x="16" y="91"/>
                                </a:lnTo>
                                <a:lnTo>
                                  <a:pt x="16" y="105"/>
                                </a:lnTo>
                                <a:lnTo>
                                  <a:pt x="16" y="116"/>
                                </a:lnTo>
                                <a:lnTo>
                                  <a:pt x="16" y="128"/>
                                </a:lnTo>
                                <a:lnTo>
                                  <a:pt x="14" y="137"/>
                                </a:lnTo>
                                <a:lnTo>
                                  <a:pt x="12" y="14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4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" name="Freeform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50" y="1493"/>
                            <a:ext cx="236" cy="191"/>
                          </a:xfrm>
                          <a:custGeom>
                            <a:avLst/>
                            <a:gdLst>
                              <a:gd name="T0" fmla="*/ 20 w 236"/>
                              <a:gd name="T1" fmla="*/ 23 h 191"/>
                              <a:gd name="T2" fmla="*/ 12 w 236"/>
                              <a:gd name="T3" fmla="*/ 24 h 191"/>
                              <a:gd name="T4" fmla="*/ 7 w 236"/>
                              <a:gd name="T5" fmla="*/ 26 h 191"/>
                              <a:gd name="T6" fmla="*/ 0 w 236"/>
                              <a:gd name="T7" fmla="*/ 26 h 191"/>
                              <a:gd name="T8" fmla="*/ 2 w 236"/>
                              <a:gd name="T9" fmla="*/ 37 h 191"/>
                              <a:gd name="T10" fmla="*/ 2 w 236"/>
                              <a:gd name="T11" fmla="*/ 43 h 191"/>
                              <a:gd name="T12" fmla="*/ 5 w 236"/>
                              <a:gd name="T13" fmla="*/ 53 h 191"/>
                              <a:gd name="T14" fmla="*/ 6 w 236"/>
                              <a:gd name="T15" fmla="*/ 62 h 191"/>
                              <a:gd name="T16" fmla="*/ 7 w 236"/>
                              <a:gd name="T17" fmla="*/ 74 h 191"/>
                              <a:gd name="T18" fmla="*/ 11 w 236"/>
                              <a:gd name="T19" fmla="*/ 80 h 191"/>
                              <a:gd name="T20" fmla="*/ 8 w 236"/>
                              <a:gd name="T21" fmla="*/ 82 h 191"/>
                              <a:gd name="T22" fmla="*/ 8 w 236"/>
                              <a:gd name="T23" fmla="*/ 91 h 191"/>
                              <a:gd name="T24" fmla="*/ 8 w 236"/>
                              <a:gd name="T25" fmla="*/ 102 h 191"/>
                              <a:gd name="T26" fmla="*/ 9 w 236"/>
                              <a:gd name="T27" fmla="*/ 115 h 191"/>
                              <a:gd name="T28" fmla="*/ 9 w 236"/>
                              <a:gd name="T29" fmla="*/ 139 h 191"/>
                              <a:gd name="T30" fmla="*/ 9 w 236"/>
                              <a:gd name="T31" fmla="*/ 160 h 191"/>
                              <a:gd name="T32" fmla="*/ 9 w 236"/>
                              <a:gd name="T33" fmla="*/ 172 h 191"/>
                              <a:gd name="T34" fmla="*/ 9 w 236"/>
                              <a:gd name="T35" fmla="*/ 182 h 191"/>
                              <a:gd name="T36" fmla="*/ 8 w 236"/>
                              <a:gd name="T37" fmla="*/ 190 h 191"/>
                              <a:gd name="T38" fmla="*/ 195 w 236"/>
                              <a:gd name="T39" fmla="*/ 144 h 191"/>
                              <a:gd name="T40" fmla="*/ 205 w 236"/>
                              <a:gd name="T41" fmla="*/ 141 h 191"/>
                              <a:gd name="T42" fmla="*/ 204 w 236"/>
                              <a:gd name="T43" fmla="*/ 133 h 191"/>
                              <a:gd name="T44" fmla="*/ 205 w 236"/>
                              <a:gd name="T45" fmla="*/ 125 h 191"/>
                              <a:gd name="T46" fmla="*/ 206 w 236"/>
                              <a:gd name="T47" fmla="*/ 118 h 191"/>
                              <a:gd name="T48" fmla="*/ 208 w 236"/>
                              <a:gd name="T49" fmla="*/ 109 h 191"/>
                              <a:gd name="T50" fmla="*/ 210 w 236"/>
                              <a:gd name="T51" fmla="*/ 101 h 191"/>
                              <a:gd name="T52" fmla="*/ 214 w 236"/>
                              <a:gd name="T53" fmla="*/ 90 h 191"/>
                              <a:gd name="T54" fmla="*/ 218 w 236"/>
                              <a:gd name="T55" fmla="*/ 82 h 191"/>
                              <a:gd name="T56" fmla="*/ 220 w 236"/>
                              <a:gd name="T57" fmla="*/ 74 h 191"/>
                              <a:gd name="T58" fmla="*/ 225 w 236"/>
                              <a:gd name="T59" fmla="*/ 66 h 191"/>
                              <a:gd name="T60" fmla="*/ 229 w 236"/>
                              <a:gd name="T61" fmla="*/ 59 h 191"/>
                              <a:gd name="T62" fmla="*/ 233 w 236"/>
                              <a:gd name="T63" fmla="*/ 51 h 191"/>
                              <a:gd name="T64" fmla="*/ 235 w 236"/>
                              <a:gd name="T65" fmla="*/ 46 h 191"/>
                              <a:gd name="T66" fmla="*/ 233 w 236"/>
                              <a:gd name="T67" fmla="*/ 43 h 191"/>
                              <a:gd name="T68" fmla="*/ 232 w 236"/>
                              <a:gd name="T69" fmla="*/ 37 h 191"/>
                              <a:gd name="T70" fmla="*/ 230 w 236"/>
                              <a:gd name="T71" fmla="*/ 27 h 191"/>
                              <a:gd name="T72" fmla="*/ 229 w 236"/>
                              <a:gd name="T73" fmla="*/ 18 h 191"/>
                              <a:gd name="T74" fmla="*/ 226 w 236"/>
                              <a:gd name="T75" fmla="*/ 10 h 191"/>
                              <a:gd name="T76" fmla="*/ 223 w 236"/>
                              <a:gd name="T77" fmla="*/ 3 h 191"/>
                              <a:gd name="T78" fmla="*/ 220 w 236"/>
                              <a:gd name="T79" fmla="*/ 0 h 191"/>
                              <a:gd name="T80" fmla="*/ 208 w 236"/>
                              <a:gd name="T81" fmla="*/ 0 h 191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36"/>
                              <a:gd name="T124" fmla="*/ 0 h 191"/>
                              <a:gd name="T125" fmla="*/ 236 w 236"/>
                              <a:gd name="T126" fmla="*/ 191 h 191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36" h="191">
                                <a:moveTo>
                                  <a:pt x="20" y="23"/>
                                </a:moveTo>
                                <a:lnTo>
                                  <a:pt x="12" y="24"/>
                                </a:lnTo>
                                <a:lnTo>
                                  <a:pt x="7" y="26"/>
                                </a:lnTo>
                                <a:lnTo>
                                  <a:pt x="0" y="26"/>
                                </a:lnTo>
                                <a:lnTo>
                                  <a:pt x="2" y="37"/>
                                </a:lnTo>
                                <a:lnTo>
                                  <a:pt x="2" y="43"/>
                                </a:lnTo>
                                <a:lnTo>
                                  <a:pt x="5" y="53"/>
                                </a:lnTo>
                                <a:lnTo>
                                  <a:pt x="6" y="62"/>
                                </a:lnTo>
                                <a:lnTo>
                                  <a:pt x="7" y="74"/>
                                </a:lnTo>
                                <a:lnTo>
                                  <a:pt x="11" y="80"/>
                                </a:lnTo>
                                <a:lnTo>
                                  <a:pt x="8" y="82"/>
                                </a:lnTo>
                                <a:lnTo>
                                  <a:pt x="8" y="91"/>
                                </a:lnTo>
                                <a:lnTo>
                                  <a:pt x="8" y="102"/>
                                </a:lnTo>
                                <a:lnTo>
                                  <a:pt x="9" y="115"/>
                                </a:lnTo>
                                <a:lnTo>
                                  <a:pt x="9" y="139"/>
                                </a:lnTo>
                                <a:lnTo>
                                  <a:pt x="9" y="160"/>
                                </a:lnTo>
                                <a:lnTo>
                                  <a:pt x="9" y="172"/>
                                </a:lnTo>
                                <a:lnTo>
                                  <a:pt x="9" y="182"/>
                                </a:lnTo>
                                <a:lnTo>
                                  <a:pt x="8" y="190"/>
                                </a:lnTo>
                                <a:lnTo>
                                  <a:pt x="195" y="144"/>
                                </a:lnTo>
                                <a:lnTo>
                                  <a:pt x="205" y="141"/>
                                </a:lnTo>
                                <a:lnTo>
                                  <a:pt x="204" y="133"/>
                                </a:lnTo>
                                <a:lnTo>
                                  <a:pt x="205" y="125"/>
                                </a:lnTo>
                                <a:lnTo>
                                  <a:pt x="206" y="118"/>
                                </a:lnTo>
                                <a:lnTo>
                                  <a:pt x="208" y="109"/>
                                </a:lnTo>
                                <a:lnTo>
                                  <a:pt x="210" y="101"/>
                                </a:lnTo>
                                <a:lnTo>
                                  <a:pt x="214" y="90"/>
                                </a:lnTo>
                                <a:lnTo>
                                  <a:pt x="218" y="82"/>
                                </a:lnTo>
                                <a:lnTo>
                                  <a:pt x="220" y="74"/>
                                </a:lnTo>
                                <a:lnTo>
                                  <a:pt x="225" y="66"/>
                                </a:lnTo>
                                <a:lnTo>
                                  <a:pt x="229" y="59"/>
                                </a:lnTo>
                                <a:lnTo>
                                  <a:pt x="233" y="51"/>
                                </a:lnTo>
                                <a:lnTo>
                                  <a:pt x="235" y="46"/>
                                </a:lnTo>
                                <a:lnTo>
                                  <a:pt x="233" y="43"/>
                                </a:lnTo>
                                <a:lnTo>
                                  <a:pt x="232" y="37"/>
                                </a:lnTo>
                                <a:lnTo>
                                  <a:pt x="230" y="27"/>
                                </a:lnTo>
                                <a:lnTo>
                                  <a:pt x="229" y="18"/>
                                </a:lnTo>
                                <a:lnTo>
                                  <a:pt x="226" y="10"/>
                                </a:lnTo>
                                <a:lnTo>
                                  <a:pt x="223" y="3"/>
                                </a:lnTo>
                                <a:lnTo>
                                  <a:pt x="220" y="0"/>
                                </a:lnTo>
                                <a:lnTo>
                                  <a:pt x="208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4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02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556" y="1571"/>
                    <a:ext cx="177" cy="116"/>
                    <a:chOff x="4556" y="1571"/>
                    <a:chExt cx="177" cy="116"/>
                  </a:xfrm>
                </p:grpSpPr>
                <p:grpSp>
                  <p:nvGrpSpPr>
                    <p:cNvPr id="203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9" y="1587"/>
                      <a:ext cx="172" cy="100"/>
                      <a:chOff x="4559" y="1587"/>
                      <a:chExt cx="172" cy="100"/>
                    </a:xfrm>
                  </p:grpSpPr>
                  <p:grpSp>
                    <p:nvGrpSpPr>
                      <p:cNvPr id="205" name="Group 1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77" y="1594"/>
                        <a:ext cx="106" cy="93"/>
                        <a:chOff x="4577" y="1594"/>
                        <a:chExt cx="106" cy="93"/>
                      </a:xfrm>
                    </p:grpSpPr>
                    <p:sp>
                      <p:nvSpPr>
                        <p:cNvPr id="215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77" y="1594"/>
                          <a:ext cx="106" cy="93"/>
                        </a:xfrm>
                        <a:custGeom>
                          <a:avLst/>
                          <a:gdLst>
                            <a:gd name="T0" fmla="*/ 0 w 106"/>
                            <a:gd name="T1" fmla="*/ 0 h 93"/>
                            <a:gd name="T2" fmla="*/ 0 w 106"/>
                            <a:gd name="T3" fmla="*/ 55 h 93"/>
                            <a:gd name="T4" fmla="*/ 105 w 106"/>
                            <a:gd name="T5" fmla="*/ 92 h 93"/>
                            <a:gd name="T6" fmla="*/ 105 w 106"/>
                            <a:gd name="T7" fmla="*/ 29 h 93"/>
                            <a:gd name="T8" fmla="*/ 0 w 106"/>
                            <a:gd name="T9" fmla="*/ 0 h 9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06"/>
                            <a:gd name="T16" fmla="*/ 0 h 93"/>
                            <a:gd name="T17" fmla="*/ 106 w 106"/>
                            <a:gd name="T18" fmla="*/ 93 h 9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06" h="93">
                              <a:moveTo>
                                <a:pt x="0" y="0"/>
                              </a:moveTo>
                              <a:lnTo>
                                <a:pt x="0" y="55"/>
                              </a:lnTo>
                              <a:lnTo>
                                <a:pt x="105" y="92"/>
                              </a:lnTo>
                              <a:lnTo>
                                <a:pt x="105" y="2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16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86" y="1594"/>
                          <a:ext cx="87" cy="66"/>
                          <a:chOff x="4586" y="1594"/>
                          <a:chExt cx="87" cy="66"/>
                        </a:xfrm>
                      </p:grpSpPr>
                      <p:sp>
                        <p:nvSpPr>
                          <p:cNvPr id="217" name="Arc 1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7" y="1602"/>
                            <a:ext cx="86" cy="29"/>
                          </a:xfrm>
                          <a:custGeom>
                            <a:avLst/>
                            <a:gdLst>
                              <a:gd name="T0" fmla="*/ 0 w 27061"/>
                              <a:gd name="T1" fmla="*/ 0 h 21600"/>
                              <a:gd name="T2" fmla="*/ 0 w 27061"/>
                              <a:gd name="T3" fmla="*/ 0 h 21600"/>
                              <a:gd name="T4" fmla="*/ 0 w 27061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7061"/>
                              <a:gd name="T10" fmla="*/ 0 h 21600"/>
                              <a:gd name="T11" fmla="*/ 27061 w 27061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7061" h="21600" fill="none" extrusionOk="0">
                                <a:moveTo>
                                  <a:pt x="27060" y="20894"/>
                                </a:moveTo>
                                <a:cubicBezTo>
                                  <a:pt x="25273" y="21363"/>
                                  <a:pt x="23434" y="21599"/>
                                  <a:pt x="21587" y="21600"/>
                                </a:cubicBezTo>
                                <a:cubicBezTo>
                                  <a:pt x="9950" y="21600"/>
                                  <a:pt x="405" y="12381"/>
                                  <a:pt x="0" y="751"/>
                                </a:cubicBezTo>
                              </a:path>
                              <a:path w="27061" h="21600" stroke="0" extrusionOk="0">
                                <a:moveTo>
                                  <a:pt x="27060" y="20894"/>
                                </a:moveTo>
                                <a:cubicBezTo>
                                  <a:pt x="25273" y="21363"/>
                                  <a:pt x="23434" y="21599"/>
                                  <a:pt x="21587" y="21600"/>
                                </a:cubicBezTo>
                                <a:cubicBezTo>
                                  <a:pt x="9950" y="21600"/>
                                  <a:pt x="405" y="12381"/>
                                  <a:pt x="0" y="751"/>
                                </a:cubicBezTo>
                                <a:lnTo>
                                  <a:pt x="2158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" name="Arc 1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7" y="1608"/>
                            <a:ext cx="85" cy="29"/>
                          </a:xfrm>
                          <a:custGeom>
                            <a:avLst/>
                            <a:gdLst>
                              <a:gd name="T0" fmla="*/ 0 w 26777"/>
                              <a:gd name="T1" fmla="*/ 0 h 21600"/>
                              <a:gd name="T2" fmla="*/ 0 w 26777"/>
                              <a:gd name="T3" fmla="*/ 0 h 21600"/>
                              <a:gd name="T4" fmla="*/ 0 w 26777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6777"/>
                              <a:gd name="T10" fmla="*/ 0 h 21600"/>
                              <a:gd name="T11" fmla="*/ 26777 w 26777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6777" h="21600" fill="none" extrusionOk="0">
                                <a:moveTo>
                                  <a:pt x="26777" y="20920"/>
                                </a:moveTo>
                                <a:cubicBezTo>
                                  <a:pt x="25020" y="21371"/>
                                  <a:pt x="23213" y="21599"/>
                                  <a:pt x="21400" y="21600"/>
                                </a:cubicBezTo>
                                <a:cubicBezTo>
                                  <a:pt x="10602" y="21600"/>
                                  <a:pt x="1464" y="13627"/>
                                  <a:pt x="-1" y="2930"/>
                                </a:cubicBezTo>
                              </a:path>
                              <a:path w="26777" h="21600" stroke="0" extrusionOk="0">
                                <a:moveTo>
                                  <a:pt x="26777" y="20920"/>
                                </a:moveTo>
                                <a:cubicBezTo>
                                  <a:pt x="25020" y="21371"/>
                                  <a:pt x="23213" y="21599"/>
                                  <a:pt x="21400" y="21600"/>
                                </a:cubicBezTo>
                                <a:cubicBezTo>
                                  <a:pt x="10602" y="21600"/>
                                  <a:pt x="1464" y="13627"/>
                                  <a:pt x="-1" y="2930"/>
                                </a:cubicBezTo>
                                <a:lnTo>
                                  <a:pt x="21400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" name="Arc 1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6" y="1616"/>
                            <a:ext cx="85" cy="29"/>
                          </a:xfrm>
                          <a:custGeom>
                            <a:avLst/>
                            <a:gdLst>
                              <a:gd name="T0" fmla="*/ 0 w 26927"/>
                              <a:gd name="T1" fmla="*/ 0 h 21600"/>
                              <a:gd name="T2" fmla="*/ 0 w 26927"/>
                              <a:gd name="T3" fmla="*/ 0 h 21600"/>
                              <a:gd name="T4" fmla="*/ 0 w 26927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6927"/>
                              <a:gd name="T10" fmla="*/ 0 h 21600"/>
                              <a:gd name="T11" fmla="*/ 26927 w 26927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6927" h="21600" fill="none" extrusionOk="0">
                                <a:moveTo>
                                  <a:pt x="26927" y="20920"/>
                                </a:moveTo>
                                <a:cubicBezTo>
                                  <a:pt x="25170" y="21371"/>
                                  <a:pt x="23363" y="21599"/>
                                  <a:pt x="21550" y="21600"/>
                                </a:cubicBezTo>
                                <a:cubicBezTo>
                                  <a:pt x="10193" y="21600"/>
                                  <a:pt x="775" y="12805"/>
                                  <a:pt x="0" y="1474"/>
                                </a:cubicBezTo>
                              </a:path>
                              <a:path w="26927" h="21600" stroke="0" extrusionOk="0">
                                <a:moveTo>
                                  <a:pt x="26927" y="20920"/>
                                </a:moveTo>
                                <a:cubicBezTo>
                                  <a:pt x="25170" y="21371"/>
                                  <a:pt x="23363" y="21599"/>
                                  <a:pt x="21550" y="21600"/>
                                </a:cubicBezTo>
                                <a:cubicBezTo>
                                  <a:pt x="10193" y="21600"/>
                                  <a:pt x="775" y="12805"/>
                                  <a:pt x="0" y="1474"/>
                                </a:cubicBezTo>
                                <a:lnTo>
                                  <a:pt x="21550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" name="Arc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6" y="1624"/>
                            <a:ext cx="85" cy="29"/>
                          </a:xfrm>
                          <a:custGeom>
                            <a:avLst/>
                            <a:gdLst>
                              <a:gd name="T0" fmla="*/ 0 w 26927"/>
                              <a:gd name="T1" fmla="*/ 0 h 21600"/>
                              <a:gd name="T2" fmla="*/ 0 w 26927"/>
                              <a:gd name="T3" fmla="*/ 0 h 21600"/>
                              <a:gd name="T4" fmla="*/ 0 w 26927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6927"/>
                              <a:gd name="T10" fmla="*/ 0 h 21600"/>
                              <a:gd name="T11" fmla="*/ 26927 w 26927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6927" h="21600" fill="none" extrusionOk="0">
                                <a:moveTo>
                                  <a:pt x="26927" y="20920"/>
                                </a:moveTo>
                                <a:cubicBezTo>
                                  <a:pt x="25170" y="21371"/>
                                  <a:pt x="23363" y="21599"/>
                                  <a:pt x="21550" y="21600"/>
                                </a:cubicBezTo>
                                <a:cubicBezTo>
                                  <a:pt x="10193" y="21600"/>
                                  <a:pt x="775" y="12805"/>
                                  <a:pt x="0" y="1474"/>
                                </a:cubicBezTo>
                              </a:path>
                              <a:path w="26927" h="21600" stroke="0" extrusionOk="0">
                                <a:moveTo>
                                  <a:pt x="26927" y="20920"/>
                                </a:moveTo>
                                <a:cubicBezTo>
                                  <a:pt x="25170" y="21371"/>
                                  <a:pt x="23363" y="21599"/>
                                  <a:pt x="21550" y="21600"/>
                                </a:cubicBezTo>
                                <a:cubicBezTo>
                                  <a:pt x="10193" y="21600"/>
                                  <a:pt x="775" y="12805"/>
                                  <a:pt x="0" y="1474"/>
                                </a:cubicBezTo>
                                <a:lnTo>
                                  <a:pt x="21550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" name="Arc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7" y="1631"/>
                            <a:ext cx="86" cy="29"/>
                          </a:xfrm>
                          <a:custGeom>
                            <a:avLst/>
                            <a:gdLst>
                              <a:gd name="T0" fmla="*/ 0 w 27061"/>
                              <a:gd name="T1" fmla="*/ 0 h 21600"/>
                              <a:gd name="T2" fmla="*/ 0 w 27061"/>
                              <a:gd name="T3" fmla="*/ 0 h 21600"/>
                              <a:gd name="T4" fmla="*/ 0 w 27061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7061"/>
                              <a:gd name="T10" fmla="*/ 0 h 21600"/>
                              <a:gd name="T11" fmla="*/ 27061 w 27061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7061" h="21600" fill="none" extrusionOk="0">
                                <a:moveTo>
                                  <a:pt x="27060" y="20894"/>
                                </a:moveTo>
                                <a:cubicBezTo>
                                  <a:pt x="25273" y="21363"/>
                                  <a:pt x="23434" y="21599"/>
                                  <a:pt x="21587" y="21600"/>
                                </a:cubicBezTo>
                                <a:cubicBezTo>
                                  <a:pt x="9950" y="21600"/>
                                  <a:pt x="405" y="12381"/>
                                  <a:pt x="0" y="751"/>
                                </a:cubicBezTo>
                              </a:path>
                              <a:path w="27061" h="21600" stroke="0" extrusionOk="0">
                                <a:moveTo>
                                  <a:pt x="27060" y="20894"/>
                                </a:moveTo>
                                <a:cubicBezTo>
                                  <a:pt x="25273" y="21363"/>
                                  <a:pt x="23434" y="21599"/>
                                  <a:pt x="21587" y="21600"/>
                                </a:cubicBezTo>
                                <a:cubicBezTo>
                                  <a:pt x="9950" y="21600"/>
                                  <a:pt x="405" y="12381"/>
                                  <a:pt x="0" y="751"/>
                                </a:cubicBezTo>
                                <a:lnTo>
                                  <a:pt x="2158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" name="Arc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87" y="1594"/>
                            <a:ext cx="85" cy="29"/>
                          </a:xfrm>
                          <a:custGeom>
                            <a:avLst/>
                            <a:gdLst>
                              <a:gd name="T0" fmla="*/ 0 w 26957"/>
                              <a:gd name="T1" fmla="*/ 0 h 21600"/>
                              <a:gd name="T2" fmla="*/ 0 w 26957"/>
                              <a:gd name="T3" fmla="*/ 0 h 21600"/>
                              <a:gd name="T4" fmla="*/ 0 w 26957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6957"/>
                              <a:gd name="T10" fmla="*/ 0 h 21600"/>
                              <a:gd name="T11" fmla="*/ 26957 w 26957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6957" h="21600" fill="none" extrusionOk="0">
                                <a:moveTo>
                                  <a:pt x="26956" y="20894"/>
                                </a:moveTo>
                                <a:cubicBezTo>
                                  <a:pt x="25169" y="21363"/>
                                  <a:pt x="23330" y="21599"/>
                                  <a:pt x="21483" y="21600"/>
                                </a:cubicBezTo>
                                <a:cubicBezTo>
                                  <a:pt x="10422" y="21600"/>
                                  <a:pt x="1149" y="13245"/>
                                  <a:pt x="-1" y="2245"/>
                                </a:cubicBezTo>
                              </a:path>
                              <a:path w="26957" h="21600" stroke="0" extrusionOk="0">
                                <a:moveTo>
                                  <a:pt x="26956" y="20894"/>
                                </a:moveTo>
                                <a:cubicBezTo>
                                  <a:pt x="25169" y="21363"/>
                                  <a:pt x="23330" y="21599"/>
                                  <a:pt x="21483" y="21600"/>
                                </a:cubicBezTo>
                                <a:cubicBezTo>
                                  <a:pt x="10422" y="21600"/>
                                  <a:pt x="1149" y="13245"/>
                                  <a:pt x="-1" y="2245"/>
                                </a:cubicBezTo>
                                <a:lnTo>
                                  <a:pt x="21483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A0A0A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6" name="Group 1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9" y="1587"/>
                        <a:ext cx="172" cy="89"/>
                        <a:chOff x="4559" y="1587"/>
                        <a:chExt cx="172" cy="89"/>
                      </a:xfrm>
                    </p:grpSpPr>
                    <p:grpSp>
                      <p:nvGrpSpPr>
                        <p:cNvPr id="207" name="Group 1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59" y="1587"/>
                          <a:ext cx="37" cy="64"/>
                          <a:chOff x="4559" y="1587"/>
                          <a:chExt cx="37" cy="64"/>
                        </a:xfrm>
                      </p:grpSpPr>
                      <p:sp>
                        <p:nvSpPr>
                          <p:cNvPr id="212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61" y="1589"/>
                            <a:ext cx="21" cy="57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57"/>
                              <a:gd name="T2" fmla="*/ 2 w 21"/>
                              <a:gd name="T3" fmla="*/ 42 h 57"/>
                              <a:gd name="T4" fmla="*/ 20 w 21"/>
                              <a:gd name="T5" fmla="*/ 56 h 57"/>
                              <a:gd name="T6" fmla="*/ 18 w 21"/>
                              <a:gd name="T7" fmla="*/ 7 h 57"/>
                              <a:gd name="T8" fmla="*/ 0 w 21"/>
                              <a:gd name="T9" fmla="*/ 0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"/>
                              <a:gd name="T16" fmla="*/ 0 h 57"/>
                              <a:gd name="T17" fmla="*/ 21 w 21"/>
                              <a:gd name="T18" fmla="*/ 57 h 5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" h="57">
                                <a:moveTo>
                                  <a:pt x="0" y="0"/>
                                </a:moveTo>
                                <a:lnTo>
                                  <a:pt x="2" y="42"/>
                                </a:lnTo>
                                <a:lnTo>
                                  <a:pt x="20" y="56"/>
                                </a:lnTo>
                                <a:lnTo>
                                  <a:pt x="18" y="7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59" y="1587"/>
                            <a:ext cx="1" cy="46"/>
                          </a:xfrm>
                          <a:custGeom>
                            <a:avLst/>
                            <a:gdLst>
                              <a:gd name="T0" fmla="*/ 0 w 1"/>
                              <a:gd name="T1" fmla="*/ 0 h 46"/>
                              <a:gd name="T2" fmla="*/ 0 w 1"/>
                              <a:gd name="T3" fmla="*/ 45 h 46"/>
                              <a:gd name="T4" fmla="*/ 0 w 1"/>
                              <a:gd name="T5" fmla="*/ 3 h 46"/>
                              <a:gd name="T6" fmla="*/ 0 w 1"/>
                              <a:gd name="T7" fmla="*/ 0 h 4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"/>
                              <a:gd name="T13" fmla="*/ 0 h 46"/>
                              <a:gd name="T14" fmla="*/ 1 w 1"/>
                              <a:gd name="T15" fmla="*/ 46 h 4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" h="46">
                                <a:moveTo>
                                  <a:pt x="0" y="0"/>
                                </a:moveTo>
                                <a:lnTo>
                                  <a:pt x="0" y="45"/>
                                </a:lnTo>
                                <a:lnTo>
                                  <a:pt x="0" y="3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E0700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" name="Freeform 1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79" y="1594"/>
                            <a:ext cx="17" cy="57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57"/>
                              <a:gd name="T2" fmla="*/ 4 w 17"/>
                              <a:gd name="T3" fmla="*/ 52 h 57"/>
                              <a:gd name="T4" fmla="*/ 16 w 17"/>
                              <a:gd name="T5" fmla="*/ 56 h 57"/>
                              <a:gd name="T6" fmla="*/ 12 w 17"/>
                              <a:gd name="T7" fmla="*/ 1 h 57"/>
                              <a:gd name="T8" fmla="*/ 0 w 17"/>
                              <a:gd name="T9" fmla="*/ 0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57"/>
                              <a:gd name="T17" fmla="*/ 17 w 17"/>
                              <a:gd name="T18" fmla="*/ 57 h 5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57">
                                <a:moveTo>
                                  <a:pt x="0" y="0"/>
                                </a:moveTo>
                                <a:lnTo>
                                  <a:pt x="4" y="52"/>
                                </a:lnTo>
                                <a:lnTo>
                                  <a:pt x="16" y="56"/>
                                </a:lnTo>
                                <a:lnTo>
                                  <a:pt x="12" y="1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8" name="Group 1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72" y="1626"/>
                          <a:ext cx="59" cy="50"/>
                          <a:chOff x="4672" y="1626"/>
                          <a:chExt cx="59" cy="50"/>
                        </a:xfrm>
                      </p:grpSpPr>
                      <p:sp>
                        <p:nvSpPr>
                          <p:cNvPr id="209" name="Freeform 1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2" y="1626"/>
                            <a:ext cx="17" cy="5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50"/>
                              <a:gd name="T2" fmla="*/ 3 w 17"/>
                              <a:gd name="T3" fmla="*/ 47 h 50"/>
                              <a:gd name="T4" fmla="*/ 16 w 17"/>
                              <a:gd name="T5" fmla="*/ 49 h 50"/>
                              <a:gd name="T6" fmla="*/ 11 w 17"/>
                              <a:gd name="T7" fmla="*/ 0 h 50"/>
                              <a:gd name="T8" fmla="*/ 0 w 17"/>
                              <a:gd name="T9" fmla="*/ 0 h 5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50"/>
                              <a:gd name="T17" fmla="*/ 17 w 17"/>
                              <a:gd name="T18" fmla="*/ 50 h 5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50">
                                <a:moveTo>
                                  <a:pt x="0" y="0"/>
                                </a:moveTo>
                                <a:lnTo>
                                  <a:pt x="3" y="47"/>
                                </a:lnTo>
                                <a:lnTo>
                                  <a:pt x="16" y="49"/>
                                </a:lnTo>
                                <a:lnTo>
                                  <a:pt x="11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" name="Freeform 1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80" y="1626"/>
                            <a:ext cx="30" cy="50"/>
                          </a:xfrm>
                          <a:custGeom>
                            <a:avLst/>
                            <a:gdLst>
                              <a:gd name="T0" fmla="*/ 0 w 30"/>
                              <a:gd name="T1" fmla="*/ 0 h 50"/>
                              <a:gd name="T2" fmla="*/ 3 w 30"/>
                              <a:gd name="T3" fmla="*/ 47 h 50"/>
                              <a:gd name="T4" fmla="*/ 29 w 30"/>
                              <a:gd name="T5" fmla="*/ 49 h 50"/>
                              <a:gd name="T6" fmla="*/ 27 w 30"/>
                              <a:gd name="T7" fmla="*/ 0 h 50"/>
                              <a:gd name="T8" fmla="*/ 0 w 30"/>
                              <a:gd name="T9" fmla="*/ 0 h 5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0"/>
                              <a:gd name="T16" fmla="*/ 0 h 50"/>
                              <a:gd name="T17" fmla="*/ 30 w 30"/>
                              <a:gd name="T18" fmla="*/ 50 h 5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0" h="50">
                                <a:moveTo>
                                  <a:pt x="0" y="0"/>
                                </a:moveTo>
                                <a:lnTo>
                                  <a:pt x="3" y="47"/>
                                </a:lnTo>
                                <a:lnTo>
                                  <a:pt x="29" y="49"/>
                                </a:lnTo>
                                <a:lnTo>
                                  <a:pt x="27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" name="Freeform 1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11" y="1632"/>
                            <a:ext cx="20" cy="41"/>
                          </a:xfrm>
                          <a:custGeom>
                            <a:avLst/>
                            <a:gdLst>
                              <a:gd name="T0" fmla="*/ 0 w 20"/>
                              <a:gd name="T1" fmla="*/ 0 h 41"/>
                              <a:gd name="T2" fmla="*/ 2 w 20"/>
                              <a:gd name="T3" fmla="*/ 40 h 41"/>
                              <a:gd name="T4" fmla="*/ 12 w 20"/>
                              <a:gd name="T5" fmla="*/ 40 h 41"/>
                              <a:gd name="T6" fmla="*/ 19 w 20"/>
                              <a:gd name="T7" fmla="*/ 0 h 41"/>
                              <a:gd name="T8" fmla="*/ 0 w 20"/>
                              <a:gd name="T9" fmla="*/ 0 h 4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0"/>
                              <a:gd name="T16" fmla="*/ 0 h 41"/>
                              <a:gd name="T17" fmla="*/ 20 w 20"/>
                              <a:gd name="T18" fmla="*/ 41 h 4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0" h="41">
                                <a:moveTo>
                                  <a:pt x="0" y="0"/>
                                </a:moveTo>
                                <a:lnTo>
                                  <a:pt x="2" y="40"/>
                                </a:lnTo>
                                <a:lnTo>
                                  <a:pt x="12" y="40"/>
                                </a:lnTo>
                                <a:lnTo>
                                  <a:pt x="19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E0700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204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4556" y="1571"/>
                      <a:ext cx="177" cy="56"/>
                    </a:xfrm>
                    <a:custGeom>
                      <a:avLst/>
                      <a:gdLst>
                        <a:gd name="T0" fmla="*/ 10 w 177"/>
                        <a:gd name="T1" fmla="*/ 0 h 56"/>
                        <a:gd name="T2" fmla="*/ 8 w 177"/>
                        <a:gd name="T3" fmla="*/ 2 h 56"/>
                        <a:gd name="T4" fmla="*/ 6 w 177"/>
                        <a:gd name="T5" fmla="*/ 2 h 56"/>
                        <a:gd name="T6" fmla="*/ 4 w 177"/>
                        <a:gd name="T7" fmla="*/ 3 h 56"/>
                        <a:gd name="T8" fmla="*/ 3 w 177"/>
                        <a:gd name="T9" fmla="*/ 6 h 56"/>
                        <a:gd name="T10" fmla="*/ 1 w 177"/>
                        <a:gd name="T11" fmla="*/ 6 h 56"/>
                        <a:gd name="T12" fmla="*/ 1 w 177"/>
                        <a:gd name="T13" fmla="*/ 9 h 56"/>
                        <a:gd name="T14" fmla="*/ 0 w 177"/>
                        <a:gd name="T15" fmla="*/ 11 h 56"/>
                        <a:gd name="T16" fmla="*/ 0 w 177"/>
                        <a:gd name="T17" fmla="*/ 14 h 56"/>
                        <a:gd name="T18" fmla="*/ 1 w 177"/>
                        <a:gd name="T19" fmla="*/ 16 h 56"/>
                        <a:gd name="T20" fmla="*/ 3 w 177"/>
                        <a:gd name="T21" fmla="*/ 17 h 56"/>
                        <a:gd name="T22" fmla="*/ 5 w 177"/>
                        <a:gd name="T23" fmla="*/ 20 h 56"/>
                        <a:gd name="T24" fmla="*/ 8 w 177"/>
                        <a:gd name="T25" fmla="*/ 21 h 56"/>
                        <a:gd name="T26" fmla="*/ 12 w 177"/>
                        <a:gd name="T27" fmla="*/ 24 h 56"/>
                        <a:gd name="T28" fmla="*/ 16 w 177"/>
                        <a:gd name="T29" fmla="*/ 25 h 56"/>
                        <a:gd name="T30" fmla="*/ 22 w 177"/>
                        <a:gd name="T31" fmla="*/ 28 h 56"/>
                        <a:gd name="T32" fmla="*/ 26 w 177"/>
                        <a:gd name="T33" fmla="*/ 30 h 56"/>
                        <a:gd name="T34" fmla="*/ 32 w 177"/>
                        <a:gd name="T35" fmla="*/ 32 h 56"/>
                        <a:gd name="T36" fmla="*/ 38 w 177"/>
                        <a:gd name="T37" fmla="*/ 35 h 56"/>
                        <a:gd name="T38" fmla="*/ 45 w 177"/>
                        <a:gd name="T39" fmla="*/ 38 h 56"/>
                        <a:gd name="T40" fmla="*/ 49 w 177"/>
                        <a:gd name="T41" fmla="*/ 39 h 56"/>
                        <a:gd name="T42" fmla="*/ 55 w 177"/>
                        <a:gd name="T43" fmla="*/ 41 h 56"/>
                        <a:gd name="T44" fmla="*/ 61 w 177"/>
                        <a:gd name="T45" fmla="*/ 42 h 56"/>
                        <a:gd name="T46" fmla="*/ 66 w 177"/>
                        <a:gd name="T47" fmla="*/ 44 h 56"/>
                        <a:gd name="T48" fmla="*/ 72 w 177"/>
                        <a:gd name="T49" fmla="*/ 45 h 56"/>
                        <a:gd name="T50" fmla="*/ 80 w 177"/>
                        <a:gd name="T51" fmla="*/ 48 h 56"/>
                        <a:gd name="T52" fmla="*/ 86 w 177"/>
                        <a:gd name="T53" fmla="*/ 49 h 56"/>
                        <a:gd name="T54" fmla="*/ 96 w 177"/>
                        <a:gd name="T55" fmla="*/ 51 h 56"/>
                        <a:gd name="T56" fmla="*/ 103 w 177"/>
                        <a:gd name="T57" fmla="*/ 52 h 56"/>
                        <a:gd name="T58" fmla="*/ 109 w 177"/>
                        <a:gd name="T59" fmla="*/ 52 h 56"/>
                        <a:gd name="T60" fmla="*/ 116 w 177"/>
                        <a:gd name="T61" fmla="*/ 53 h 56"/>
                        <a:gd name="T62" fmla="*/ 128 w 177"/>
                        <a:gd name="T63" fmla="*/ 53 h 56"/>
                        <a:gd name="T64" fmla="*/ 165 w 177"/>
                        <a:gd name="T65" fmla="*/ 55 h 56"/>
                        <a:gd name="T66" fmla="*/ 176 w 177"/>
                        <a:gd name="T67" fmla="*/ 53 h 56"/>
                        <a:gd name="T68" fmla="*/ 143 w 177"/>
                        <a:gd name="T69" fmla="*/ 37 h 56"/>
                        <a:gd name="T70" fmla="*/ 141 w 177"/>
                        <a:gd name="T71" fmla="*/ 35 h 56"/>
                        <a:gd name="T72" fmla="*/ 136 w 177"/>
                        <a:gd name="T73" fmla="*/ 34 h 56"/>
                        <a:gd name="T74" fmla="*/ 132 w 177"/>
                        <a:gd name="T75" fmla="*/ 34 h 56"/>
                        <a:gd name="T76" fmla="*/ 128 w 177"/>
                        <a:gd name="T77" fmla="*/ 35 h 56"/>
                        <a:gd name="T78" fmla="*/ 123 w 177"/>
                        <a:gd name="T79" fmla="*/ 35 h 56"/>
                        <a:gd name="T80" fmla="*/ 120 w 177"/>
                        <a:gd name="T81" fmla="*/ 35 h 56"/>
                        <a:gd name="T82" fmla="*/ 114 w 177"/>
                        <a:gd name="T83" fmla="*/ 34 h 56"/>
                        <a:gd name="T84" fmla="*/ 101 w 177"/>
                        <a:gd name="T85" fmla="*/ 32 h 56"/>
                        <a:gd name="T86" fmla="*/ 93 w 177"/>
                        <a:gd name="T87" fmla="*/ 31 h 56"/>
                        <a:gd name="T88" fmla="*/ 83 w 177"/>
                        <a:gd name="T89" fmla="*/ 30 h 56"/>
                        <a:gd name="T90" fmla="*/ 75 w 177"/>
                        <a:gd name="T91" fmla="*/ 27 h 56"/>
                        <a:gd name="T92" fmla="*/ 66 w 177"/>
                        <a:gd name="T93" fmla="*/ 25 h 56"/>
                        <a:gd name="T94" fmla="*/ 55 w 177"/>
                        <a:gd name="T95" fmla="*/ 23 h 56"/>
                        <a:gd name="T96" fmla="*/ 45 w 177"/>
                        <a:gd name="T97" fmla="*/ 20 h 56"/>
                        <a:gd name="T98" fmla="*/ 38 w 177"/>
                        <a:gd name="T99" fmla="*/ 16 h 56"/>
                        <a:gd name="T100" fmla="*/ 32 w 177"/>
                        <a:gd name="T101" fmla="*/ 14 h 56"/>
                        <a:gd name="T102" fmla="*/ 26 w 177"/>
                        <a:gd name="T103" fmla="*/ 11 h 56"/>
                        <a:gd name="T104" fmla="*/ 20 w 177"/>
                        <a:gd name="T105" fmla="*/ 9 h 56"/>
                        <a:gd name="T106" fmla="*/ 16 w 177"/>
                        <a:gd name="T107" fmla="*/ 6 h 56"/>
                        <a:gd name="T108" fmla="*/ 14 w 177"/>
                        <a:gd name="T109" fmla="*/ 4 h 56"/>
                        <a:gd name="T110" fmla="*/ 12 w 177"/>
                        <a:gd name="T111" fmla="*/ 3 h 56"/>
                        <a:gd name="T112" fmla="*/ 10 w 177"/>
                        <a:gd name="T113" fmla="*/ 0 h 5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77"/>
                        <a:gd name="T172" fmla="*/ 0 h 56"/>
                        <a:gd name="T173" fmla="*/ 177 w 177"/>
                        <a:gd name="T174" fmla="*/ 56 h 5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77" h="56">
                          <a:moveTo>
                            <a:pt x="10" y="0"/>
                          </a:moveTo>
                          <a:lnTo>
                            <a:pt x="8" y="2"/>
                          </a:lnTo>
                          <a:lnTo>
                            <a:pt x="6" y="2"/>
                          </a:lnTo>
                          <a:lnTo>
                            <a:pt x="4" y="3"/>
                          </a:lnTo>
                          <a:lnTo>
                            <a:pt x="3" y="6"/>
                          </a:lnTo>
                          <a:lnTo>
                            <a:pt x="1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4"/>
                          </a:lnTo>
                          <a:lnTo>
                            <a:pt x="1" y="16"/>
                          </a:lnTo>
                          <a:lnTo>
                            <a:pt x="3" y="17"/>
                          </a:lnTo>
                          <a:lnTo>
                            <a:pt x="5" y="20"/>
                          </a:lnTo>
                          <a:lnTo>
                            <a:pt x="8" y="21"/>
                          </a:lnTo>
                          <a:lnTo>
                            <a:pt x="12" y="24"/>
                          </a:lnTo>
                          <a:lnTo>
                            <a:pt x="16" y="25"/>
                          </a:lnTo>
                          <a:lnTo>
                            <a:pt x="22" y="28"/>
                          </a:lnTo>
                          <a:lnTo>
                            <a:pt x="26" y="30"/>
                          </a:lnTo>
                          <a:lnTo>
                            <a:pt x="32" y="32"/>
                          </a:lnTo>
                          <a:lnTo>
                            <a:pt x="38" y="35"/>
                          </a:lnTo>
                          <a:lnTo>
                            <a:pt x="45" y="38"/>
                          </a:lnTo>
                          <a:lnTo>
                            <a:pt x="49" y="39"/>
                          </a:lnTo>
                          <a:lnTo>
                            <a:pt x="55" y="41"/>
                          </a:lnTo>
                          <a:lnTo>
                            <a:pt x="61" y="42"/>
                          </a:lnTo>
                          <a:lnTo>
                            <a:pt x="66" y="44"/>
                          </a:lnTo>
                          <a:lnTo>
                            <a:pt x="72" y="45"/>
                          </a:lnTo>
                          <a:lnTo>
                            <a:pt x="80" y="48"/>
                          </a:lnTo>
                          <a:lnTo>
                            <a:pt x="86" y="49"/>
                          </a:lnTo>
                          <a:lnTo>
                            <a:pt x="96" y="51"/>
                          </a:lnTo>
                          <a:lnTo>
                            <a:pt x="103" y="52"/>
                          </a:lnTo>
                          <a:lnTo>
                            <a:pt x="109" y="52"/>
                          </a:lnTo>
                          <a:lnTo>
                            <a:pt x="116" y="53"/>
                          </a:lnTo>
                          <a:lnTo>
                            <a:pt x="128" y="53"/>
                          </a:lnTo>
                          <a:lnTo>
                            <a:pt x="165" y="55"/>
                          </a:lnTo>
                          <a:lnTo>
                            <a:pt x="176" y="53"/>
                          </a:lnTo>
                          <a:lnTo>
                            <a:pt x="143" y="37"/>
                          </a:lnTo>
                          <a:lnTo>
                            <a:pt x="141" y="35"/>
                          </a:lnTo>
                          <a:lnTo>
                            <a:pt x="136" y="34"/>
                          </a:lnTo>
                          <a:lnTo>
                            <a:pt x="132" y="34"/>
                          </a:lnTo>
                          <a:lnTo>
                            <a:pt x="128" y="35"/>
                          </a:lnTo>
                          <a:lnTo>
                            <a:pt x="123" y="35"/>
                          </a:lnTo>
                          <a:lnTo>
                            <a:pt x="120" y="35"/>
                          </a:lnTo>
                          <a:lnTo>
                            <a:pt x="114" y="34"/>
                          </a:lnTo>
                          <a:lnTo>
                            <a:pt x="101" y="32"/>
                          </a:lnTo>
                          <a:lnTo>
                            <a:pt x="93" y="31"/>
                          </a:lnTo>
                          <a:lnTo>
                            <a:pt x="83" y="30"/>
                          </a:lnTo>
                          <a:lnTo>
                            <a:pt x="75" y="27"/>
                          </a:lnTo>
                          <a:lnTo>
                            <a:pt x="66" y="25"/>
                          </a:lnTo>
                          <a:lnTo>
                            <a:pt x="55" y="23"/>
                          </a:lnTo>
                          <a:lnTo>
                            <a:pt x="45" y="20"/>
                          </a:lnTo>
                          <a:lnTo>
                            <a:pt x="38" y="16"/>
                          </a:lnTo>
                          <a:lnTo>
                            <a:pt x="32" y="14"/>
                          </a:lnTo>
                          <a:lnTo>
                            <a:pt x="26" y="11"/>
                          </a:lnTo>
                          <a:lnTo>
                            <a:pt x="20" y="9"/>
                          </a:lnTo>
                          <a:lnTo>
                            <a:pt x="16" y="6"/>
                          </a:lnTo>
                          <a:lnTo>
                            <a:pt x="14" y="4"/>
                          </a:lnTo>
                          <a:lnTo>
                            <a:pt x="12" y="3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4040F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3" name="Group 181"/>
                <p:cNvGrpSpPr>
                  <a:grpSpLocks/>
                </p:cNvGrpSpPr>
                <p:nvPr/>
              </p:nvGrpSpPr>
              <p:grpSpPr bwMode="auto">
                <a:xfrm>
                  <a:off x="4549" y="1557"/>
                  <a:ext cx="732" cy="172"/>
                  <a:chOff x="4549" y="1557"/>
                  <a:chExt cx="732" cy="172"/>
                </a:xfrm>
              </p:grpSpPr>
              <p:grpSp>
                <p:nvGrpSpPr>
                  <p:cNvPr id="184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5232" y="1557"/>
                    <a:ext cx="49" cy="46"/>
                    <a:chOff x="5232" y="1557"/>
                    <a:chExt cx="49" cy="46"/>
                  </a:xfrm>
                </p:grpSpPr>
                <p:grpSp>
                  <p:nvGrpSpPr>
                    <p:cNvPr id="197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1557"/>
                      <a:ext cx="49" cy="46"/>
                      <a:chOff x="5232" y="1557"/>
                      <a:chExt cx="49" cy="46"/>
                    </a:xfrm>
                  </p:grpSpPr>
                  <p:sp>
                    <p:nvSpPr>
                      <p:cNvPr id="199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2" y="1557"/>
                        <a:ext cx="49" cy="46"/>
                      </a:xfrm>
                      <a:custGeom>
                        <a:avLst/>
                        <a:gdLst>
                          <a:gd name="T0" fmla="*/ 29 w 49"/>
                          <a:gd name="T1" fmla="*/ 0 h 46"/>
                          <a:gd name="T2" fmla="*/ 31 w 49"/>
                          <a:gd name="T3" fmla="*/ 4 h 46"/>
                          <a:gd name="T4" fmla="*/ 32 w 49"/>
                          <a:gd name="T5" fmla="*/ 5 h 46"/>
                          <a:gd name="T6" fmla="*/ 34 w 49"/>
                          <a:gd name="T7" fmla="*/ 7 h 46"/>
                          <a:gd name="T8" fmla="*/ 39 w 49"/>
                          <a:gd name="T9" fmla="*/ 9 h 46"/>
                          <a:gd name="T10" fmla="*/ 45 w 49"/>
                          <a:gd name="T11" fmla="*/ 12 h 46"/>
                          <a:gd name="T12" fmla="*/ 47 w 49"/>
                          <a:gd name="T13" fmla="*/ 14 h 46"/>
                          <a:gd name="T14" fmla="*/ 48 w 49"/>
                          <a:gd name="T15" fmla="*/ 15 h 46"/>
                          <a:gd name="T16" fmla="*/ 48 w 49"/>
                          <a:gd name="T17" fmla="*/ 25 h 46"/>
                          <a:gd name="T18" fmla="*/ 48 w 49"/>
                          <a:gd name="T19" fmla="*/ 27 h 46"/>
                          <a:gd name="T20" fmla="*/ 47 w 49"/>
                          <a:gd name="T21" fmla="*/ 29 h 46"/>
                          <a:gd name="T22" fmla="*/ 45 w 49"/>
                          <a:gd name="T23" fmla="*/ 31 h 46"/>
                          <a:gd name="T24" fmla="*/ 44 w 49"/>
                          <a:gd name="T25" fmla="*/ 32 h 46"/>
                          <a:gd name="T26" fmla="*/ 42 w 49"/>
                          <a:gd name="T27" fmla="*/ 34 h 46"/>
                          <a:gd name="T28" fmla="*/ 39 w 49"/>
                          <a:gd name="T29" fmla="*/ 36 h 46"/>
                          <a:gd name="T30" fmla="*/ 34 w 49"/>
                          <a:gd name="T31" fmla="*/ 38 h 46"/>
                          <a:gd name="T32" fmla="*/ 27 w 49"/>
                          <a:gd name="T33" fmla="*/ 41 h 46"/>
                          <a:gd name="T34" fmla="*/ 20 w 49"/>
                          <a:gd name="T35" fmla="*/ 42 h 46"/>
                          <a:gd name="T36" fmla="*/ 17 w 49"/>
                          <a:gd name="T37" fmla="*/ 43 h 46"/>
                          <a:gd name="T38" fmla="*/ 14 w 49"/>
                          <a:gd name="T39" fmla="*/ 45 h 46"/>
                          <a:gd name="T40" fmla="*/ 10 w 49"/>
                          <a:gd name="T41" fmla="*/ 45 h 46"/>
                          <a:gd name="T42" fmla="*/ 8 w 49"/>
                          <a:gd name="T43" fmla="*/ 45 h 46"/>
                          <a:gd name="T44" fmla="*/ 6 w 49"/>
                          <a:gd name="T45" fmla="*/ 43 h 46"/>
                          <a:gd name="T46" fmla="*/ 4 w 49"/>
                          <a:gd name="T47" fmla="*/ 42 h 46"/>
                          <a:gd name="T48" fmla="*/ 4 w 49"/>
                          <a:gd name="T49" fmla="*/ 39 h 46"/>
                          <a:gd name="T50" fmla="*/ 0 w 49"/>
                          <a:gd name="T51" fmla="*/ 18 h 46"/>
                          <a:gd name="T52" fmla="*/ 2 w 49"/>
                          <a:gd name="T53" fmla="*/ 16 h 46"/>
                          <a:gd name="T54" fmla="*/ 6 w 49"/>
                          <a:gd name="T55" fmla="*/ 15 h 46"/>
                          <a:gd name="T56" fmla="*/ 11 w 49"/>
                          <a:gd name="T57" fmla="*/ 14 h 46"/>
                          <a:gd name="T58" fmla="*/ 14 w 49"/>
                          <a:gd name="T59" fmla="*/ 12 h 46"/>
                          <a:gd name="T60" fmla="*/ 17 w 49"/>
                          <a:gd name="T61" fmla="*/ 11 h 46"/>
                          <a:gd name="T62" fmla="*/ 20 w 49"/>
                          <a:gd name="T63" fmla="*/ 11 h 46"/>
                          <a:gd name="T64" fmla="*/ 22 w 49"/>
                          <a:gd name="T65" fmla="*/ 9 h 46"/>
                          <a:gd name="T66" fmla="*/ 25 w 49"/>
                          <a:gd name="T67" fmla="*/ 8 h 46"/>
                          <a:gd name="T68" fmla="*/ 27 w 49"/>
                          <a:gd name="T69" fmla="*/ 7 h 46"/>
                          <a:gd name="T70" fmla="*/ 27 w 49"/>
                          <a:gd name="T71" fmla="*/ 4 h 46"/>
                          <a:gd name="T72" fmla="*/ 29 w 49"/>
                          <a:gd name="T73" fmla="*/ 3 h 46"/>
                          <a:gd name="T74" fmla="*/ 29 w 49"/>
                          <a:gd name="T75" fmla="*/ 0 h 4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9"/>
                          <a:gd name="T115" fmla="*/ 0 h 46"/>
                          <a:gd name="T116" fmla="*/ 49 w 49"/>
                          <a:gd name="T117" fmla="*/ 46 h 4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9" h="46">
                            <a:moveTo>
                              <a:pt x="29" y="0"/>
                            </a:moveTo>
                            <a:lnTo>
                              <a:pt x="31" y="4"/>
                            </a:lnTo>
                            <a:lnTo>
                              <a:pt x="32" y="5"/>
                            </a:lnTo>
                            <a:lnTo>
                              <a:pt x="34" y="7"/>
                            </a:lnTo>
                            <a:lnTo>
                              <a:pt x="39" y="9"/>
                            </a:lnTo>
                            <a:lnTo>
                              <a:pt x="45" y="12"/>
                            </a:lnTo>
                            <a:lnTo>
                              <a:pt x="47" y="14"/>
                            </a:lnTo>
                            <a:lnTo>
                              <a:pt x="48" y="15"/>
                            </a:lnTo>
                            <a:lnTo>
                              <a:pt x="48" y="25"/>
                            </a:lnTo>
                            <a:lnTo>
                              <a:pt x="48" y="27"/>
                            </a:lnTo>
                            <a:lnTo>
                              <a:pt x="47" y="29"/>
                            </a:lnTo>
                            <a:lnTo>
                              <a:pt x="45" y="31"/>
                            </a:lnTo>
                            <a:lnTo>
                              <a:pt x="44" y="32"/>
                            </a:lnTo>
                            <a:lnTo>
                              <a:pt x="42" y="34"/>
                            </a:lnTo>
                            <a:lnTo>
                              <a:pt x="39" y="36"/>
                            </a:lnTo>
                            <a:lnTo>
                              <a:pt x="34" y="38"/>
                            </a:lnTo>
                            <a:lnTo>
                              <a:pt x="27" y="41"/>
                            </a:lnTo>
                            <a:lnTo>
                              <a:pt x="20" y="42"/>
                            </a:lnTo>
                            <a:lnTo>
                              <a:pt x="17" y="43"/>
                            </a:lnTo>
                            <a:lnTo>
                              <a:pt x="14" y="45"/>
                            </a:lnTo>
                            <a:lnTo>
                              <a:pt x="10" y="45"/>
                            </a:lnTo>
                            <a:lnTo>
                              <a:pt x="8" y="45"/>
                            </a:lnTo>
                            <a:lnTo>
                              <a:pt x="6" y="43"/>
                            </a:lnTo>
                            <a:lnTo>
                              <a:pt x="4" y="42"/>
                            </a:lnTo>
                            <a:lnTo>
                              <a:pt x="4" y="39"/>
                            </a:lnTo>
                            <a:lnTo>
                              <a:pt x="0" y="18"/>
                            </a:lnTo>
                            <a:lnTo>
                              <a:pt x="2" y="16"/>
                            </a:lnTo>
                            <a:lnTo>
                              <a:pt x="6" y="15"/>
                            </a:lnTo>
                            <a:lnTo>
                              <a:pt x="11" y="14"/>
                            </a:lnTo>
                            <a:lnTo>
                              <a:pt x="14" y="12"/>
                            </a:lnTo>
                            <a:lnTo>
                              <a:pt x="17" y="11"/>
                            </a:lnTo>
                            <a:lnTo>
                              <a:pt x="20" y="11"/>
                            </a:lnTo>
                            <a:lnTo>
                              <a:pt x="22" y="9"/>
                            </a:lnTo>
                            <a:lnTo>
                              <a:pt x="25" y="8"/>
                            </a:lnTo>
                            <a:lnTo>
                              <a:pt x="27" y="7"/>
                            </a:lnTo>
                            <a:lnTo>
                              <a:pt x="27" y="4"/>
                            </a:lnTo>
                            <a:lnTo>
                              <a:pt x="29" y="3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200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6" y="1565"/>
                        <a:ext cx="42" cy="17"/>
                      </a:xfrm>
                      <a:custGeom>
                        <a:avLst/>
                        <a:gdLst>
                          <a:gd name="T0" fmla="*/ 27 w 42"/>
                          <a:gd name="T1" fmla="*/ 3 h 17"/>
                          <a:gd name="T2" fmla="*/ 28 w 42"/>
                          <a:gd name="T3" fmla="*/ 2 h 17"/>
                          <a:gd name="T4" fmla="*/ 30 w 42"/>
                          <a:gd name="T5" fmla="*/ 0 h 17"/>
                          <a:gd name="T6" fmla="*/ 34 w 42"/>
                          <a:gd name="T7" fmla="*/ 2 h 17"/>
                          <a:gd name="T8" fmla="*/ 41 w 42"/>
                          <a:gd name="T9" fmla="*/ 4 h 17"/>
                          <a:gd name="T10" fmla="*/ 41 w 42"/>
                          <a:gd name="T11" fmla="*/ 5 h 17"/>
                          <a:gd name="T12" fmla="*/ 39 w 42"/>
                          <a:gd name="T13" fmla="*/ 7 h 17"/>
                          <a:gd name="T14" fmla="*/ 37 w 42"/>
                          <a:gd name="T15" fmla="*/ 9 h 17"/>
                          <a:gd name="T16" fmla="*/ 33 w 42"/>
                          <a:gd name="T17" fmla="*/ 9 h 17"/>
                          <a:gd name="T18" fmla="*/ 29 w 42"/>
                          <a:gd name="T19" fmla="*/ 12 h 17"/>
                          <a:gd name="T20" fmla="*/ 25 w 42"/>
                          <a:gd name="T21" fmla="*/ 13 h 17"/>
                          <a:gd name="T22" fmla="*/ 21 w 42"/>
                          <a:gd name="T23" fmla="*/ 14 h 17"/>
                          <a:gd name="T24" fmla="*/ 17 w 42"/>
                          <a:gd name="T25" fmla="*/ 14 h 17"/>
                          <a:gd name="T26" fmla="*/ 13 w 42"/>
                          <a:gd name="T27" fmla="*/ 15 h 17"/>
                          <a:gd name="T28" fmla="*/ 9 w 42"/>
                          <a:gd name="T29" fmla="*/ 16 h 17"/>
                          <a:gd name="T30" fmla="*/ 5 w 42"/>
                          <a:gd name="T31" fmla="*/ 16 h 17"/>
                          <a:gd name="T32" fmla="*/ 2 w 42"/>
                          <a:gd name="T33" fmla="*/ 15 h 17"/>
                          <a:gd name="T34" fmla="*/ 1 w 42"/>
                          <a:gd name="T35" fmla="*/ 14 h 17"/>
                          <a:gd name="T36" fmla="*/ 0 w 42"/>
                          <a:gd name="T37" fmla="*/ 13 h 17"/>
                          <a:gd name="T38" fmla="*/ 0 w 42"/>
                          <a:gd name="T39" fmla="*/ 11 h 17"/>
                          <a:gd name="T40" fmla="*/ 1 w 42"/>
                          <a:gd name="T41" fmla="*/ 9 h 17"/>
                          <a:gd name="T42" fmla="*/ 2 w 42"/>
                          <a:gd name="T43" fmla="*/ 9 h 17"/>
                          <a:gd name="T44" fmla="*/ 5 w 42"/>
                          <a:gd name="T45" fmla="*/ 9 h 17"/>
                          <a:gd name="T46" fmla="*/ 7 w 42"/>
                          <a:gd name="T47" fmla="*/ 9 h 17"/>
                          <a:gd name="T48" fmla="*/ 12 w 42"/>
                          <a:gd name="T49" fmla="*/ 9 h 17"/>
                          <a:gd name="T50" fmla="*/ 14 w 42"/>
                          <a:gd name="T51" fmla="*/ 9 h 17"/>
                          <a:gd name="T52" fmla="*/ 17 w 42"/>
                          <a:gd name="T53" fmla="*/ 7 h 17"/>
                          <a:gd name="T54" fmla="*/ 20 w 42"/>
                          <a:gd name="T55" fmla="*/ 7 h 17"/>
                          <a:gd name="T56" fmla="*/ 23 w 42"/>
                          <a:gd name="T57" fmla="*/ 7 h 17"/>
                          <a:gd name="T58" fmla="*/ 25 w 42"/>
                          <a:gd name="T59" fmla="*/ 5 h 17"/>
                          <a:gd name="T60" fmla="*/ 27 w 42"/>
                          <a:gd name="T61" fmla="*/ 3 h 17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42"/>
                          <a:gd name="T94" fmla="*/ 0 h 17"/>
                          <a:gd name="T95" fmla="*/ 42 w 42"/>
                          <a:gd name="T96" fmla="*/ 17 h 17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42" h="17">
                            <a:moveTo>
                              <a:pt x="27" y="3"/>
                            </a:moveTo>
                            <a:lnTo>
                              <a:pt x="28" y="2"/>
                            </a:lnTo>
                            <a:lnTo>
                              <a:pt x="30" y="0"/>
                            </a:lnTo>
                            <a:lnTo>
                              <a:pt x="34" y="2"/>
                            </a:lnTo>
                            <a:lnTo>
                              <a:pt x="41" y="4"/>
                            </a:lnTo>
                            <a:lnTo>
                              <a:pt x="41" y="5"/>
                            </a:lnTo>
                            <a:lnTo>
                              <a:pt x="39" y="7"/>
                            </a:lnTo>
                            <a:lnTo>
                              <a:pt x="37" y="9"/>
                            </a:lnTo>
                            <a:lnTo>
                              <a:pt x="33" y="9"/>
                            </a:lnTo>
                            <a:lnTo>
                              <a:pt x="29" y="12"/>
                            </a:lnTo>
                            <a:lnTo>
                              <a:pt x="25" y="13"/>
                            </a:lnTo>
                            <a:lnTo>
                              <a:pt x="21" y="14"/>
                            </a:lnTo>
                            <a:lnTo>
                              <a:pt x="17" y="14"/>
                            </a:lnTo>
                            <a:lnTo>
                              <a:pt x="13" y="15"/>
                            </a:lnTo>
                            <a:lnTo>
                              <a:pt x="9" y="16"/>
                            </a:lnTo>
                            <a:lnTo>
                              <a:pt x="5" y="16"/>
                            </a:lnTo>
                            <a:lnTo>
                              <a:pt x="2" y="15"/>
                            </a:lnTo>
                            <a:lnTo>
                              <a:pt x="1" y="14"/>
                            </a:lnTo>
                            <a:lnTo>
                              <a:pt x="0" y="13"/>
                            </a:lnTo>
                            <a:lnTo>
                              <a:pt x="0" y="11"/>
                            </a:lnTo>
                            <a:lnTo>
                              <a:pt x="1" y="9"/>
                            </a:lnTo>
                            <a:lnTo>
                              <a:pt x="2" y="9"/>
                            </a:lnTo>
                            <a:lnTo>
                              <a:pt x="5" y="9"/>
                            </a:lnTo>
                            <a:lnTo>
                              <a:pt x="7" y="9"/>
                            </a:lnTo>
                            <a:lnTo>
                              <a:pt x="12" y="9"/>
                            </a:lnTo>
                            <a:lnTo>
                              <a:pt x="14" y="9"/>
                            </a:lnTo>
                            <a:lnTo>
                              <a:pt x="17" y="7"/>
                            </a:lnTo>
                            <a:lnTo>
                              <a:pt x="20" y="7"/>
                            </a:lnTo>
                            <a:lnTo>
                              <a:pt x="23" y="7"/>
                            </a:lnTo>
                            <a:lnTo>
                              <a:pt x="25" y="5"/>
                            </a:lnTo>
                            <a:lnTo>
                              <a:pt x="27" y="3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9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5242" y="1578"/>
                      <a:ext cx="38" cy="17"/>
                    </a:xfrm>
                    <a:custGeom>
                      <a:avLst/>
                      <a:gdLst>
                        <a:gd name="T0" fmla="*/ 0 w 38"/>
                        <a:gd name="T1" fmla="*/ 16 h 17"/>
                        <a:gd name="T2" fmla="*/ 6 w 38"/>
                        <a:gd name="T3" fmla="*/ 16 h 17"/>
                        <a:gd name="T4" fmla="*/ 13 w 38"/>
                        <a:gd name="T5" fmla="*/ 13 h 17"/>
                        <a:gd name="T6" fmla="*/ 22 w 38"/>
                        <a:gd name="T7" fmla="*/ 11 h 17"/>
                        <a:gd name="T8" fmla="*/ 26 w 38"/>
                        <a:gd name="T9" fmla="*/ 8 h 17"/>
                        <a:gd name="T10" fmla="*/ 32 w 38"/>
                        <a:gd name="T11" fmla="*/ 1 h 17"/>
                        <a:gd name="T12" fmla="*/ 37 w 3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8"/>
                        <a:gd name="T22" fmla="*/ 0 h 17"/>
                        <a:gd name="T23" fmla="*/ 38 w 3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8" h="17">
                          <a:moveTo>
                            <a:pt x="0" y="16"/>
                          </a:moveTo>
                          <a:lnTo>
                            <a:pt x="6" y="16"/>
                          </a:lnTo>
                          <a:lnTo>
                            <a:pt x="13" y="13"/>
                          </a:lnTo>
                          <a:lnTo>
                            <a:pt x="22" y="11"/>
                          </a:lnTo>
                          <a:lnTo>
                            <a:pt x="26" y="8"/>
                          </a:lnTo>
                          <a:lnTo>
                            <a:pt x="32" y="1"/>
                          </a:lnTo>
                          <a:lnTo>
                            <a:pt x="37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grpSp>
                <p:nvGrpSpPr>
                  <p:cNvPr id="185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549" y="1612"/>
                    <a:ext cx="235" cy="117"/>
                    <a:chOff x="4549" y="1612"/>
                    <a:chExt cx="235" cy="117"/>
                  </a:xfrm>
                </p:grpSpPr>
                <p:grpSp>
                  <p:nvGrpSpPr>
                    <p:cNvPr id="186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49" y="1612"/>
                      <a:ext cx="235" cy="117"/>
                      <a:chOff x="4549" y="1612"/>
                      <a:chExt cx="235" cy="117"/>
                    </a:xfrm>
                  </p:grpSpPr>
                  <p:sp>
                    <p:nvSpPr>
                      <p:cNvPr id="194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9" y="1632"/>
                        <a:ext cx="235" cy="97"/>
                      </a:xfrm>
                      <a:custGeom>
                        <a:avLst/>
                        <a:gdLst>
                          <a:gd name="T0" fmla="*/ 10 w 235"/>
                          <a:gd name="T1" fmla="*/ 2 h 97"/>
                          <a:gd name="T2" fmla="*/ 5 w 235"/>
                          <a:gd name="T3" fmla="*/ 6 h 97"/>
                          <a:gd name="T4" fmla="*/ 1 w 235"/>
                          <a:gd name="T5" fmla="*/ 12 h 97"/>
                          <a:gd name="T6" fmla="*/ 0 w 235"/>
                          <a:gd name="T7" fmla="*/ 17 h 97"/>
                          <a:gd name="T8" fmla="*/ 1 w 235"/>
                          <a:gd name="T9" fmla="*/ 37 h 97"/>
                          <a:gd name="T10" fmla="*/ 4 w 235"/>
                          <a:gd name="T11" fmla="*/ 44 h 97"/>
                          <a:gd name="T12" fmla="*/ 10 w 235"/>
                          <a:gd name="T13" fmla="*/ 50 h 97"/>
                          <a:gd name="T14" fmla="*/ 31 w 235"/>
                          <a:gd name="T15" fmla="*/ 60 h 97"/>
                          <a:gd name="T16" fmla="*/ 56 w 235"/>
                          <a:gd name="T17" fmla="*/ 72 h 97"/>
                          <a:gd name="T18" fmla="*/ 80 w 235"/>
                          <a:gd name="T19" fmla="*/ 81 h 97"/>
                          <a:gd name="T20" fmla="*/ 103 w 235"/>
                          <a:gd name="T21" fmla="*/ 87 h 97"/>
                          <a:gd name="T22" fmla="*/ 117 w 235"/>
                          <a:gd name="T23" fmla="*/ 90 h 97"/>
                          <a:gd name="T24" fmla="*/ 127 w 235"/>
                          <a:gd name="T25" fmla="*/ 91 h 97"/>
                          <a:gd name="T26" fmla="*/ 143 w 235"/>
                          <a:gd name="T27" fmla="*/ 92 h 97"/>
                          <a:gd name="T28" fmla="*/ 163 w 235"/>
                          <a:gd name="T29" fmla="*/ 94 h 97"/>
                          <a:gd name="T30" fmla="*/ 186 w 235"/>
                          <a:gd name="T31" fmla="*/ 96 h 97"/>
                          <a:gd name="T32" fmla="*/ 203 w 235"/>
                          <a:gd name="T33" fmla="*/ 94 h 97"/>
                          <a:gd name="T34" fmla="*/ 217 w 235"/>
                          <a:gd name="T35" fmla="*/ 91 h 97"/>
                          <a:gd name="T36" fmla="*/ 224 w 235"/>
                          <a:gd name="T37" fmla="*/ 85 h 97"/>
                          <a:gd name="T38" fmla="*/ 229 w 235"/>
                          <a:gd name="T39" fmla="*/ 78 h 97"/>
                          <a:gd name="T40" fmla="*/ 234 w 235"/>
                          <a:gd name="T41" fmla="*/ 66 h 97"/>
                          <a:gd name="T42" fmla="*/ 234 w 235"/>
                          <a:gd name="T43" fmla="*/ 54 h 97"/>
                          <a:gd name="T44" fmla="*/ 234 w 235"/>
                          <a:gd name="T45" fmla="*/ 42 h 97"/>
                          <a:gd name="T46" fmla="*/ 214 w 235"/>
                          <a:gd name="T47" fmla="*/ 47 h 97"/>
                          <a:gd name="T48" fmla="*/ 200 w 235"/>
                          <a:gd name="T49" fmla="*/ 50 h 97"/>
                          <a:gd name="T50" fmla="*/ 189 w 235"/>
                          <a:gd name="T51" fmla="*/ 49 h 97"/>
                          <a:gd name="T52" fmla="*/ 181 w 235"/>
                          <a:gd name="T53" fmla="*/ 47 h 97"/>
                          <a:gd name="T54" fmla="*/ 175 w 235"/>
                          <a:gd name="T55" fmla="*/ 44 h 97"/>
                          <a:gd name="T56" fmla="*/ 149 w 235"/>
                          <a:gd name="T57" fmla="*/ 42 h 97"/>
                          <a:gd name="T58" fmla="*/ 133 w 235"/>
                          <a:gd name="T59" fmla="*/ 42 h 97"/>
                          <a:gd name="T60" fmla="*/ 118 w 235"/>
                          <a:gd name="T61" fmla="*/ 38 h 97"/>
                          <a:gd name="T62" fmla="*/ 99 w 235"/>
                          <a:gd name="T63" fmla="*/ 35 h 97"/>
                          <a:gd name="T64" fmla="*/ 84 w 235"/>
                          <a:gd name="T65" fmla="*/ 32 h 97"/>
                          <a:gd name="T66" fmla="*/ 62 w 235"/>
                          <a:gd name="T67" fmla="*/ 27 h 97"/>
                          <a:gd name="T68" fmla="*/ 44 w 235"/>
                          <a:gd name="T69" fmla="*/ 19 h 97"/>
                          <a:gd name="T70" fmla="*/ 24 w 235"/>
                          <a:gd name="T71" fmla="*/ 12 h 97"/>
                          <a:gd name="T72" fmla="*/ 17 w 235"/>
                          <a:gd name="T73" fmla="*/ 7 h 97"/>
                          <a:gd name="T74" fmla="*/ 14 w 235"/>
                          <a:gd name="T75" fmla="*/ 3 h 97"/>
                          <a:gd name="T76" fmla="*/ 12 w 235"/>
                          <a:gd name="T77" fmla="*/ 0 h 97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235"/>
                          <a:gd name="T118" fmla="*/ 0 h 97"/>
                          <a:gd name="T119" fmla="*/ 235 w 235"/>
                          <a:gd name="T120" fmla="*/ 97 h 97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235" h="97">
                            <a:moveTo>
                              <a:pt x="12" y="0"/>
                            </a:moveTo>
                            <a:lnTo>
                              <a:pt x="10" y="2"/>
                            </a:lnTo>
                            <a:lnTo>
                              <a:pt x="7" y="3"/>
                            </a:lnTo>
                            <a:lnTo>
                              <a:pt x="5" y="6"/>
                            </a:lnTo>
                            <a:lnTo>
                              <a:pt x="3" y="9"/>
                            </a:lnTo>
                            <a:lnTo>
                              <a:pt x="1" y="12"/>
                            </a:lnTo>
                            <a:lnTo>
                              <a:pt x="1" y="13"/>
                            </a:lnTo>
                            <a:lnTo>
                              <a:pt x="0" y="17"/>
                            </a:lnTo>
                            <a:lnTo>
                              <a:pt x="0" y="34"/>
                            </a:lnTo>
                            <a:lnTo>
                              <a:pt x="1" y="37"/>
                            </a:lnTo>
                            <a:lnTo>
                              <a:pt x="2" y="42"/>
                            </a:lnTo>
                            <a:lnTo>
                              <a:pt x="4" y="44"/>
                            </a:lnTo>
                            <a:lnTo>
                              <a:pt x="7" y="47"/>
                            </a:lnTo>
                            <a:lnTo>
                              <a:pt x="10" y="50"/>
                            </a:lnTo>
                            <a:lnTo>
                              <a:pt x="22" y="56"/>
                            </a:lnTo>
                            <a:lnTo>
                              <a:pt x="31" y="60"/>
                            </a:lnTo>
                            <a:lnTo>
                              <a:pt x="44" y="66"/>
                            </a:lnTo>
                            <a:lnTo>
                              <a:pt x="56" y="72"/>
                            </a:lnTo>
                            <a:lnTo>
                              <a:pt x="68" y="77"/>
                            </a:lnTo>
                            <a:lnTo>
                              <a:pt x="80" y="81"/>
                            </a:lnTo>
                            <a:lnTo>
                              <a:pt x="96" y="85"/>
                            </a:lnTo>
                            <a:lnTo>
                              <a:pt x="103" y="87"/>
                            </a:lnTo>
                            <a:lnTo>
                              <a:pt x="110" y="89"/>
                            </a:lnTo>
                            <a:lnTo>
                              <a:pt x="117" y="90"/>
                            </a:lnTo>
                            <a:lnTo>
                              <a:pt x="121" y="90"/>
                            </a:lnTo>
                            <a:lnTo>
                              <a:pt x="127" y="91"/>
                            </a:lnTo>
                            <a:lnTo>
                              <a:pt x="131" y="91"/>
                            </a:lnTo>
                            <a:lnTo>
                              <a:pt x="143" y="92"/>
                            </a:lnTo>
                            <a:lnTo>
                              <a:pt x="154" y="94"/>
                            </a:lnTo>
                            <a:lnTo>
                              <a:pt x="163" y="94"/>
                            </a:lnTo>
                            <a:lnTo>
                              <a:pt x="175" y="96"/>
                            </a:lnTo>
                            <a:lnTo>
                              <a:pt x="186" y="96"/>
                            </a:lnTo>
                            <a:lnTo>
                              <a:pt x="197" y="94"/>
                            </a:lnTo>
                            <a:lnTo>
                              <a:pt x="203" y="94"/>
                            </a:lnTo>
                            <a:lnTo>
                              <a:pt x="211" y="92"/>
                            </a:lnTo>
                            <a:lnTo>
                              <a:pt x="217" y="91"/>
                            </a:lnTo>
                            <a:lnTo>
                              <a:pt x="221" y="89"/>
                            </a:lnTo>
                            <a:lnTo>
                              <a:pt x="224" y="85"/>
                            </a:lnTo>
                            <a:lnTo>
                              <a:pt x="227" y="82"/>
                            </a:lnTo>
                            <a:lnTo>
                              <a:pt x="229" y="78"/>
                            </a:lnTo>
                            <a:lnTo>
                              <a:pt x="231" y="74"/>
                            </a:lnTo>
                            <a:lnTo>
                              <a:pt x="234" y="66"/>
                            </a:lnTo>
                            <a:lnTo>
                              <a:pt x="234" y="60"/>
                            </a:lnTo>
                            <a:lnTo>
                              <a:pt x="234" y="54"/>
                            </a:lnTo>
                            <a:lnTo>
                              <a:pt x="234" y="49"/>
                            </a:lnTo>
                            <a:lnTo>
                              <a:pt x="234" y="42"/>
                            </a:lnTo>
                            <a:lnTo>
                              <a:pt x="219" y="47"/>
                            </a:lnTo>
                            <a:lnTo>
                              <a:pt x="214" y="47"/>
                            </a:lnTo>
                            <a:lnTo>
                              <a:pt x="207" y="49"/>
                            </a:lnTo>
                            <a:lnTo>
                              <a:pt x="200" y="50"/>
                            </a:lnTo>
                            <a:lnTo>
                              <a:pt x="194" y="50"/>
                            </a:lnTo>
                            <a:lnTo>
                              <a:pt x="189" y="49"/>
                            </a:lnTo>
                            <a:lnTo>
                              <a:pt x="184" y="49"/>
                            </a:lnTo>
                            <a:lnTo>
                              <a:pt x="181" y="47"/>
                            </a:lnTo>
                            <a:lnTo>
                              <a:pt x="178" y="47"/>
                            </a:lnTo>
                            <a:lnTo>
                              <a:pt x="175" y="44"/>
                            </a:lnTo>
                            <a:lnTo>
                              <a:pt x="173" y="42"/>
                            </a:lnTo>
                            <a:lnTo>
                              <a:pt x="149" y="42"/>
                            </a:lnTo>
                            <a:lnTo>
                              <a:pt x="139" y="42"/>
                            </a:lnTo>
                            <a:lnTo>
                              <a:pt x="133" y="42"/>
                            </a:lnTo>
                            <a:lnTo>
                              <a:pt x="127" y="40"/>
                            </a:lnTo>
                            <a:lnTo>
                              <a:pt x="118" y="38"/>
                            </a:lnTo>
                            <a:lnTo>
                              <a:pt x="106" y="37"/>
                            </a:lnTo>
                            <a:lnTo>
                              <a:pt x="99" y="35"/>
                            </a:lnTo>
                            <a:lnTo>
                              <a:pt x="92" y="34"/>
                            </a:lnTo>
                            <a:lnTo>
                              <a:pt x="84" y="32"/>
                            </a:lnTo>
                            <a:lnTo>
                              <a:pt x="73" y="30"/>
                            </a:lnTo>
                            <a:lnTo>
                              <a:pt x="62" y="27"/>
                            </a:lnTo>
                            <a:lnTo>
                              <a:pt x="52" y="24"/>
                            </a:lnTo>
                            <a:lnTo>
                              <a:pt x="44" y="19"/>
                            </a:lnTo>
                            <a:lnTo>
                              <a:pt x="34" y="17"/>
                            </a:lnTo>
                            <a:lnTo>
                              <a:pt x="24" y="12"/>
                            </a:lnTo>
                            <a:lnTo>
                              <a:pt x="20" y="9"/>
                            </a:lnTo>
                            <a:lnTo>
                              <a:pt x="17" y="7"/>
                            </a:lnTo>
                            <a:lnTo>
                              <a:pt x="15" y="6"/>
                            </a:lnTo>
                            <a:lnTo>
                              <a:pt x="14" y="3"/>
                            </a:lnTo>
                            <a:lnTo>
                              <a:pt x="14" y="0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95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9" y="1646"/>
                        <a:ext cx="235" cy="83"/>
                      </a:xfrm>
                      <a:custGeom>
                        <a:avLst/>
                        <a:gdLst>
                          <a:gd name="T0" fmla="*/ 16 w 235"/>
                          <a:gd name="T1" fmla="*/ 12 h 83"/>
                          <a:gd name="T2" fmla="*/ 8 w 235"/>
                          <a:gd name="T3" fmla="*/ 7 h 83"/>
                          <a:gd name="T4" fmla="*/ 2 w 235"/>
                          <a:gd name="T5" fmla="*/ 2 h 83"/>
                          <a:gd name="T6" fmla="*/ 0 w 235"/>
                          <a:gd name="T7" fmla="*/ 4 h 83"/>
                          <a:gd name="T8" fmla="*/ 1 w 235"/>
                          <a:gd name="T9" fmla="*/ 24 h 83"/>
                          <a:gd name="T10" fmla="*/ 4 w 235"/>
                          <a:gd name="T11" fmla="*/ 31 h 83"/>
                          <a:gd name="T12" fmla="*/ 10 w 235"/>
                          <a:gd name="T13" fmla="*/ 36 h 83"/>
                          <a:gd name="T14" fmla="*/ 31 w 235"/>
                          <a:gd name="T15" fmla="*/ 46 h 83"/>
                          <a:gd name="T16" fmla="*/ 56 w 235"/>
                          <a:gd name="T17" fmla="*/ 58 h 83"/>
                          <a:gd name="T18" fmla="*/ 80 w 235"/>
                          <a:gd name="T19" fmla="*/ 67 h 83"/>
                          <a:gd name="T20" fmla="*/ 103 w 235"/>
                          <a:gd name="T21" fmla="*/ 73 h 83"/>
                          <a:gd name="T22" fmla="*/ 117 w 235"/>
                          <a:gd name="T23" fmla="*/ 76 h 83"/>
                          <a:gd name="T24" fmla="*/ 127 w 235"/>
                          <a:gd name="T25" fmla="*/ 77 h 83"/>
                          <a:gd name="T26" fmla="*/ 143 w 235"/>
                          <a:gd name="T27" fmla="*/ 78 h 83"/>
                          <a:gd name="T28" fmla="*/ 163 w 235"/>
                          <a:gd name="T29" fmla="*/ 80 h 83"/>
                          <a:gd name="T30" fmla="*/ 186 w 235"/>
                          <a:gd name="T31" fmla="*/ 82 h 83"/>
                          <a:gd name="T32" fmla="*/ 203 w 235"/>
                          <a:gd name="T33" fmla="*/ 80 h 83"/>
                          <a:gd name="T34" fmla="*/ 212 w 235"/>
                          <a:gd name="T35" fmla="*/ 78 h 83"/>
                          <a:gd name="T36" fmla="*/ 221 w 235"/>
                          <a:gd name="T37" fmla="*/ 75 h 83"/>
                          <a:gd name="T38" fmla="*/ 227 w 235"/>
                          <a:gd name="T39" fmla="*/ 68 h 83"/>
                          <a:gd name="T40" fmla="*/ 231 w 235"/>
                          <a:gd name="T41" fmla="*/ 60 h 83"/>
                          <a:gd name="T42" fmla="*/ 234 w 235"/>
                          <a:gd name="T43" fmla="*/ 46 h 83"/>
                          <a:gd name="T44" fmla="*/ 234 w 235"/>
                          <a:gd name="T45" fmla="*/ 36 h 83"/>
                          <a:gd name="T46" fmla="*/ 233 w 235"/>
                          <a:gd name="T47" fmla="*/ 34 h 83"/>
                          <a:gd name="T48" fmla="*/ 228 w 235"/>
                          <a:gd name="T49" fmla="*/ 39 h 83"/>
                          <a:gd name="T50" fmla="*/ 220 w 235"/>
                          <a:gd name="T51" fmla="*/ 43 h 83"/>
                          <a:gd name="T52" fmla="*/ 208 w 235"/>
                          <a:gd name="T53" fmla="*/ 46 h 83"/>
                          <a:gd name="T54" fmla="*/ 193 w 235"/>
                          <a:gd name="T55" fmla="*/ 46 h 83"/>
                          <a:gd name="T56" fmla="*/ 181 w 235"/>
                          <a:gd name="T57" fmla="*/ 46 h 83"/>
                          <a:gd name="T58" fmla="*/ 163 w 235"/>
                          <a:gd name="T59" fmla="*/ 46 h 83"/>
                          <a:gd name="T60" fmla="*/ 150 w 235"/>
                          <a:gd name="T61" fmla="*/ 46 h 83"/>
                          <a:gd name="T62" fmla="*/ 135 w 235"/>
                          <a:gd name="T63" fmla="*/ 46 h 83"/>
                          <a:gd name="T64" fmla="*/ 120 w 235"/>
                          <a:gd name="T65" fmla="*/ 44 h 83"/>
                          <a:gd name="T66" fmla="*/ 102 w 235"/>
                          <a:gd name="T67" fmla="*/ 41 h 83"/>
                          <a:gd name="T68" fmla="*/ 86 w 235"/>
                          <a:gd name="T69" fmla="*/ 38 h 83"/>
                          <a:gd name="T70" fmla="*/ 70 w 235"/>
                          <a:gd name="T71" fmla="*/ 34 h 83"/>
                          <a:gd name="T72" fmla="*/ 58 w 235"/>
                          <a:gd name="T73" fmla="*/ 29 h 83"/>
                          <a:gd name="T74" fmla="*/ 44 w 235"/>
                          <a:gd name="T75" fmla="*/ 24 h 83"/>
                          <a:gd name="T76" fmla="*/ 33 w 235"/>
                          <a:gd name="T77" fmla="*/ 19 h 83"/>
                          <a:gd name="T78" fmla="*/ 24 w 235"/>
                          <a:gd name="T79" fmla="*/ 15 h 83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w 235"/>
                          <a:gd name="T121" fmla="*/ 0 h 83"/>
                          <a:gd name="T122" fmla="*/ 235 w 235"/>
                          <a:gd name="T123" fmla="*/ 83 h 83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T120" t="T121" r="T122" b="T123"/>
                        <a:pathLst>
                          <a:path w="235" h="83">
                            <a:moveTo>
                              <a:pt x="20" y="14"/>
                            </a:moveTo>
                            <a:lnTo>
                              <a:pt x="16" y="12"/>
                            </a:lnTo>
                            <a:lnTo>
                              <a:pt x="12" y="11"/>
                            </a:lnTo>
                            <a:lnTo>
                              <a:pt x="8" y="7"/>
                            </a:lnTo>
                            <a:lnTo>
                              <a:pt x="5" y="5"/>
                            </a:lnTo>
                            <a:lnTo>
                              <a:pt x="2" y="2"/>
                            </a:lnTo>
                            <a:lnTo>
                              <a:pt x="1" y="0"/>
                            </a:lnTo>
                            <a:lnTo>
                              <a:pt x="0" y="4"/>
                            </a:lnTo>
                            <a:lnTo>
                              <a:pt x="0" y="21"/>
                            </a:lnTo>
                            <a:lnTo>
                              <a:pt x="1" y="24"/>
                            </a:lnTo>
                            <a:lnTo>
                              <a:pt x="2" y="28"/>
                            </a:lnTo>
                            <a:lnTo>
                              <a:pt x="4" y="31"/>
                            </a:lnTo>
                            <a:lnTo>
                              <a:pt x="7" y="34"/>
                            </a:lnTo>
                            <a:lnTo>
                              <a:pt x="10" y="36"/>
                            </a:lnTo>
                            <a:lnTo>
                              <a:pt x="22" y="43"/>
                            </a:lnTo>
                            <a:lnTo>
                              <a:pt x="31" y="46"/>
                            </a:lnTo>
                            <a:lnTo>
                              <a:pt x="44" y="53"/>
                            </a:lnTo>
                            <a:lnTo>
                              <a:pt x="56" y="58"/>
                            </a:lnTo>
                            <a:lnTo>
                              <a:pt x="68" y="63"/>
                            </a:lnTo>
                            <a:lnTo>
                              <a:pt x="80" y="67"/>
                            </a:lnTo>
                            <a:lnTo>
                              <a:pt x="93" y="70"/>
                            </a:lnTo>
                            <a:lnTo>
                              <a:pt x="103" y="73"/>
                            </a:lnTo>
                            <a:lnTo>
                              <a:pt x="110" y="75"/>
                            </a:lnTo>
                            <a:lnTo>
                              <a:pt x="117" y="76"/>
                            </a:lnTo>
                            <a:lnTo>
                              <a:pt x="121" y="76"/>
                            </a:lnTo>
                            <a:lnTo>
                              <a:pt x="127" y="77"/>
                            </a:lnTo>
                            <a:lnTo>
                              <a:pt x="132" y="77"/>
                            </a:lnTo>
                            <a:lnTo>
                              <a:pt x="143" y="78"/>
                            </a:lnTo>
                            <a:lnTo>
                              <a:pt x="154" y="80"/>
                            </a:lnTo>
                            <a:lnTo>
                              <a:pt x="163" y="80"/>
                            </a:lnTo>
                            <a:lnTo>
                              <a:pt x="175" y="82"/>
                            </a:lnTo>
                            <a:lnTo>
                              <a:pt x="186" y="82"/>
                            </a:lnTo>
                            <a:lnTo>
                              <a:pt x="197" y="80"/>
                            </a:lnTo>
                            <a:lnTo>
                              <a:pt x="203" y="80"/>
                            </a:lnTo>
                            <a:lnTo>
                              <a:pt x="209" y="80"/>
                            </a:lnTo>
                            <a:lnTo>
                              <a:pt x="212" y="78"/>
                            </a:lnTo>
                            <a:lnTo>
                              <a:pt x="217" y="77"/>
                            </a:lnTo>
                            <a:lnTo>
                              <a:pt x="221" y="75"/>
                            </a:lnTo>
                            <a:lnTo>
                              <a:pt x="224" y="71"/>
                            </a:lnTo>
                            <a:lnTo>
                              <a:pt x="227" y="68"/>
                            </a:lnTo>
                            <a:lnTo>
                              <a:pt x="229" y="65"/>
                            </a:lnTo>
                            <a:lnTo>
                              <a:pt x="231" y="60"/>
                            </a:lnTo>
                            <a:lnTo>
                              <a:pt x="234" y="53"/>
                            </a:lnTo>
                            <a:lnTo>
                              <a:pt x="234" y="46"/>
                            </a:lnTo>
                            <a:lnTo>
                              <a:pt x="234" y="41"/>
                            </a:lnTo>
                            <a:lnTo>
                              <a:pt x="234" y="36"/>
                            </a:lnTo>
                            <a:lnTo>
                              <a:pt x="234" y="29"/>
                            </a:lnTo>
                            <a:lnTo>
                              <a:pt x="233" y="34"/>
                            </a:lnTo>
                            <a:lnTo>
                              <a:pt x="230" y="38"/>
                            </a:lnTo>
                            <a:lnTo>
                              <a:pt x="228" y="39"/>
                            </a:lnTo>
                            <a:lnTo>
                              <a:pt x="224" y="41"/>
                            </a:lnTo>
                            <a:lnTo>
                              <a:pt x="220" y="43"/>
                            </a:lnTo>
                            <a:lnTo>
                              <a:pt x="215" y="44"/>
                            </a:lnTo>
                            <a:lnTo>
                              <a:pt x="208" y="46"/>
                            </a:lnTo>
                            <a:lnTo>
                              <a:pt x="201" y="46"/>
                            </a:lnTo>
                            <a:lnTo>
                              <a:pt x="193" y="46"/>
                            </a:lnTo>
                            <a:lnTo>
                              <a:pt x="186" y="46"/>
                            </a:lnTo>
                            <a:lnTo>
                              <a:pt x="181" y="46"/>
                            </a:lnTo>
                            <a:lnTo>
                              <a:pt x="173" y="46"/>
                            </a:lnTo>
                            <a:lnTo>
                              <a:pt x="163" y="46"/>
                            </a:lnTo>
                            <a:lnTo>
                              <a:pt x="156" y="46"/>
                            </a:lnTo>
                            <a:lnTo>
                              <a:pt x="150" y="46"/>
                            </a:lnTo>
                            <a:lnTo>
                              <a:pt x="143" y="46"/>
                            </a:lnTo>
                            <a:lnTo>
                              <a:pt x="135" y="46"/>
                            </a:lnTo>
                            <a:lnTo>
                              <a:pt x="129" y="46"/>
                            </a:lnTo>
                            <a:lnTo>
                              <a:pt x="120" y="44"/>
                            </a:lnTo>
                            <a:lnTo>
                              <a:pt x="110" y="43"/>
                            </a:lnTo>
                            <a:lnTo>
                              <a:pt x="102" y="41"/>
                            </a:lnTo>
                            <a:lnTo>
                              <a:pt x="94" y="39"/>
                            </a:lnTo>
                            <a:lnTo>
                              <a:pt x="86" y="38"/>
                            </a:lnTo>
                            <a:lnTo>
                              <a:pt x="78" y="36"/>
                            </a:lnTo>
                            <a:lnTo>
                              <a:pt x="70" y="34"/>
                            </a:lnTo>
                            <a:lnTo>
                              <a:pt x="64" y="32"/>
                            </a:lnTo>
                            <a:lnTo>
                              <a:pt x="58" y="29"/>
                            </a:lnTo>
                            <a:lnTo>
                              <a:pt x="50" y="26"/>
                            </a:lnTo>
                            <a:lnTo>
                              <a:pt x="44" y="24"/>
                            </a:lnTo>
                            <a:lnTo>
                              <a:pt x="38" y="22"/>
                            </a:lnTo>
                            <a:lnTo>
                              <a:pt x="33" y="19"/>
                            </a:lnTo>
                            <a:lnTo>
                              <a:pt x="29" y="17"/>
                            </a:lnTo>
                            <a:lnTo>
                              <a:pt x="24" y="15"/>
                            </a:lnTo>
                            <a:lnTo>
                              <a:pt x="20" y="14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96" name="Arc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7" y="1612"/>
                        <a:ext cx="160" cy="80"/>
                      </a:xfrm>
                      <a:custGeom>
                        <a:avLst/>
                        <a:gdLst>
                          <a:gd name="T0" fmla="*/ 0 w 22065"/>
                          <a:gd name="T1" fmla="*/ 0 h 21600"/>
                          <a:gd name="T2" fmla="*/ 0 w 22065"/>
                          <a:gd name="T3" fmla="*/ 0 h 21600"/>
                          <a:gd name="T4" fmla="*/ 0 w 2206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2065"/>
                          <a:gd name="T10" fmla="*/ 0 h 21600"/>
                          <a:gd name="T11" fmla="*/ 22065 w 2206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2065" h="21600" fill="none" extrusionOk="0">
                            <a:moveTo>
                              <a:pt x="22065" y="21267"/>
                            </a:moveTo>
                            <a:cubicBezTo>
                              <a:pt x="20818" y="21488"/>
                              <a:pt x="19555" y="21599"/>
                              <a:pt x="18289" y="21600"/>
                            </a:cubicBezTo>
                            <a:cubicBezTo>
                              <a:pt x="10860" y="21600"/>
                              <a:pt x="3952" y="17782"/>
                              <a:pt x="-1" y="11492"/>
                            </a:cubicBezTo>
                          </a:path>
                          <a:path w="22065" h="21600" stroke="0" extrusionOk="0">
                            <a:moveTo>
                              <a:pt x="22065" y="21267"/>
                            </a:moveTo>
                            <a:cubicBezTo>
                              <a:pt x="20818" y="21488"/>
                              <a:pt x="19555" y="21599"/>
                              <a:pt x="18289" y="21600"/>
                            </a:cubicBezTo>
                            <a:cubicBezTo>
                              <a:pt x="10860" y="21600"/>
                              <a:pt x="3952" y="17782"/>
                              <a:pt x="-1" y="11492"/>
                            </a:cubicBezTo>
                            <a:lnTo>
                              <a:pt x="18289" y="0"/>
                            </a:lnTo>
                            <a:close/>
                          </a:path>
                        </a:pathLst>
                      </a:custGeom>
                      <a:noFill/>
                      <a:ln w="12700" cap="rnd">
                        <a:solidFill>
                          <a:srgbClr val="A0A0A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 sz="312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9" y="1662"/>
                      <a:ext cx="149" cy="62"/>
                      <a:chOff x="4559" y="1662"/>
                      <a:chExt cx="149" cy="62"/>
                    </a:xfrm>
                  </p:grpSpPr>
                  <p:grpSp>
                    <p:nvGrpSpPr>
                      <p:cNvPr id="188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83" y="1707"/>
                        <a:ext cx="25" cy="17"/>
                        <a:chOff x="4683" y="1707"/>
                        <a:chExt cx="25" cy="17"/>
                      </a:xfrm>
                    </p:grpSpPr>
                    <p:sp>
                      <p:nvSpPr>
                        <p:cNvPr id="192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83" y="1707"/>
                          <a:ext cx="25" cy="17"/>
                        </a:xfrm>
                        <a:custGeom>
                          <a:avLst/>
                          <a:gdLst>
                            <a:gd name="T0" fmla="*/ 0 w 25"/>
                            <a:gd name="T1" fmla="*/ 0 h 17"/>
                            <a:gd name="T2" fmla="*/ 0 w 25"/>
                            <a:gd name="T3" fmla="*/ 14 h 17"/>
                            <a:gd name="T4" fmla="*/ 24 w 25"/>
                            <a:gd name="T5" fmla="*/ 16 h 17"/>
                            <a:gd name="T6" fmla="*/ 24 w 25"/>
                            <a:gd name="T7" fmla="*/ 12 h 17"/>
                            <a:gd name="T8" fmla="*/ 2 w 25"/>
                            <a:gd name="T9" fmla="*/ 10 h 17"/>
                            <a:gd name="T10" fmla="*/ 2 w 25"/>
                            <a:gd name="T11" fmla="*/ 0 h 17"/>
                            <a:gd name="T12" fmla="*/ 0 w 25"/>
                            <a:gd name="T13" fmla="*/ 0 h 1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25"/>
                            <a:gd name="T22" fmla="*/ 0 h 17"/>
                            <a:gd name="T23" fmla="*/ 25 w 25"/>
                            <a:gd name="T24" fmla="*/ 17 h 17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25" h="17">
                              <a:moveTo>
                                <a:pt x="0" y="0"/>
                              </a:moveTo>
                              <a:lnTo>
                                <a:pt x="0" y="14"/>
                              </a:lnTo>
                              <a:lnTo>
                                <a:pt x="24" y="16"/>
                              </a:lnTo>
                              <a:lnTo>
                                <a:pt x="24" y="12"/>
                              </a:lnTo>
                              <a:lnTo>
                                <a:pt x="2" y="1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93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87" y="1707"/>
                          <a:ext cx="21" cy="17"/>
                        </a:xfrm>
                        <a:custGeom>
                          <a:avLst/>
                          <a:gdLst>
                            <a:gd name="T0" fmla="*/ 0 w 21"/>
                            <a:gd name="T1" fmla="*/ 0 h 17"/>
                            <a:gd name="T2" fmla="*/ 20 w 21"/>
                            <a:gd name="T3" fmla="*/ 0 h 17"/>
                            <a:gd name="T4" fmla="*/ 20 w 21"/>
                            <a:gd name="T5" fmla="*/ 16 h 17"/>
                            <a:gd name="T6" fmla="*/ 0 w 21"/>
                            <a:gd name="T7" fmla="*/ 16 h 17"/>
                            <a:gd name="T8" fmla="*/ 0 w 21"/>
                            <a:gd name="T9" fmla="*/ 0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17"/>
                            <a:gd name="T17" fmla="*/ 21 w 21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17">
                              <a:moveTo>
                                <a:pt x="0" y="0"/>
                              </a:moveTo>
                              <a:lnTo>
                                <a:pt x="20" y="0"/>
                              </a:lnTo>
                              <a:lnTo>
                                <a:pt x="20" y="16"/>
                              </a:lnTo>
                              <a:lnTo>
                                <a:pt x="0" y="1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9" name="Group 1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9" y="1662"/>
                        <a:ext cx="18" cy="19"/>
                        <a:chOff x="4559" y="1662"/>
                        <a:chExt cx="18" cy="19"/>
                      </a:xfrm>
                    </p:grpSpPr>
                    <p:sp>
                      <p:nvSpPr>
                        <p:cNvPr id="190" name="Freeform 1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59" y="1662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0 w 17"/>
                            <a:gd name="T3" fmla="*/ 8 h 17"/>
                            <a:gd name="T4" fmla="*/ 16 w 17"/>
                            <a:gd name="T5" fmla="*/ 16 h 17"/>
                            <a:gd name="T6" fmla="*/ 16 w 17"/>
                            <a:gd name="T7" fmla="*/ 13 h 17"/>
                            <a:gd name="T8" fmla="*/ 1 w 17"/>
                            <a:gd name="T9" fmla="*/ 8 h 17"/>
                            <a:gd name="T10" fmla="*/ 1 w 17"/>
                            <a:gd name="T11" fmla="*/ 1 h 17"/>
                            <a:gd name="T12" fmla="*/ 0 w 17"/>
                            <a:gd name="T13" fmla="*/ 0 h 1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7"/>
                            <a:gd name="T22" fmla="*/ 0 h 17"/>
                            <a:gd name="T23" fmla="*/ 17 w 17"/>
                            <a:gd name="T24" fmla="*/ 17 h 17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0" y="8"/>
                              </a:lnTo>
                              <a:lnTo>
                                <a:pt x="16" y="16"/>
                              </a:lnTo>
                              <a:lnTo>
                                <a:pt x="16" y="13"/>
                              </a:lnTo>
                              <a:lnTo>
                                <a:pt x="1" y="8"/>
                              </a:lnTo>
                              <a:lnTo>
                                <a:pt x="1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91" name="Freeform 1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60" y="1664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16 w 17"/>
                            <a:gd name="T3" fmla="*/ 5 h 17"/>
                            <a:gd name="T4" fmla="*/ 16 w 17"/>
                            <a:gd name="T5" fmla="*/ 16 h 17"/>
                            <a:gd name="T6" fmla="*/ 0 w 17"/>
                            <a:gd name="T7" fmla="*/ 10 h 17"/>
                            <a:gd name="T8" fmla="*/ 0 w 17"/>
                            <a:gd name="T9" fmla="*/ 0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16" y="5"/>
                              </a:lnTo>
                              <a:lnTo>
                                <a:pt x="16" y="16"/>
                              </a:lnTo>
                              <a:lnTo>
                                <a:pt x="0" y="1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50" name="Group 199"/>
              <p:cNvGrpSpPr>
                <a:grpSpLocks/>
              </p:cNvGrpSpPr>
              <p:nvPr/>
            </p:nvGrpSpPr>
            <p:grpSpPr bwMode="auto">
              <a:xfrm>
                <a:off x="3708" y="1360"/>
                <a:ext cx="709" cy="369"/>
                <a:chOff x="3708" y="1360"/>
                <a:chExt cx="709" cy="369"/>
              </a:xfrm>
            </p:grpSpPr>
            <p:sp>
              <p:nvSpPr>
                <p:cNvPr id="151" name="Freeform 200"/>
                <p:cNvSpPr>
                  <a:spLocks/>
                </p:cNvSpPr>
                <p:nvPr/>
              </p:nvSpPr>
              <p:spPr bwMode="auto">
                <a:xfrm>
                  <a:off x="4316" y="1594"/>
                  <a:ext cx="101" cy="17"/>
                </a:xfrm>
                <a:custGeom>
                  <a:avLst/>
                  <a:gdLst>
                    <a:gd name="T0" fmla="*/ 2 w 101"/>
                    <a:gd name="T1" fmla="*/ 0 h 17"/>
                    <a:gd name="T2" fmla="*/ 100 w 101"/>
                    <a:gd name="T3" fmla="*/ 0 h 17"/>
                    <a:gd name="T4" fmla="*/ 100 w 101"/>
                    <a:gd name="T5" fmla="*/ 2 h 17"/>
                    <a:gd name="T6" fmla="*/ 0 w 101"/>
                    <a:gd name="T7" fmla="*/ 16 h 17"/>
                    <a:gd name="T8" fmla="*/ 2 w 10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17"/>
                    <a:gd name="T17" fmla="*/ 101 w 10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17">
                      <a:moveTo>
                        <a:pt x="2" y="0"/>
                      </a:moveTo>
                      <a:lnTo>
                        <a:pt x="100" y="0"/>
                      </a:lnTo>
                      <a:lnTo>
                        <a:pt x="100" y="2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grpSp>
              <p:nvGrpSpPr>
                <p:cNvPr id="152" name="Group 201"/>
                <p:cNvGrpSpPr>
                  <a:grpSpLocks/>
                </p:cNvGrpSpPr>
                <p:nvPr/>
              </p:nvGrpSpPr>
              <p:grpSpPr bwMode="auto">
                <a:xfrm>
                  <a:off x="4283" y="1619"/>
                  <a:ext cx="72" cy="64"/>
                  <a:chOff x="4283" y="1619"/>
                  <a:chExt cx="72" cy="64"/>
                </a:xfrm>
              </p:grpSpPr>
              <p:sp>
                <p:nvSpPr>
                  <p:cNvPr id="175" name="Freeform 202"/>
                  <p:cNvSpPr>
                    <a:spLocks/>
                  </p:cNvSpPr>
                  <p:nvPr/>
                </p:nvSpPr>
                <p:spPr bwMode="auto">
                  <a:xfrm>
                    <a:off x="4283" y="1619"/>
                    <a:ext cx="72" cy="64"/>
                  </a:xfrm>
                  <a:custGeom>
                    <a:avLst/>
                    <a:gdLst>
                      <a:gd name="T0" fmla="*/ 50 w 72"/>
                      <a:gd name="T1" fmla="*/ 6 h 64"/>
                      <a:gd name="T2" fmla="*/ 55 w 72"/>
                      <a:gd name="T3" fmla="*/ 6 h 64"/>
                      <a:gd name="T4" fmla="*/ 58 w 72"/>
                      <a:gd name="T5" fmla="*/ 8 h 64"/>
                      <a:gd name="T6" fmla="*/ 61 w 72"/>
                      <a:gd name="T7" fmla="*/ 11 h 64"/>
                      <a:gd name="T8" fmla="*/ 65 w 72"/>
                      <a:gd name="T9" fmla="*/ 12 h 64"/>
                      <a:gd name="T10" fmla="*/ 66 w 72"/>
                      <a:gd name="T11" fmla="*/ 14 h 64"/>
                      <a:gd name="T12" fmla="*/ 67 w 72"/>
                      <a:gd name="T13" fmla="*/ 19 h 64"/>
                      <a:gd name="T14" fmla="*/ 69 w 72"/>
                      <a:gd name="T15" fmla="*/ 22 h 64"/>
                      <a:gd name="T16" fmla="*/ 71 w 72"/>
                      <a:gd name="T17" fmla="*/ 27 h 64"/>
                      <a:gd name="T18" fmla="*/ 71 w 72"/>
                      <a:gd name="T19" fmla="*/ 30 h 64"/>
                      <a:gd name="T20" fmla="*/ 71 w 72"/>
                      <a:gd name="T21" fmla="*/ 36 h 64"/>
                      <a:gd name="T22" fmla="*/ 69 w 72"/>
                      <a:gd name="T23" fmla="*/ 41 h 64"/>
                      <a:gd name="T24" fmla="*/ 69 w 72"/>
                      <a:gd name="T25" fmla="*/ 45 h 64"/>
                      <a:gd name="T26" fmla="*/ 66 w 72"/>
                      <a:gd name="T27" fmla="*/ 49 h 64"/>
                      <a:gd name="T28" fmla="*/ 65 w 72"/>
                      <a:gd name="T29" fmla="*/ 53 h 64"/>
                      <a:gd name="T30" fmla="*/ 60 w 72"/>
                      <a:gd name="T31" fmla="*/ 57 h 64"/>
                      <a:gd name="T32" fmla="*/ 57 w 72"/>
                      <a:gd name="T33" fmla="*/ 59 h 64"/>
                      <a:gd name="T34" fmla="*/ 52 w 72"/>
                      <a:gd name="T35" fmla="*/ 59 h 64"/>
                      <a:gd name="T36" fmla="*/ 48 w 72"/>
                      <a:gd name="T37" fmla="*/ 61 h 64"/>
                      <a:gd name="T38" fmla="*/ 41 w 72"/>
                      <a:gd name="T39" fmla="*/ 61 h 64"/>
                      <a:gd name="T40" fmla="*/ 35 w 72"/>
                      <a:gd name="T41" fmla="*/ 63 h 64"/>
                      <a:gd name="T42" fmla="*/ 30 w 72"/>
                      <a:gd name="T43" fmla="*/ 61 h 64"/>
                      <a:gd name="T44" fmla="*/ 24 w 72"/>
                      <a:gd name="T45" fmla="*/ 61 h 64"/>
                      <a:gd name="T46" fmla="*/ 19 w 72"/>
                      <a:gd name="T47" fmla="*/ 59 h 64"/>
                      <a:gd name="T48" fmla="*/ 15 w 72"/>
                      <a:gd name="T49" fmla="*/ 57 h 64"/>
                      <a:gd name="T50" fmla="*/ 10 w 72"/>
                      <a:gd name="T51" fmla="*/ 53 h 64"/>
                      <a:gd name="T52" fmla="*/ 8 w 72"/>
                      <a:gd name="T53" fmla="*/ 51 h 64"/>
                      <a:gd name="T54" fmla="*/ 4 w 72"/>
                      <a:gd name="T55" fmla="*/ 47 h 64"/>
                      <a:gd name="T56" fmla="*/ 3 w 72"/>
                      <a:gd name="T57" fmla="*/ 45 h 64"/>
                      <a:gd name="T58" fmla="*/ 2 w 72"/>
                      <a:gd name="T59" fmla="*/ 41 h 64"/>
                      <a:gd name="T60" fmla="*/ 0 w 72"/>
                      <a:gd name="T61" fmla="*/ 28 h 64"/>
                      <a:gd name="T62" fmla="*/ 3 w 72"/>
                      <a:gd name="T63" fmla="*/ 12 h 64"/>
                      <a:gd name="T64" fmla="*/ 13 w 72"/>
                      <a:gd name="T65" fmla="*/ 2 h 64"/>
                      <a:gd name="T66" fmla="*/ 30 w 72"/>
                      <a:gd name="T67" fmla="*/ 0 h 64"/>
                      <a:gd name="T68" fmla="*/ 43 w 72"/>
                      <a:gd name="T69" fmla="*/ 2 h 6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2"/>
                      <a:gd name="T106" fmla="*/ 0 h 64"/>
                      <a:gd name="T107" fmla="*/ 72 w 72"/>
                      <a:gd name="T108" fmla="*/ 64 h 6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2" h="64">
                        <a:moveTo>
                          <a:pt x="43" y="2"/>
                        </a:moveTo>
                        <a:lnTo>
                          <a:pt x="50" y="6"/>
                        </a:lnTo>
                        <a:lnTo>
                          <a:pt x="54" y="6"/>
                        </a:lnTo>
                        <a:lnTo>
                          <a:pt x="55" y="6"/>
                        </a:lnTo>
                        <a:lnTo>
                          <a:pt x="57" y="8"/>
                        </a:lnTo>
                        <a:lnTo>
                          <a:pt x="58" y="8"/>
                        </a:lnTo>
                        <a:lnTo>
                          <a:pt x="60" y="8"/>
                        </a:lnTo>
                        <a:lnTo>
                          <a:pt x="61" y="11"/>
                        </a:lnTo>
                        <a:lnTo>
                          <a:pt x="62" y="11"/>
                        </a:lnTo>
                        <a:lnTo>
                          <a:pt x="65" y="12"/>
                        </a:lnTo>
                        <a:lnTo>
                          <a:pt x="65" y="14"/>
                        </a:lnTo>
                        <a:lnTo>
                          <a:pt x="66" y="14"/>
                        </a:lnTo>
                        <a:lnTo>
                          <a:pt x="67" y="16"/>
                        </a:lnTo>
                        <a:lnTo>
                          <a:pt x="67" y="19"/>
                        </a:lnTo>
                        <a:lnTo>
                          <a:pt x="69" y="20"/>
                        </a:lnTo>
                        <a:lnTo>
                          <a:pt x="69" y="22"/>
                        </a:lnTo>
                        <a:lnTo>
                          <a:pt x="69" y="25"/>
                        </a:lnTo>
                        <a:lnTo>
                          <a:pt x="71" y="27"/>
                        </a:lnTo>
                        <a:lnTo>
                          <a:pt x="71" y="28"/>
                        </a:lnTo>
                        <a:lnTo>
                          <a:pt x="71" y="30"/>
                        </a:lnTo>
                        <a:lnTo>
                          <a:pt x="71" y="33"/>
                        </a:lnTo>
                        <a:lnTo>
                          <a:pt x="71" y="36"/>
                        </a:lnTo>
                        <a:lnTo>
                          <a:pt x="71" y="39"/>
                        </a:lnTo>
                        <a:lnTo>
                          <a:pt x="69" y="41"/>
                        </a:lnTo>
                        <a:lnTo>
                          <a:pt x="69" y="43"/>
                        </a:lnTo>
                        <a:lnTo>
                          <a:pt x="69" y="45"/>
                        </a:lnTo>
                        <a:lnTo>
                          <a:pt x="67" y="47"/>
                        </a:lnTo>
                        <a:lnTo>
                          <a:pt x="66" y="49"/>
                        </a:lnTo>
                        <a:lnTo>
                          <a:pt x="66" y="51"/>
                        </a:lnTo>
                        <a:lnTo>
                          <a:pt x="65" y="53"/>
                        </a:lnTo>
                        <a:lnTo>
                          <a:pt x="61" y="55"/>
                        </a:lnTo>
                        <a:lnTo>
                          <a:pt x="60" y="57"/>
                        </a:lnTo>
                        <a:lnTo>
                          <a:pt x="58" y="57"/>
                        </a:lnTo>
                        <a:lnTo>
                          <a:pt x="57" y="59"/>
                        </a:lnTo>
                        <a:lnTo>
                          <a:pt x="55" y="59"/>
                        </a:lnTo>
                        <a:lnTo>
                          <a:pt x="52" y="59"/>
                        </a:lnTo>
                        <a:lnTo>
                          <a:pt x="50" y="61"/>
                        </a:lnTo>
                        <a:lnTo>
                          <a:pt x="48" y="61"/>
                        </a:lnTo>
                        <a:lnTo>
                          <a:pt x="44" y="61"/>
                        </a:lnTo>
                        <a:lnTo>
                          <a:pt x="41" y="61"/>
                        </a:lnTo>
                        <a:lnTo>
                          <a:pt x="38" y="61"/>
                        </a:lnTo>
                        <a:lnTo>
                          <a:pt x="35" y="63"/>
                        </a:lnTo>
                        <a:lnTo>
                          <a:pt x="33" y="61"/>
                        </a:lnTo>
                        <a:lnTo>
                          <a:pt x="30" y="61"/>
                        </a:lnTo>
                        <a:lnTo>
                          <a:pt x="27" y="61"/>
                        </a:lnTo>
                        <a:lnTo>
                          <a:pt x="24" y="61"/>
                        </a:lnTo>
                        <a:lnTo>
                          <a:pt x="21" y="59"/>
                        </a:lnTo>
                        <a:lnTo>
                          <a:pt x="19" y="59"/>
                        </a:lnTo>
                        <a:lnTo>
                          <a:pt x="16" y="59"/>
                        </a:lnTo>
                        <a:lnTo>
                          <a:pt x="15" y="57"/>
                        </a:lnTo>
                        <a:lnTo>
                          <a:pt x="13" y="55"/>
                        </a:lnTo>
                        <a:lnTo>
                          <a:pt x="10" y="53"/>
                        </a:lnTo>
                        <a:lnTo>
                          <a:pt x="9" y="53"/>
                        </a:lnTo>
                        <a:lnTo>
                          <a:pt x="8" y="51"/>
                        </a:lnTo>
                        <a:lnTo>
                          <a:pt x="5" y="49"/>
                        </a:lnTo>
                        <a:lnTo>
                          <a:pt x="4" y="47"/>
                        </a:lnTo>
                        <a:lnTo>
                          <a:pt x="4" y="45"/>
                        </a:lnTo>
                        <a:lnTo>
                          <a:pt x="3" y="45"/>
                        </a:lnTo>
                        <a:lnTo>
                          <a:pt x="2" y="43"/>
                        </a:lnTo>
                        <a:lnTo>
                          <a:pt x="2" y="41"/>
                        </a:lnTo>
                        <a:lnTo>
                          <a:pt x="2" y="39"/>
                        </a:lnTo>
                        <a:lnTo>
                          <a:pt x="0" y="28"/>
                        </a:lnTo>
                        <a:lnTo>
                          <a:pt x="0" y="19"/>
                        </a:lnTo>
                        <a:lnTo>
                          <a:pt x="3" y="12"/>
                        </a:lnTo>
                        <a:lnTo>
                          <a:pt x="9" y="6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lnTo>
                          <a:pt x="30" y="0"/>
                        </a:lnTo>
                        <a:lnTo>
                          <a:pt x="40" y="2"/>
                        </a:lnTo>
                        <a:lnTo>
                          <a:pt x="43" y="2"/>
                        </a:lnTo>
                      </a:path>
                    </a:pathLst>
                  </a:custGeom>
                  <a:solidFill>
                    <a:srgbClr val="80808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76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631"/>
                    <a:ext cx="27" cy="44"/>
                  </a:xfrm>
                  <a:prstGeom prst="ellipse">
                    <a:avLst/>
                  </a:prstGeom>
                  <a:solidFill>
                    <a:srgbClr val="2020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53" name="Group 204"/>
                <p:cNvGrpSpPr>
                  <a:grpSpLocks/>
                </p:cNvGrpSpPr>
                <p:nvPr/>
              </p:nvGrpSpPr>
              <p:grpSpPr bwMode="auto">
                <a:xfrm>
                  <a:off x="4186" y="1667"/>
                  <a:ext cx="86" cy="51"/>
                  <a:chOff x="4186" y="1667"/>
                  <a:chExt cx="86" cy="51"/>
                </a:xfrm>
              </p:grpSpPr>
              <p:sp>
                <p:nvSpPr>
                  <p:cNvPr id="173" name="Freeform 205"/>
                  <p:cNvSpPr>
                    <a:spLocks/>
                  </p:cNvSpPr>
                  <p:nvPr/>
                </p:nvSpPr>
                <p:spPr bwMode="auto">
                  <a:xfrm>
                    <a:off x="4186" y="1670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0 h 31"/>
                      <a:gd name="T4" fmla="*/ 24 w 25"/>
                      <a:gd name="T5" fmla="*/ 30 h 31"/>
                      <a:gd name="T6" fmla="*/ 0 w 25"/>
                      <a:gd name="T7" fmla="*/ 30 h 31"/>
                      <a:gd name="T8" fmla="*/ 9 w 25"/>
                      <a:gd name="T9" fmla="*/ 9 h 31"/>
                      <a:gd name="T10" fmla="*/ 0 w 25"/>
                      <a:gd name="T11" fmla="*/ 9 h 31"/>
                      <a:gd name="T12" fmla="*/ 0 w 25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31"/>
                      <a:gd name="T23" fmla="*/ 25 w 25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31">
                        <a:moveTo>
                          <a:pt x="0" y="0"/>
                        </a:moveTo>
                        <a:lnTo>
                          <a:pt x="24" y="0"/>
                        </a:lnTo>
                        <a:lnTo>
                          <a:pt x="24" y="30"/>
                        </a:lnTo>
                        <a:lnTo>
                          <a:pt x="0" y="30"/>
                        </a:lnTo>
                        <a:lnTo>
                          <a:pt x="9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74" name="Freeform 206"/>
                  <p:cNvSpPr>
                    <a:spLocks/>
                  </p:cNvSpPr>
                  <p:nvPr/>
                </p:nvSpPr>
                <p:spPr bwMode="auto">
                  <a:xfrm>
                    <a:off x="4241" y="1667"/>
                    <a:ext cx="31" cy="51"/>
                  </a:xfrm>
                  <a:custGeom>
                    <a:avLst/>
                    <a:gdLst>
                      <a:gd name="T0" fmla="*/ 0 w 31"/>
                      <a:gd name="T1" fmla="*/ 0 h 51"/>
                      <a:gd name="T2" fmla="*/ 30 w 31"/>
                      <a:gd name="T3" fmla="*/ 0 h 51"/>
                      <a:gd name="T4" fmla="*/ 30 w 31"/>
                      <a:gd name="T5" fmla="*/ 14 h 51"/>
                      <a:gd name="T6" fmla="*/ 25 w 31"/>
                      <a:gd name="T7" fmla="*/ 14 h 51"/>
                      <a:gd name="T8" fmla="*/ 15 w 31"/>
                      <a:gd name="T9" fmla="*/ 16 h 51"/>
                      <a:gd name="T10" fmla="*/ 15 w 31"/>
                      <a:gd name="T11" fmla="*/ 38 h 51"/>
                      <a:gd name="T12" fmla="*/ 18 w 31"/>
                      <a:gd name="T13" fmla="*/ 40 h 51"/>
                      <a:gd name="T14" fmla="*/ 18 w 31"/>
                      <a:gd name="T15" fmla="*/ 50 h 51"/>
                      <a:gd name="T16" fmla="*/ 7 w 31"/>
                      <a:gd name="T17" fmla="*/ 50 h 51"/>
                      <a:gd name="T18" fmla="*/ 7 w 31"/>
                      <a:gd name="T19" fmla="*/ 18 h 51"/>
                      <a:gd name="T20" fmla="*/ 0 w 31"/>
                      <a:gd name="T21" fmla="*/ 18 h 51"/>
                      <a:gd name="T22" fmla="*/ 0 w 31"/>
                      <a:gd name="T23" fmla="*/ 0 h 5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"/>
                      <a:gd name="T37" fmla="*/ 0 h 51"/>
                      <a:gd name="T38" fmla="*/ 31 w 31"/>
                      <a:gd name="T39" fmla="*/ 51 h 5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" h="51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30" y="14"/>
                        </a:lnTo>
                        <a:lnTo>
                          <a:pt x="25" y="14"/>
                        </a:lnTo>
                        <a:lnTo>
                          <a:pt x="15" y="16"/>
                        </a:lnTo>
                        <a:lnTo>
                          <a:pt x="15" y="38"/>
                        </a:lnTo>
                        <a:lnTo>
                          <a:pt x="18" y="40"/>
                        </a:lnTo>
                        <a:lnTo>
                          <a:pt x="18" y="50"/>
                        </a:lnTo>
                        <a:lnTo>
                          <a:pt x="7" y="50"/>
                        </a:lnTo>
                        <a:lnTo>
                          <a:pt x="7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54" name="Group 207"/>
                <p:cNvGrpSpPr>
                  <a:grpSpLocks/>
                </p:cNvGrpSpPr>
                <p:nvPr/>
              </p:nvGrpSpPr>
              <p:grpSpPr bwMode="auto">
                <a:xfrm>
                  <a:off x="3939" y="1360"/>
                  <a:ext cx="417" cy="309"/>
                  <a:chOff x="3939" y="1360"/>
                  <a:chExt cx="417" cy="309"/>
                </a:xfrm>
              </p:grpSpPr>
              <p:sp>
                <p:nvSpPr>
                  <p:cNvPr id="163" name="Freeform 208"/>
                  <p:cNvSpPr>
                    <a:spLocks/>
                  </p:cNvSpPr>
                  <p:nvPr/>
                </p:nvSpPr>
                <p:spPr bwMode="auto">
                  <a:xfrm>
                    <a:off x="3939" y="1360"/>
                    <a:ext cx="417" cy="309"/>
                  </a:xfrm>
                  <a:custGeom>
                    <a:avLst/>
                    <a:gdLst>
                      <a:gd name="T0" fmla="*/ 8 w 417"/>
                      <a:gd name="T1" fmla="*/ 143 h 309"/>
                      <a:gd name="T2" fmla="*/ 2 w 417"/>
                      <a:gd name="T3" fmla="*/ 150 h 309"/>
                      <a:gd name="T4" fmla="*/ 1 w 417"/>
                      <a:gd name="T5" fmla="*/ 156 h 309"/>
                      <a:gd name="T6" fmla="*/ 0 w 417"/>
                      <a:gd name="T7" fmla="*/ 163 h 309"/>
                      <a:gd name="T8" fmla="*/ 1 w 417"/>
                      <a:gd name="T9" fmla="*/ 168 h 309"/>
                      <a:gd name="T10" fmla="*/ 1 w 417"/>
                      <a:gd name="T11" fmla="*/ 174 h 309"/>
                      <a:gd name="T12" fmla="*/ 5 w 417"/>
                      <a:gd name="T13" fmla="*/ 178 h 309"/>
                      <a:gd name="T14" fmla="*/ 6 w 417"/>
                      <a:gd name="T15" fmla="*/ 183 h 309"/>
                      <a:gd name="T16" fmla="*/ 11 w 417"/>
                      <a:gd name="T17" fmla="*/ 185 h 309"/>
                      <a:gd name="T18" fmla="*/ 16 w 417"/>
                      <a:gd name="T19" fmla="*/ 188 h 309"/>
                      <a:gd name="T20" fmla="*/ 42 w 417"/>
                      <a:gd name="T21" fmla="*/ 176 h 309"/>
                      <a:gd name="T22" fmla="*/ 25 w 417"/>
                      <a:gd name="T23" fmla="*/ 232 h 309"/>
                      <a:gd name="T24" fmla="*/ 47 w 417"/>
                      <a:gd name="T25" fmla="*/ 277 h 309"/>
                      <a:gd name="T26" fmla="*/ 93 w 417"/>
                      <a:gd name="T27" fmla="*/ 306 h 309"/>
                      <a:gd name="T28" fmla="*/ 319 w 417"/>
                      <a:gd name="T29" fmla="*/ 304 h 309"/>
                      <a:gd name="T30" fmla="*/ 341 w 417"/>
                      <a:gd name="T31" fmla="*/ 297 h 309"/>
                      <a:gd name="T32" fmla="*/ 363 w 417"/>
                      <a:gd name="T33" fmla="*/ 284 h 309"/>
                      <a:gd name="T34" fmla="*/ 378 w 417"/>
                      <a:gd name="T35" fmla="*/ 268 h 309"/>
                      <a:gd name="T36" fmla="*/ 391 w 417"/>
                      <a:gd name="T37" fmla="*/ 248 h 309"/>
                      <a:gd name="T38" fmla="*/ 404 w 417"/>
                      <a:gd name="T39" fmla="*/ 228 h 309"/>
                      <a:gd name="T40" fmla="*/ 413 w 417"/>
                      <a:gd name="T41" fmla="*/ 208 h 309"/>
                      <a:gd name="T42" fmla="*/ 416 w 417"/>
                      <a:gd name="T43" fmla="*/ 190 h 309"/>
                      <a:gd name="T44" fmla="*/ 414 w 417"/>
                      <a:gd name="T45" fmla="*/ 176 h 309"/>
                      <a:gd name="T46" fmla="*/ 409 w 417"/>
                      <a:gd name="T47" fmla="*/ 168 h 309"/>
                      <a:gd name="T48" fmla="*/ 383 w 417"/>
                      <a:gd name="T49" fmla="*/ 130 h 309"/>
                      <a:gd name="T50" fmla="*/ 373 w 417"/>
                      <a:gd name="T51" fmla="*/ 116 h 309"/>
                      <a:gd name="T52" fmla="*/ 363 w 417"/>
                      <a:gd name="T53" fmla="*/ 105 h 309"/>
                      <a:gd name="T54" fmla="*/ 351 w 417"/>
                      <a:gd name="T55" fmla="*/ 96 h 309"/>
                      <a:gd name="T56" fmla="*/ 338 w 417"/>
                      <a:gd name="T57" fmla="*/ 90 h 309"/>
                      <a:gd name="T58" fmla="*/ 324 w 417"/>
                      <a:gd name="T59" fmla="*/ 87 h 309"/>
                      <a:gd name="T60" fmla="*/ 311 w 417"/>
                      <a:gd name="T61" fmla="*/ 87 h 309"/>
                      <a:gd name="T62" fmla="*/ 299 w 417"/>
                      <a:gd name="T63" fmla="*/ 87 h 309"/>
                      <a:gd name="T64" fmla="*/ 103 w 417"/>
                      <a:gd name="T65" fmla="*/ 159 h 309"/>
                      <a:gd name="T66" fmla="*/ 107 w 417"/>
                      <a:gd name="T67" fmla="*/ 147 h 309"/>
                      <a:gd name="T68" fmla="*/ 111 w 417"/>
                      <a:gd name="T69" fmla="*/ 138 h 309"/>
                      <a:gd name="T70" fmla="*/ 115 w 417"/>
                      <a:gd name="T71" fmla="*/ 128 h 309"/>
                      <a:gd name="T72" fmla="*/ 115 w 417"/>
                      <a:gd name="T73" fmla="*/ 121 h 309"/>
                      <a:gd name="T74" fmla="*/ 111 w 417"/>
                      <a:gd name="T75" fmla="*/ 112 h 309"/>
                      <a:gd name="T76" fmla="*/ 107 w 417"/>
                      <a:gd name="T77" fmla="*/ 102 h 309"/>
                      <a:gd name="T78" fmla="*/ 101 w 417"/>
                      <a:gd name="T79" fmla="*/ 98 h 309"/>
                      <a:gd name="T80" fmla="*/ 96 w 417"/>
                      <a:gd name="T81" fmla="*/ 96 h 309"/>
                      <a:gd name="T82" fmla="*/ 88 w 417"/>
                      <a:gd name="T83" fmla="*/ 96 h 309"/>
                      <a:gd name="T84" fmla="*/ 79 w 417"/>
                      <a:gd name="T85" fmla="*/ 98 h 309"/>
                      <a:gd name="T86" fmla="*/ 71 w 417"/>
                      <a:gd name="T87" fmla="*/ 94 h 309"/>
                      <a:gd name="T88" fmla="*/ 35 w 417"/>
                      <a:gd name="T89" fmla="*/ 2 h 30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17"/>
                      <a:gd name="T136" fmla="*/ 0 h 309"/>
                      <a:gd name="T137" fmla="*/ 417 w 417"/>
                      <a:gd name="T138" fmla="*/ 309 h 30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17" h="309">
                        <a:moveTo>
                          <a:pt x="38" y="119"/>
                        </a:moveTo>
                        <a:lnTo>
                          <a:pt x="11" y="140"/>
                        </a:lnTo>
                        <a:lnTo>
                          <a:pt x="8" y="143"/>
                        </a:lnTo>
                        <a:lnTo>
                          <a:pt x="6" y="145"/>
                        </a:lnTo>
                        <a:lnTo>
                          <a:pt x="5" y="147"/>
                        </a:lnTo>
                        <a:lnTo>
                          <a:pt x="2" y="150"/>
                        </a:lnTo>
                        <a:lnTo>
                          <a:pt x="2" y="152"/>
                        </a:lnTo>
                        <a:lnTo>
                          <a:pt x="1" y="154"/>
                        </a:lnTo>
                        <a:lnTo>
                          <a:pt x="1" y="156"/>
                        </a:lnTo>
                        <a:lnTo>
                          <a:pt x="1" y="159"/>
                        </a:lnTo>
                        <a:lnTo>
                          <a:pt x="0" y="161"/>
                        </a:lnTo>
                        <a:lnTo>
                          <a:pt x="0" y="163"/>
                        </a:lnTo>
                        <a:lnTo>
                          <a:pt x="0" y="166"/>
                        </a:lnTo>
                        <a:lnTo>
                          <a:pt x="0" y="168"/>
                        </a:lnTo>
                        <a:lnTo>
                          <a:pt x="1" y="168"/>
                        </a:lnTo>
                        <a:lnTo>
                          <a:pt x="1" y="170"/>
                        </a:lnTo>
                        <a:lnTo>
                          <a:pt x="1" y="173"/>
                        </a:lnTo>
                        <a:lnTo>
                          <a:pt x="1" y="174"/>
                        </a:lnTo>
                        <a:lnTo>
                          <a:pt x="2" y="176"/>
                        </a:lnTo>
                        <a:lnTo>
                          <a:pt x="2" y="178"/>
                        </a:lnTo>
                        <a:lnTo>
                          <a:pt x="5" y="178"/>
                        </a:lnTo>
                        <a:lnTo>
                          <a:pt x="5" y="181"/>
                        </a:lnTo>
                        <a:lnTo>
                          <a:pt x="6" y="181"/>
                        </a:lnTo>
                        <a:lnTo>
                          <a:pt x="6" y="183"/>
                        </a:lnTo>
                        <a:lnTo>
                          <a:pt x="8" y="185"/>
                        </a:lnTo>
                        <a:lnTo>
                          <a:pt x="9" y="185"/>
                        </a:lnTo>
                        <a:lnTo>
                          <a:pt x="11" y="185"/>
                        </a:lnTo>
                        <a:lnTo>
                          <a:pt x="13" y="188"/>
                        </a:lnTo>
                        <a:lnTo>
                          <a:pt x="14" y="188"/>
                        </a:lnTo>
                        <a:lnTo>
                          <a:pt x="16" y="188"/>
                        </a:lnTo>
                        <a:lnTo>
                          <a:pt x="18" y="188"/>
                        </a:lnTo>
                        <a:lnTo>
                          <a:pt x="19" y="185"/>
                        </a:lnTo>
                        <a:lnTo>
                          <a:pt x="42" y="176"/>
                        </a:lnTo>
                        <a:lnTo>
                          <a:pt x="42" y="188"/>
                        </a:lnTo>
                        <a:lnTo>
                          <a:pt x="25" y="221"/>
                        </a:lnTo>
                        <a:lnTo>
                          <a:pt x="25" y="232"/>
                        </a:lnTo>
                        <a:lnTo>
                          <a:pt x="27" y="239"/>
                        </a:lnTo>
                        <a:lnTo>
                          <a:pt x="41" y="266"/>
                        </a:lnTo>
                        <a:lnTo>
                          <a:pt x="47" y="277"/>
                        </a:lnTo>
                        <a:lnTo>
                          <a:pt x="50" y="282"/>
                        </a:lnTo>
                        <a:lnTo>
                          <a:pt x="55" y="284"/>
                        </a:lnTo>
                        <a:lnTo>
                          <a:pt x="93" y="306"/>
                        </a:lnTo>
                        <a:lnTo>
                          <a:pt x="98" y="308"/>
                        </a:lnTo>
                        <a:lnTo>
                          <a:pt x="311" y="304"/>
                        </a:lnTo>
                        <a:lnTo>
                          <a:pt x="319" y="304"/>
                        </a:lnTo>
                        <a:lnTo>
                          <a:pt x="327" y="304"/>
                        </a:lnTo>
                        <a:lnTo>
                          <a:pt x="333" y="302"/>
                        </a:lnTo>
                        <a:lnTo>
                          <a:pt x="341" y="297"/>
                        </a:lnTo>
                        <a:lnTo>
                          <a:pt x="349" y="292"/>
                        </a:lnTo>
                        <a:lnTo>
                          <a:pt x="356" y="290"/>
                        </a:lnTo>
                        <a:lnTo>
                          <a:pt x="363" y="284"/>
                        </a:lnTo>
                        <a:lnTo>
                          <a:pt x="368" y="280"/>
                        </a:lnTo>
                        <a:lnTo>
                          <a:pt x="374" y="275"/>
                        </a:lnTo>
                        <a:lnTo>
                          <a:pt x="378" y="268"/>
                        </a:lnTo>
                        <a:lnTo>
                          <a:pt x="383" y="261"/>
                        </a:lnTo>
                        <a:lnTo>
                          <a:pt x="388" y="254"/>
                        </a:lnTo>
                        <a:lnTo>
                          <a:pt x="391" y="248"/>
                        </a:lnTo>
                        <a:lnTo>
                          <a:pt x="396" y="239"/>
                        </a:lnTo>
                        <a:lnTo>
                          <a:pt x="399" y="235"/>
                        </a:lnTo>
                        <a:lnTo>
                          <a:pt x="404" y="228"/>
                        </a:lnTo>
                        <a:lnTo>
                          <a:pt x="409" y="219"/>
                        </a:lnTo>
                        <a:lnTo>
                          <a:pt x="413" y="212"/>
                        </a:lnTo>
                        <a:lnTo>
                          <a:pt x="413" y="208"/>
                        </a:lnTo>
                        <a:lnTo>
                          <a:pt x="414" y="204"/>
                        </a:lnTo>
                        <a:lnTo>
                          <a:pt x="416" y="197"/>
                        </a:lnTo>
                        <a:lnTo>
                          <a:pt x="416" y="190"/>
                        </a:lnTo>
                        <a:lnTo>
                          <a:pt x="416" y="185"/>
                        </a:lnTo>
                        <a:lnTo>
                          <a:pt x="414" y="181"/>
                        </a:lnTo>
                        <a:lnTo>
                          <a:pt x="414" y="176"/>
                        </a:lnTo>
                        <a:lnTo>
                          <a:pt x="413" y="174"/>
                        </a:lnTo>
                        <a:lnTo>
                          <a:pt x="410" y="170"/>
                        </a:lnTo>
                        <a:lnTo>
                          <a:pt x="409" y="168"/>
                        </a:lnTo>
                        <a:lnTo>
                          <a:pt x="407" y="163"/>
                        </a:lnTo>
                        <a:lnTo>
                          <a:pt x="405" y="161"/>
                        </a:lnTo>
                        <a:lnTo>
                          <a:pt x="383" y="130"/>
                        </a:lnTo>
                        <a:lnTo>
                          <a:pt x="381" y="125"/>
                        </a:lnTo>
                        <a:lnTo>
                          <a:pt x="378" y="121"/>
                        </a:lnTo>
                        <a:lnTo>
                          <a:pt x="373" y="116"/>
                        </a:lnTo>
                        <a:lnTo>
                          <a:pt x="369" y="112"/>
                        </a:lnTo>
                        <a:lnTo>
                          <a:pt x="366" y="107"/>
                        </a:lnTo>
                        <a:lnTo>
                          <a:pt x="363" y="105"/>
                        </a:lnTo>
                        <a:lnTo>
                          <a:pt x="360" y="102"/>
                        </a:lnTo>
                        <a:lnTo>
                          <a:pt x="355" y="98"/>
                        </a:lnTo>
                        <a:lnTo>
                          <a:pt x="351" y="96"/>
                        </a:lnTo>
                        <a:lnTo>
                          <a:pt x="347" y="94"/>
                        </a:lnTo>
                        <a:lnTo>
                          <a:pt x="343" y="92"/>
                        </a:lnTo>
                        <a:lnTo>
                          <a:pt x="338" y="90"/>
                        </a:lnTo>
                        <a:lnTo>
                          <a:pt x="333" y="90"/>
                        </a:lnTo>
                        <a:lnTo>
                          <a:pt x="329" y="87"/>
                        </a:lnTo>
                        <a:lnTo>
                          <a:pt x="324" y="87"/>
                        </a:lnTo>
                        <a:lnTo>
                          <a:pt x="319" y="87"/>
                        </a:lnTo>
                        <a:lnTo>
                          <a:pt x="314" y="87"/>
                        </a:lnTo>
                        <a:lnTo>
                          <a:pt x="311" y="87"/>
                        </a:lnTo>
                        <a:lnTo>
                          <a:pt x="305" y="87"/>
                        </a:lnTo>
                        <a:lnTo>
                          <a:pt x="302" y="87"/>
                        </a:lnTo>
                        <a:lnTo>
                          <a:pt x="299" y="87"/>
                        </a:lnTo>
                        <a:lnTo>
                          <a:pt x="295" y="90"/>
                        </a:lnTo>
                        <a:lnTo>
                          <a:pt x="136" y="147"/>
                        </a:lnTo>
                        <a:lnTo>
                          <a:pt x="103" y="159"/>
                        </a:lnTo>
                        <a:lnTo>
                          <a:pt x="103" y="150"/>
                        </a:lnTo>
                        <a:lnTo>
                          <a:pt x="104" y="150"/>
                        </a:lnTo>
                        <a:lnTo>
                          <a:pt x="107" y="147"/>
                        </a:lnTo>
                        <a:lnTo>
                          <a:pt x="108" y="145"/>
                        </a:lnTo>
                        <a:lnTo>
                          <a:pt x="110" y="143"/>
                        </a:lnTo>
                        <a:lnTo>
                          <a:pt x="111" y="138"/>
                        </a:lnTo>
                        <a:lnTo>
                          <a:pt x="113" y="135"/>
                        </a:lnTo>
                        <a:lnTo>
                          <a:pt x="113" y="132"/>
                        </a:lnTo>
                        <a:lnTo>
                          <a:pt x="115" y="128"/>
                        </a:lnTo>
                        <a:lnTo>
                          <a:pt x="115" y="125"/>
                        </a:lnTo>
                        <a:lnTo>
                          <a:pt x="115" y="123"/>
                        </a:lnTo>
                        <a:lnTo>
                          <a:pt x="115" y="121"/>
                        </a:lnTo>
                        <a:lnTo>
                          <a:pt x="113" y="116"/>
                        </a:lnTo>
                        <a:lnTo>
                          <a:pt x="113" y="114"/>
                        </a:lnTo>
                        <a:lnTo>
                          <a:pt x="111" y="112"/>
                        </a:lnTo>
                        <a:lnTo>
                          <a:pt x="110" y="107"/>
                        </a:lnTo>
                        <a:lnTo>
                          <a:pt x="108" y="105"/>
                        </a:lnTo>
                        <a:lnTo>
                          <a:pt x="107" y="102"/>
                        </a:lnTo>
                        <a:lnTo>
                          <a:pt x="104" y="100"/>
                        </a:lnTo>
                        <a:lnTo>
                          <a:pt x="103" y="98"/>
                        </a:lnTo>
                        <a:lnTo>
                          <a:pt x="101" y="98"/>
                        </a:lnTo>
                        <a:lnTo>
                          <a:pt x="100" y="98"/>
                        </a:lnTo>
                        <a:lnTo>
                          <a:pt x="98" y="96"/>
                        </a:lnTo>
                        <a:lnTo>
                          <a:pt x="96" y="96"/>
                        </a:lnTo>
                        <a:lnTo>
                          <a:pt x="93" y="96"/>
                        </a:lnTo>
                        <a:lnTo>
                          <a:pt x="90" y="96"/>
                        </a:lnTo>
                        <a:lnTo>
                          <a:pt x="88" y="96"/>
                        </a:lnTo>
                        <a:lnTo>
                          <a:pt x="85" y="96"/>
                        </a:lnTo>
                        <a:lnTo>
                          <a:pt x="83" y="98"/>
                        </a:lnTo>
                        <a:lnTo>
                          <a:pt x="79" y="98"/>
                        </a:lnTo>
                        <a:lnTo>
                          <a:pt x="78" y="98"/>
                        </a:lnTo>
                        <a:lnTo>
                          <a:pt x="75" y="98"/>
                        </a:lnTo>
                        <a:lnTo>
                          <a:pt x="71" y="94"/>
                        </a:lnTo>
                        <a:lnTo>
                          <a:pt x="62" y="94"/>
                        </a:lnTo>
                        <a:lnTo>
                          <a:pt x="45" y="0"/>
                        </a:lnTo>
                        <a:lnTo>
                          <a:pt x="35" y="2"/>
                        </a:lnTo>
                        <a:lnTo>
                          <a:pt x="38" y="119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6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020" y="1463"/>
                    <a:ext cx="27" cy="43"/>
                  </a:xfrm>
                  <a:prstGeom prst="ellipse">
                    <a:avLst/>
                  </a:prstGeom>
                  <a:solidFill>
                    <a:srgbClr val="404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6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1523"/>
                    <a:ext cx="28" cy="5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166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3989" y="1498"/>
                    <a:ext cx="354" cy="80"/>
                    <a:chOff x="3989" y="1498"/>
                    <a:chExt cx="354" cy="80"/>
                  </a:xfrm>
                </p:grpSpPr>
                <p:sp>
                  <p:nvSpPr>
                    <p:cNvPr id="167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318" y="1500"/>
                      <a:ext cx="25" cy="17"/>
                    </a:xfrm>
                    <a:custGeom>
                      <a:avLst/>
                      <a:gdLst>
                        <a:gd name="T0" fmla="*/ 13 w 25"/>
                        <a:gd name="T1" fmla="*/ 0 h 17"/>
                        <a:gd name="T2" fmla="*/ 24 w 25"/>
                        <a:gd name="T3" fmla="*/ 16 h 17"/>
                        <a:gd name="T4" fmla="*/ 6 w 25"/>
                        <a:gd name="T5" fmla="*/ 16 h 17"/>
                        <a:gd name="T6" fmla="*/ 0 w 25"/>
                        <a:gd name="T7" fmla="*/ 0 h 17"/>
                        <a:gd name="T8" fmla="*/ 13 w 25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7"/>
                        <a:gd name="T17" fmla="*/ 25 w 2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7">
                          <a:moveTo>
                            <a:pt x="13" y="0"/>
                          </a:moveTo>
                          <a:lnTo>
                            <a:pt x="24" y="16"/>
                          </a:lnTo>
                          <a:lnTo>
                            <a:pt x="6" y="16"/>
                          </a:lnTo>
                          <a:lnTo>
                            <a:pt x="0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68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4289" y="1500"/>
                      <a:ext cx="28" cy="17"/>
                    </a:xfrm>
                    <a:custGeom>
                      <a:avLst/>
                      <a:gdLst>
                        <a:gd name="T0" fmla="*/ 0 w 28"/>
                        <a:gd name="T1" fmla="*/ 0 h 17"/>
                        <a:gd name="T2" fmla="*/ 21 w 28"/>
                        <a:gd name="T3" fmla="*/ 0 h 17"/>
                        <a:gd name="T4" fmla="*/ 27 w 28"/>
                        <a:gd name="T5" fmla="*/ 16 h 17"/>
                        <a:gd name="T6" fmla="*/ 0 w 28"/>
                        <a:gd name="T7" fmla="*/ 16 h 17"/>
                        <a:gd name="T8" fmla="*/ 0 w 28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"/>
                        <a:gd name="T17" fmla="*/ 28 w 2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7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69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4275" y="1500"/>
                      <a:ext cx="26" cy="17"/>
                    </a:xfrm>
                    <a:custGeom>
                      <a:avLst/>
                      <a:gdLst>
                        <a:gd name="T0" fmla="*/ 0 w 26"/>
                        <a:gd name="T1" fmla="*/ 0 h 17"/>
                        <a:gd name="T2" fmla="*/ 25 w 26"/>
                        <a:gd name="T3" fmla="*/ 0 h 17"/>
                        <a:gd name="T4" fmla="*/ 25 w 26"/>
                        <a:gd name="T5" fmla="*/ 16 h 17"/>
                        <a:gd name="T6" fmla="*/ 0 w 26"/>
                        <a:gd name="T7" fmla="*/ 16 h 17"/>
                        <a:gd name="T8" fmla="*/ 0 w 26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7"/>
                        <a:gd name="T17" fmla="*/ 26 w 26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5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70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262" y="1498"/>
                      <a:ext cx="25" cy="17"/>
                    </a:xfrm>
                    <a:custGeom>
                      <a:avLst/>
                      <a:gdLst>
                        <a:gd name="T0" fmla="*/ 3 w 25"/>
                        <a:gd name="T1" fmla="*/ 0 h 17"/>
                        <a:gd name="T2" fmla="*/ 24 w 25"/>
                        <a:gd name="T3" fmla="*/ 1 h 17"/>
                        <a:gd name="T4" fmla="*/ 21 w 25"/>
                        <a:gd name="T5" fmla="*/ 16 h 17"/>
                        <a:gd name="T6" fmla="*/ 0 w 25"/>
                        <a:gd name="T7" fmla="*/ 16 h 17"/>
                        <a:gd name="T8" fmla="*/ 3 w 25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7"/>
                        <a:gd name="T17" fmla="*/ 25 w 2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7">
                          <a:moveTo>
                            <a:pt x="3" y="0"/>
                          </a:moveTo>
                          <a:lnTo>
                            <a:pt x="24" y="1"/>
                          </a:lnTo>
                          <a:lnTo>
                            <a:pt x="21" y="16"/>
                          </a:lnTo>
                          <a:lnTo>
                            <a:pt x="0" y="16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71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213" y="1498"/>
                      <a:ext cx="42" cy="17"/>
                    </a:xfrm>
                    <a:custGeom>
                      <a:avLst/>
                      <a:gdLst>
                        <a:gd name="T0" fmla="*/ 41 w 42"/>
                        <a:gd name="T1" fmla="*/ 0 h 17"/>
                        <a:gd name="T2" fmla="*/ 41 w 42"/>
                        <a:gd name="T3" fmla="*/ 12 h 17"/>
                        <a:gd name="T4" fmla="*/ 29 w 42"/>
                        <a:gd name="T5" fmla="*/ 14 h 17"/>
                        <a:gd name="T6" fmla="*/ 20 w 42"/>
                        <a:gd name="T7" fmla="*/ 14 h 17"/>
                        <a:gd name="T8" fmla="*/ 11 w 42"/>
                        <a:gd name="T9" fmla="*/ 14 h 17"/>
                        <a:gd name="T10" fmla="*/ 0 w 42"/>
                        <a:gd name="T11" fmla="*/ 16 h 17"/>
                        <a:gd name="T12" fmla="*/ 0 w 42"/>
                        <a:gd name="T13" fmla="*/ 6 h 17"/>
                        <a:gd name="T14" fmla="*/ 11 w 42"/>
                        <a:gd name="T15" fmla="*/ 4 h 17"/>
                        <a:gd name="T16" fmla="*/ 18 w 42"/>
                        <a:gd name="T17" fmla="*/ 3 h 17"/>
                        <a:gd name="T18" fmla="*/ 31 w 42"/>
                        <a:gd name="T19" fmla="*/ 1 h 17"/>
                        <a:gd name="T20" fmla="*/ 41 w 42"/>
                        <a:gd name="T21" fmla="*/ 0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2"/>
                        <a:gd name="T34" fmla="*/ 0 h 17"/>
                        <a:gd name="T35" fmla="*/ 42 w 42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2" h="17">
                          <a:moveTo>
                            <a:pt x="41" y="0"/>
                          </a:moveTo>
                          <a:lnTo>
                            <a:pt x="41" y="12"/>
                          </a:lnTo>
                          <a:lnTo>
                            <a:pt x="29" y="14"/>
                          </a:lnTo>
                          <a:lnTo>
                            <a:pt x="20" y="14"/>
                          </a:lnTo>
                          <a:lnTo>
                            <a:pt x="11" y="14"/>
                          </a:lnTo>
                          <a:lnTo>
                            <a:pt x="0" y="16"/>
                          </a:lnTo>
                          <a:lnTo>
                            <a:pt x="0" y="6"/>
                          </a:lnTo>
                          <a:lnTo>
                            <a:pt x="11" y="4"/>
                          </a:lnTo>
                          <a:lnTo>
                            <a:pt x="18" y="3"/>
                          </a:lnTo>
                          <a:lnTo>
                            <a:pt x="31" y="1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72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989" y="1509"/>
                      <a:ext cx="216" cy="69"/>
                    </a:xfrm>
                    <a:custGeom>
                      <a:avLst/>
                      <a:gdLst>
                        <a:gd name="T0" fmla="*/ 0 w 216"/>
                        <a:gd name="T1" fmla="*/ 64 h 69"/>
                        <a:gd name="T2" fmla="*/ 0 w 216"/>
                        <a:gd name="T3" fmla="*/ 68 h 69"/>
                        <a:gd name="T4" fmla="*/ 213 w 216"/>
                        <a:gd name="T5" fmla="*/ 10 h 69"/>
                        <a:gd name="T6" fmla="*/ 215 w 216"/>
                        <a:gd name="T7" fmla="*/ 0 h 69"/>
                        <a:gd name="T8" fmla="*/ 0 w 216"/>
                        <a:gd name="T9" fmla="*/ 6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6"/>
                        <a:gd name="T16" fmla="*/ 0 h 69"/>
                        <a:gd name="T17" fmla="*/ 216 w 216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6" h="69">
                          <a:moveTo>
                            <a:pt x="0" y="64"/>
                          </a:moveTo>
                          <a:lnTo>
                            <a:pt x="0" y="68"/>
                          </a:lnTo>
                          <a:lnTo>
                            <a:pt x="213" y="10"/>
                          </a:lnTo>
                          <a:lnTo>
                            <a:pt x="215" y="0"/>
                          </a:lnTo>
                          <a:lnTo>
                            <a:pt x="0" y="64"/>
                          </a:lnTo>
                        </a:path>
                      </a:pathLst>
                    </a:custGeom>
                    <a:solidFill>
                      <a:srgbClr val="00A0A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5" name="Group 218"/>
                <p:cNvGrpSpPr>
                  <a:grpSpLocks/>
                </p:cNvGrpSpPr>
                <p:nvPr/>
              </p:nvGrpSpPr>
              <p:grpSpPr bwMode="auto">
                <a:xfrm>
                  <a:off x="3708" y="1603"/>
                  <a:ext cx="369" cy="126"/>
                  <a:chOff x="3708" y="1603"/>
                  <a:chExt cx="369" cy="126"/>
                </a:xfrm>
              </p:grpSpPr>
              <p:grpSp>
                <p:nvGrpSpPr>
                  <p:cNvPr id="156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708" y="1603"/>
                    <a:ext cx="369" cy="39"/>
                    <a:chOff x="3708" y="1603"/>
                    <a:chExt cx="369" cy="39"/>
                  </a:xfrm>
                </p:grpSpPr>
                <p:sp>
                  <p:nvSpPr>
                    <p:cNvPr id="161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708" y="1603"/>
                      <a:ext cx="367" cy="17"/>
                    </a:xfrm>
                    <a:custGeom>
                      <a:avLst/>
                      <a:gdLst>
                        <a:gd name="T0" fmla="*/ 32 w 367"/>
                        <a:gd name="T1" fmla="*/ 0 h 17"/>
                        <a:gd name="T2" fmla="*/ 360 w 367"/>
                        <a:gd name="T3" fmla="*/ 0 h 17"/>
                        <a:gd name="T4" fmla="*/ 366 w 367"/>
                        <a:gd name="T5" fmla="*/ 16 h 17"/>
                        <a:gd name="T6" fmla="*/ 0 w 367"/>
                        <a:gd name="T7" fmla="*/ 16 h 17"/>
                        <a:gd name="T8" fmla="*/ 32 w 36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7"/>
                        <a:gd name="T16" fmla="*/ 0 h 17"/>
                        <a:gd name="T17" fmla="*/ 367 w 36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7" h="17">
                          <a:moveTo>
                            <a:pt x="32" y="0"/>
                          </a:moveTo>
                          <a:lnTo>
                            <a:pt x="360" y="0"/>
                          </a:lnTo>
                          <a:lnTo>
                            <a:pt x="366" y="16"/>
                          </a:lnTo>
                          <a:lnTo>
                            <a:pt x="0" y="16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62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823" y="1614"/>
                      <a:ext cx="254" cy="28"/>
                    </a:xfrm>
                    <a:custGeom>
                      <a:avLst/>
                      <a:gdLst>
                        <a:gd name="T0" fmla="*/ 253 w 254"/>
                        <a:gd name="T1" fmla="*/ 2 h 28"/>
                        <a:gd name="T2" fmla="*/ 235 w 254"/>
                        <a:gd name="T3" fmla="*/ 27 h 28"/>
                        <a:gd name="T4" fmla="*/ 156 w 254"/>
                        <a:gd name="T5" fmla="*/ 20 h 28"/>
                        <a:gd name="T6" fmla="*/ 110 w 254"/>
                        <a:gd name="T7" fmla="*/ 15 h 28"/>
                        <a:gd name="T8" fmla="*/ 50 w 254"/>
                        <a:gd name="T9" fmla="*/ 15 h 28"/>
                        <a:gd name="T10" fmla="*/ 5 w 254"/>
                        <a:gd name="T11" fmla="*/ 15 h 28"/>
                        <a:gd name="T12" fmla="*/ 5 w 254"/>
                        <a:gd name="T13" fmla="*/ 9 h 28"/>
                        <a:gd name="T14" fmla="*/ 0 w 254"/>
                        <a:gd name="T15" fmla="*/ 9 h 28"/>
                        <a:gd name="T16" fmla="*/ 2 w 254"/>
                        <a:gd name="T17" fmla="*/ 0 h 28"/>
                        <a:gd name="T18" fmla="*/ 253 w 254"/>
                        <a:gd name="T19" fmla="*/ 2 h 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54"/>
                        <a:gd name="T31" fmla="*/ 0 h 28"/>
                        <a:gd name="T32" fmla="*/ 254 w 254"/>
                        <a:gd name="T33" fmla="*/ 28 h 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54" h="28">
                          <a:moveTo>
                            <a:pt x="253" y="2"/>
                          </a:moveTo>
                          <a:lnTo>
                            <a:pt x="235" y="27"/>
                          </a:lnTo>
                          <a:lnTo>
                            <a:pt x="156" y="20"/>
                          </a:lnTo>
                          <a:lnTo>
                            <a:pt x="110" y="15"/>
                          </a:lnTo>
                          <a:lnTo>
                            <a:pt x="50" y="15"/>
                          </a:lnTo>
                          <a:lnTo>
                            <a:pt x="5" y="15"/>
                          </a:lnTo>
                          <a:lnTo>
                            <a:pt x="5" y="9"/>
                          </a:lnTo>
                          <a:lnTo>
                            <a:pt x="0" y="9"/>
                          </a:lnTo>
                          <a:lnTo>
                            <a:pt x="2" y="0"/>
                          </a:lnTo>
                          <a:lnTo>
                            <a:pt x="253" y="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sp>
                <p:nvSpPr>
                  <p:cNvPr id="157" name="Freeform 222"/>
                  <p:cNvSpPr>
                    <a:spLocks/>
                  </p:cNvSpPr>
                  <p:nvPr/>
                </p:nvSpPr>
                <p:spPr bwMode="auto">
                  <a:xfrm>
                    <a:off x="3971" y="1635"/>
                    <a:ext cx="35" cy="94"/>
                  </a:xfrm>
                  <a:custGeom>
                    <a:avLst/>
                    <a:gdLst>
                      <a:gd name="T0" fmla="*/ 6 w 35"/>
                      <a:gd name="T1" fmla="*/ 0 h 94"/>
                      <a:gd name="T2" fmla="*/ 14 w 35"/>
                      <a:gd name="T3" fmla="*/ 0 h 94"/>
                      <a:gd name="T4" fmla="*/ 14 w 35"/>
                      <a:gd name="T5" fmla="*/ 36 h 94"/>
                      <a:gd name="T6" fmla="*/ 27 w 35"/>
                      <a:gd name="T7" fmla="*/ 13 h 94"/>
                      <a:gd name="T8" fmla="*/ 34 w 35"/>
                      <a:gd name="T9" fmla="*/ 13 h 94"/>
                      <a:gd name="T10" fmla="*/ 12 w 35"/>
                      <a:gd name="T11" fmla="*/ 44 h 94"/>
                      <a:gd name="T12" fmla="*/ 12 w 35"/>
                      <a:gd name="T13" fmla="*/ 72 h 94"/>
                      <a:gd name="T14" fmla="*/ 15 w 35"/>
                      <a:gd name="T15" fmla="*/ 72 h 94"/>
                      <a:gd name="T16" fmla="*/ 15 w 35"/>
                      <a:gd name="T17" fmla="*/ 93 h 94"/>
                      <a:gd name="T18" fmla="*/ 6 w 35"/>
                      <a:gd name="T19" fmla="*/ 93 h 94"/>
                      <a:gd name="T20" fmla="*/ 6 w 35"/>
                      <a:gd name="T21" fmla="*/ 28 h 94"/>
                      <a:gd name="T22" fmla="*/ 0 w 35"/>
                      <a:gd name="T23" fmla="*/ 28 h 94"/>
                      <a:gd name="T24" fmla="*/ 4 w 35"/>
                      <a:gd name="T25" fmla="*/ 17 h 94"/>
                      <a:gd name="T26" fmla="*/ 6 w 35"/>
                      <a:gd name="T27" fmla="*/ 17 h 94"/>
                      <a:gd name="T28" fmla="*/ 6 w 35"/>
                      <a:gd name="T29" fmla="*/ 0 h 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5"/>
                      <a:gd name="T46" fmla="*/ 0 h 94"/>
                      <a:gd name="T47" fmla="*/ 35 w 35"/>
                      <a:gd name="T48" fmla="*/ 94 h 9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5" h="94">
                        <a:moveTo>
                          <a:pt x="6" y="0"/>
                        </a:moveTo>
                        <a:lnTo>
                          <a:pt x="14" y="0"/>
                        </a:lnTo>
                        <a:lnTo>
                          <a:pt x="14" y="36"/>
                        </a:lnTo>
                        <a:lnTo>
                          <a:pt x="27" y="13"/>
                        </a:lnTo>
                        <a:lnTo>
                          <a:pt x="34" y="13"/>
                        </a:lnTo>
                        <a:lnTo>
                          <a:pt x="12" y="44"/>
                        </a:lnTo>
                        <a:lnTo>
                          <a:pt x="12" y="72"/>
                        </a:lnTo>
                        <a:lnTo>
                          <a:pt x="15" y="72"/>
                        </a:lnTo>
                        <a:lnTo>
                          <a:pt x="15" y="93"/>
                        </a:lnTo>
                        <a:lnTo>
                          <a:pt x="6" y="93"/>
                        </a:lnTo>
                        <a:lnTo>
                          <a:pt x="6" y="28"/>
                        </a:lnTo>
                        <a:lnTo>
                          <a:pt x="0" y="28"/>
                        </a:lnTo>
                        <a:lnTo>
                          <a:pt x="4" y="17"/>
                        </a:lnTo>
                        <a:lnTo>
                          <a:pt x="6" y="17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158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93" y="1624"/>
                    <a:ext cx="57" cy="79"/>
                    <a:chOff x="3893" y="1624"/>
                    <a:chExt cx="57" cy="79"/>
                  </a:xfrm>
                </p:grpSpPr>
                <p:sp>
                  <p:nvSpPr>
                    <p:cNvPr id="159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24"/>
                      <a:ext cx="57" cy="79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60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5" y="1640"/>
                      <a:ext cx="36" cy="4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7" name="Group 226"/>
            <p:cNvGrpSpPr>
              <a:grpSpLocks/>
            </p:cNvGrpSpPr>
            <p:nvPr/>
          </p:nvGrpSpPr>
          <p:grpSpPr bwMode="auto">
            <a:xfrm>
              <a:off x="2053" y="663"/>
              <a:ext cx="1734" cy="1048"/>
              <a:chOff x="392" y="1156"/>
              <a:chExt cx="1734" cy="1048"/>
            </a:xfrm>
          </p:grpSpPr>
          <p:sp>
            <p:nvSpPr>
              <p:cNvPr id="121" name="Oval 227"/>
              <p:cNvSpPr>
                <a:spLocks noChangeArrowheads="1"/>
              </p:cNvSpPr>
              <p:nvPr/>
            </p:nvSpPr>
            <p:spPr bwMode="auto">
              <a:xfrm>
                <a:off x="392" y="1156"/>
                <a:ext cx="1734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0490" tIns="55246" rIns="110490" bIns="55246" anchor="ctr"/>
              <a:lstStyle/>
              <a:p>
                <a:pPr algn="ctr" eaLnBrk="0" hangingPunct="0"/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/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/>
                <a:endParaRPr lang="it-IT" sz="1200" b="1">
                  <a:latin typeface="Calibri Light" panose="020F0302020204030204" pitchFamily="34" charset="0"/>
                </a:endParaRPr>
              </a:p>
              <a:p>
                <a:pPr algn="ctr" eaLnBrk="0" hangingPunct="0"/>
                <a:r>
                  <a:rPr lang="it-IT" sz="2400" b="1">
                    <a:latin typeface="Calibri Light" panose="020F0302020204030204" pitchFamily="34" charset="0"/>
                  </a:rPr>
                  <a:t>Ricevitorie &amp;</a:t>
                </a:r>
              </a:p>
              <a:p>
                <a:pPr algn="ctr" eaLnBrk="0" hangingPunct="0"/>
                <a:r>
                  <a:rPr lang="it-IT" sz="2400" b="1">
                    <a:latin typeface="Calibri Light" panose="020F0302020204030204" pitchFamily="34" charset="0"/>
                  </a:rPr>
                  <a:t> Tabacchi</a:t>
                </a:r>
              </a:p>
            </p:txBody>
          </p:sp>
          <p:grpSp>
            <p:nvGrpSpPr>
              <p:cNvPr id="122" name="Group 228"/>
              <p:cNvGrpSpPr>
                <a:grpSpLocks/>
              </p:cNvGrpSpPr>
              <p:nvPr/>
            </p:nvGrpSpPr>
            <p:grpSpPr bwMode="auto">
              <a:xfrm>
                <a:off x="709" y="1336"/>
                <a:ext cx="1051" cy="338"/>
                <a:chOff x="709" y="1336"/>
                <a:chExt cx="1051" cy="338"/>
              </a:xfrm>
            </p:grpSpPr>
            <p:grpSp>
              <p:nvGrpSpPr>
                <p:cNvPr id="123" name="Group 229"/>
                <p:cNvGrpSpPr>
                  <a:grpSpLocks/>
                </p:cNvGrpSpPr>
                <p:nvPr/>
              </p:nvGrpSpPr>
              <p:grpSpPr bwMode="auto">
                <a:xfrm>
                  <a:off x="709" y="1348"/>
                  <a:ext cx="500" cy="326"/>
                  <a:chOff x="709" y="1348"/>
                  <a:chExt cx="500" cy="326"/>
                </a:xfrm>
              </p:grpSpPr>
              <p:sp>
                <p:nvSpPr>
                  <p:cNvPr id="132" name="Freeform 230"/>
                  <p:cNvSpPr>
                    <a:spLocks/>
                  </p:cNvSpPr>
                  <p:nvPr/>
                </p:nvSpPr>
                <p:spPr bwMode="auto">
                  <a:xfrm>
                    <a:off x="709" y="1405"/>
                    <a:ext cx="92" cy="118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0" y="0"/>
                      </a:cxn>
                      <a:cxn ang="0">
                        <a:pos x="0" y="21"/>
                      </a:cxn>
                      <a:cxn ang="0">
                        <a:pos x="0" y="25"/>
                      </a:cxn>
                      <a:cxn ang="0">
                        <a:pos x="1" y="33"/>
                      </a:cxn>
                      <a:cxn ang="0">
                        <a:pos x="1" y="38"/>
                      </a:cxn>
                      <a:cxn ang="0">
                        <a:pos x="4" y="44"/>
                      </a:cxn>
                      <a:cxn ang="0">
                        <a:pos x="5" y="52"/>
                      </a:cxn>
                      <a:cxn ang="0">
                        <a:pos x="9" y="57"/>
                      </a:cxn>
                      <a:cxn ang="0">
                        <a:pos x="12" y="68"/>
                      </a:cxn>
                      <a:cxn ang="0">
                        <a:pos x="17" y="73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32" y="90"/>
                      </a:cxn>
                      <a:cxn ang="0">
                        <a:pos x="36" y="95"/>
                      </a:cxn>
                      <a:cxn ang="0">
                        <a:pos x="41" y="98"/>
                      </a:cxn>
                      <a:cxn ang="0">
                        <a:pos x="48" y="103"/>
                      </a:cxn>
                      <a:cxn ang="0">
                        <a:pos x="56" y="108"/>
                      </a:cxn>
                      <a:cxn ang="0">
                        <a:pos x="63" y="111"/>
                      </a:cxn>
                      <a:cxn ang="0">
                        <a:pos x="68" y="112"/>
                      </a:cxn>
                      <a:cxn ang="0">
                        <a:pos x="76" y="115"/>
                      </a:cxn>
                      <a:cxn ang="0">
                        <a:pos x="83" y="115"/>
                      </a:cxn>
                      <a:cxn ang="0">
                        <a:pos x="91" y="117"/>
                      </a:cxn>
                      <a:cxn ang="0">
                        <a:pos x="79" y="100"/>
                      </a:cxn>
                      <a:cxn ang="0">
                        <a:pos x="74" y="100"/>
                      </a:cxn>
                      <a:cxn ang="0">
                        <a:pos x="67" y="98"/>
                      </a:cxn>
                      <a:cxn ang="0">
                        <a:pos x="63" y="95"/>
                      </a:cxn>
                      <a:cxn ang="0">
                        <a:pos x="56" y="90"/>
                      </a:cxn>
                      <a:cxn ang="0">
                        <a:pos x="52" y="87"/>
                      </a:cxn>
                      <a:cxn ang="0">
                        <a:pos x="45" y="82"/>
                      </a:cxn>
                      <a:cxn ang="0">
                        <a:pos x="41" y="81"/>
                      </a:cxn>
                      <a:cxn ang="0">
                        <a:pos x="36" y="74"/>
                      </a:cxn>
                      <a:cxn ang="0">
                        <a:pos x="34" y="70"/>
                      </a:cxn>
                      <a:cxn ang="0">
                        <a:pos x="29" y="65"/>
                      </a:cxn>
                      <a:cxn ang="0">
                        <a:pos x="24" y="60"/>
                      </a:cxn>
                      <a:cxn ang="0">
                        <a:pos x="23" y="52"/>
                      </a:cxn>
                      <a:cxn ang="0">
                        <a:pos x="20" y="47"/>
                      </a:cxn>
                      <a:cxn ang="0">
                        <a:pos x="17" y="40"/>
                      </a:cxn>
                      <a:cxn ang="0">
                        <a:pos x="16" y="33"/>
                      </a:cxn>
                      <a:cxn ang="0">
                        <a:pos x="16" y="25"/>
                      </a:cxn>
                      <a:cxn ang="0">
                        <a:pos x="16" y="21"/>
                      </a:cxn>
                      <a:cxn ang="0">
                        <a:pos x="52" y="21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92" h="118">
                        <a:moveTo>
                          <a:pt x="52" y="0"/>
                        </a:moveTo>
                        <a:lnTo>
                          <a:pt x="0" y="0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1" y="33"/>
                        </a:lnTo>
                        <a:lnTo>
                          <a:pt x="1" y="38"/>
                        </a:lnTo>
                        <a:lnTo>
                          <a:pt x="4" y="44"/>
                        </a:lnTo>
                        <a:lnTo>
                          <a:pt x="5" y="52"/>
                        </a:lnTo>
                        <a:lnTo>
                          <a:pt x="9" y="57"/>
                        </a:lnTo>
                        <a:lnTo>
                          <a:pt x="12" y="68"/>
                        </a:lnTo>
                        <a:lnTo>
                          <a:pt x="17" y="73"/>
                        </a:lnTo>
                        <a:lnTo>
                          <a:pt x="23" y="81"/>
                        </a:lnTo>
                        <a:lnTo>
                          <a:pt x="27" y="85"/>
                        </a:lnTo>
                        <a:lnTo>
                          <a:pt x="32" y="90"/>
                        </a:lnTo>
                        <a:lnTo>
                          <a:pt x="36" y="95"/>
                        </a:lnTo>
                        <a:lnTo>
                          <a:pt x="41" y="98"/>
                        </a:lnTo>
                        <a:lnTo>
                          <a:pt x="48" y="103"/>
                        </a:lnTo>
                        <a:lnTo>
                          <a:pt x="56" y="108"/>
                        </a:lnTo>
                        <a:lnTo>
                          <a:pt x="63" y="111"/>
                        </a:lnTo>
                        <a:lnTo>
                          <a:pt x="68" y="112"/>
                        </a:lnTo>
                        <a:lnTo>
                          <a:pt x="76" y="115"/>
                        </a:lnTo>
                        <a:lnTo>
                          <a:pt x="83" y="115"/>
                        </a:lnTo>
                        <a:lnTo>
                          <a:pt x="91" y="117"/>
                        </a:lnTo>
                        <a:lnTo>
                          <a:pt x="79" y="100"/>
                        </a:lnTo>
                        <a:lnTo>
                          <a:pt x="74" y="100"/>
                        </a:lnTo>
                        <a:lnTo>
                          <a:pt x="67" y="98"/>
                        </a:lnTo>
                        <a:lnTo>
                          <a:pt x="63" y="95"/>
                        </a:lnTo>
                        <a:lnTo>
                          <a:pt x="56" y="90"/>
                        </a:lnTo>
                        <a:lnTo>
                          <a:pt x="52" y="87"/>
                        </a:lnTo>
                        <a:lnTo>
                          <a:pt x="45" y="82"/>
                        </a:lnTo>
                        <a:lnTo>
                          <a:pt x="41" y="81"/>
                        </a:lnTo>
                        <a:lnTo>
                          <a:pt x="36" y="74"/>
                        </a:lnTo>
                        <a:lnTo>
                          <a:pt x="34" y="70"/>
                        </a:lnTo>
                        <a:lnTo>
                          <a:pt x="29" y="65"/>
                        </a:lnTo>
                        <a:lnTo>
                          <a:pt x="24" y="60"/>
                        </a:lnTo>
                        <a:lnTo>
                          <a:pt x="23" y="52"/>
                        </a:lnTo>
                        <a:lnTo>
                          <a:pt x="20" y="47"/>
                        </a:lnTo>
                        <a:lnTo>
                          <a:pt x="17" y="40"/>
                        </a:lnTo>
                        <a:lnTo>
                          <a:pt x="16" y="33"/>
                        </a:lnTo>
                        <a:lnTo>
                          <a:pt x="16" y="25"/>
                        </a:lnTo>
                        <a:lnTo>
                          <a:pt x="16" y="21"/>
                        </a:lnTo>
                        <a:lnTo>
                          <a:pt x="52" y="21"/>
                        </a:lnTo>
                        <a:lnTo>
                          <a:pt x="52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9F9F9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133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715" y="1512"/>
                    <a:ext cx="494" cy="162"/>
                    <a:chOff x="715" y="1512"/>
                    <a:chExt cx="494" cy="162"/>
                  </a:xfrm>
                </p:grpSpPr>
                <p:grpSp>
                  <p:nvGrpSpPr>
                    <p:cNvPr id="142" name="Group 2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5" y="1512"/>
                      <a:ext cx="494" cy="162"/>
                      <a:chOff x="715" y="1512"/>
                      <a:chExt cx="494" cy="162"/>
                    </a:xfrm>
                  </p:grpSpPr>
                  <p:sp>
                    <p:nvSpPr>
                      <p:cNvPr id="146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5" y="1526"/>
                        <a:ext cx="494" cy="14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47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5" y="1512"/>
                        <a:ext cx="494" cy="15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3" name="Group 2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2" y="1555"/>
                      <a:ext cx="218" cy="47"/>
                      <a:chOff x="852" y="1555"/>
                      <a:chExt cx="218" cy="47"/>
                    </a:xfrm>
                  </p:grpSpPr>
                  <p:sp>
                    <p:nvSpPr>
                      <p:cNvPr id="144" name="Oval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2" y="1555"/>
                        <a:ext cx="218" cy="36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45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5" y="1564"/>
                        <a:ext cx="215" cy="38"/>
                      </a:xfrm>
                      <a:prstGeom prst="ellipse">
                        <a:avLst/>
                      </a:prstGeom>
                      <a:solidFill>
                        <a:srgbClr val="9F9F9F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761" y="1348"/>
                    <a:ext cx="396" cy="238"/>
                    <a:chOff x="761" y="1348"/>
                    <a:chExt cx="396" cy="238"/>
                  </a:xfrm>
                </p:grpSpPr>
                <p:grpSp>
                  <p:nvGrpSpPr>
                    <p:cNvPr id="135" name="Group 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1" y="1348"/>
                      <a:ext cx="396" cy="238"/>
                      <a:chOff x="761" y="1348"/>
                      <a:chExt cx="396" cy="238"/>
                    </a:xfrm>
                  </p:grpSpPr>
                  <p:sp>
                    <p:nvSpPr>
                      <p:cNvPr id="137" name="Arc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3" y="1407"/>
                        <a:ext cx="394" cy="179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43200 w 43200"/>
                          <a:gd name="T1" fmla="*/ 0 h 21600"/>
                          <a:gd name="T2" fmla="*/ 0 w 43200"/>
                          <a:gd name="T3" fmla="*/ 0 h 21600"/>
                          <a:gd name="T4" fmla="*/ 21600 w 43200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600" fill="none" extrusionOk="0">
                            <a:moveTo>
                              <a:pt x="43200" y="0"/>
                            </a:moveTo>
                            <a:cubicBezTo>
                              <a:pt x="43200" y="11929"/>
                              <a:pt x="33529" y="21600"/>
                              <a:pt x="21600" y="21600"/>
                            </a:cubicBezTo>
                            <a:cubicBezTo>
                              <a:pt x="9670" y="21600"/>
                              <a:pt x="0" y="11929"/>
                              <a:pt x="0" y="0"/>
                            </a:cubicBezTo>
                          </a:path>
                          <a:path w="43200" h="21600" stroke="0" extrusionOk="0">
                            <a:moveTo>
                              <a:pt x="43200" y="0"/>
                            </a:moveTo>
                            <a:cubicBezTo>
                              <a:pt x="43200" y="11929"/>
                              <a:pt x="33529" y="21600"/>
                              <a:pt x="21600" y="21600"/>
                            </a:cubicBezTo>
                            <a:cubicBezTo>
                              <a:pt x="9670" y="21600"/>
                              <a:pt x="0" y="11929"/>
                              <a:pt x="0" y="0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38" name="Line 2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2" y="1419"/>
                        <a:ext cx="19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9F9F9F"/>
                        </a:solidFill>
                        <a:round/>
                        <a:headEnd type="none" w="sm" len="sm"/>
                        <a:tailEnd type="none" w="sm" len="sm"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39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61" y="1419"/>
                        <a:ext cx="19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9F9F9F"/>
                        </a:solidFill>
                        <a:round/>
                        <a:headEnd type="none" w="sm" len="sm"/>
                        <a:tailEnd type="none" w="sm" len="sm"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40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" y="1362"/>
                        <a:ext cx="386" cy="9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41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" y="1348"/>
                        <a:ext cx="386" cy="9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 sz="216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36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" y="1362"/>
                      <a:ext cx="347" cy="66"/>
                    </a:xfrm>
                    <a:prstGeom prst="ellipse">
                      <a:avLst/>
                    </a:prstGeom>
                    <a:solidFill>
                      <a:srgbClr val="3F1F00"/>
                    </a:solidFill>
                    <a:ln w="12700">
                      <a:solidFill>
                        <a:srgbClr val="9F9F9F"/>
                      </a:solidFill>
                      <a:round/>
                      <a:headEnd/>
                      <a:tailEnd/>
                    </a:ln>
                    <a:effectLst>
                      <a:outerShdw dist="107763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4" name="Group 246"/>
                <p:cNvGrpSpPr>
                  <a:grpSpLocks/>
                </p:cNvGrpSpPr>
                <p:nvPr/>
              </p:nvGrpSpPr>
              <p:grpSpPr bwMode="auto">
                <a:xfrm>
                  <a:off x="1289" y="1336"/>
                  <a:ext cx="471" cy="316"/>
                  <a:chOff x="1289" y="1336"/>
                  <a:chExt cx="471" cy="316"/>
                </a:xfrm>
              </p:grpSpPr>
              <p:sp>
                <p:nvSpPr>
                  <p:cNvPr id="125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1584"/>
                    <a:ext cx="247" cy="6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26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1326" y="1584"/>
                    <a:ext cx="22" cy="68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27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1289" y="1584"/>
                    <a:ext cx="22" cy="68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128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1289" y="1336"/>
                    <a:ext cx="266" cy="233"/>
                    <a:chOff x="1289" y="1336"/>
                    <a:chExt cx="266" cy="233"/>
                  </a:xfrm>
                </p:grpSpPr>
                <p:sp>
                  <p:nvSpPr>
                    <p:cNvPr id="130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289" y="1348"/>
                      <a:ext cx="148" cy="221"/>
                    </a:xfrm>
                    <a:custGeom>
                      <a:avLst/>
                      <a:gdLst/>
                      <a:ahLst/>
                      <a:cxnLst>
                        <a:cxn ang="0">
                          <a:pos x="143" y="0"/>
                        </a:cxn>
                        <a:cxn ang="0">
                          <a:pos x="128" y="4"/>
                        </a:cxn>
                        <a:cxn ang="0">
                          <a:pos x="114" y="12"/>
                        </a:cxn>
                        <a:cxn ang="0">
                          <a:pos x="107" y="20"/>
                        </a:cxn>
                        <a:cxn ang="0">
                          <a:pos x="100" y="31"/>
                        </a:cxn>
                        <a:cxn ang="0">
                          <a:pos x="92" y="43"/>
                        </a:cxn>
                        <a:cxn ang="0">
                          <a:pos x="90" y="55"/>
                        </a:cxn>
                        <a:cxn ang="0">
                          <a:pos x="90" y="67"/>
                        </a:cxn>
                        <a:cxn ang="0">
                          <a:pos x="90" y="75"/>
                        </a:cxn>
                        <a:cxn ang="0">
                          <a:pos x="56" y="75"/>
                        </a:cxn>
                        <a:cxn ang="0">
                          <a:pos x="46" y="75"/>
                        </a:cxn>
                        <a:cxn ang="0">
                          <a:pos x="32" y="83"/>
                        </a:cxn>
                        <a:cxn ang="0">
                          <a:pos x="21" y="90"/>
                        </a:cxn>
                        <a:cxn ang="0">
                          <a:pos x="11" y="102"/>
                        </a:cxn>
                        <a:cxn ang="0">
                          <a:pos x="3" y="114"/>
                        </a:cxn>
                        <a:cxn ang="0">
                          <a:pos x="0" y="126"/>
                        </a:cxn>
                        <a:cxn ang="0">
                          <a:pos x="0" y="138"/>
                        </a:cxn>
                        <a:cxn ang="0">
                          <a:pos x="24" y="220"/>
                        </a:cxn>
                        <a:cxn ang="0">
                          <a:pos x="24" y="134"/>
                        </a:cxn>
                        <a:cxn ang="0">
                          <a:pos x="24" y="126"/>
                        </a:cxn>
                        <a:cxn ang="0">
                          <a:pos x="28" y="118"/>
                        </a:cxn>
                        <a:cxn ang="0">
                          <a:pos x="35" y="110"/>
                        </a:cxn>
                        <a:cxn ang="0">
                          <a:pos x="43" y="106"/>
                        </a:cxn>
                        <a:cxn ang="0">
                          <a:pos x="50" y="102"/>
                        </a:cxn>
                        <a:cxn ang="0">
                          <a:pos x="56" y="98"/>
                        </a:cxn>
                        <a:cxn ang="0">
                          <a:pos x="125" y="98"/>
                        </a:cxn>
                        <a:cxn ang="0">
                          <a:pos x="118" y="90"/>
                        </a:cxn>
                        <a:cxn ang="0">
                          <a:pos x="114" y="83"/>
                        </a:cxn>
                        <a:cxn ang="0">
                          <a:pos x="111" y="71"/>
                        </a:cxn>
                        <a:cxn ang="0">
                          <a:pos x="111" y="63"/>
                        </a:cxn>
                        <a:cxn ang="0">
                          <a:pos x="114" y="47"/>
                        </a:cxn>
                        <a:cxn ang="0">
                          <a:pos x="122" y="39"/>
                        </a:cxn>
                        <a:cxn ang="0">
                          <a:pos x="128" y="28"/>
                        </a:cxn>
                        <a:cxn ang="0">
                          <a:pos x="139" y="24"/>
                        </a:cxn>
                        <a:cxn ang="0">
                          <a:pos x="147" y="24"/>
                        </a:cxn>
                      </a:cxnLst>
                      <a:rect l="0" t="0" r="r" b="b"/>
                      <a:pathLst>
                        <a:path w="148" h="221">
                          <a:moveTo>
                            <a:pt x="147" y="0"/>
                          </a:moveTo>
                          <a:lnTo>
                            <a:pt x="143" y="0"/>
                          </a:lnTo>
                          <a:lnTo>
                            <a:pt x="132" y="0"/>
                          </a:lnTo>
                          <a:lnTo>
                            <a:pt x="128" y="4"/>
                          </a:lnTo>
                          <a:lnTo>
                            <a:pt x="122" y="8"/>
                          </a:lnTo>
                          <a:lnTo>
                            <a:pt x="114" y="12"/>
                          </a:lnTo>
                          <a:lnTo>
                            <a:pt x="111" y="16"/>
                          </a:lnTo>
                          <a:lnTo>
                            <a:pt x="107" y="20"/>
                          </a:lnTo>
                          <a:lnTo>
                            <a:pt x="103" y="24"/>
                          </a:lnTo>
                          <a:lnTo>
                            <a:pt x="100" y="31"/>
                          </a:lnTo>
                          <a:lnTo>
                            <a:pt x="96" y="35"/>
                          </a:lnTo>
                          <a:lnTo>
                            <a:pt x="92" y="43"/>
                          </a:lnTo>
                          <a:lnTo>
                            <a:pt x="90" y="47"/>
                          </a:lnTo>
                          <a:lnTo>
                            <a:pt x="90" y="55"/>
                          </a:lnTo>
                          <a:lnTo>
                            <a:pt x="90" y="59"/>
                          </a:lnTo>
                          <a:lnTo>
                            <a:pt x="90" y="67"/>
                          </a:lnTo>
                          <a:lnTo>
                            <a:pt x="90" y="71"/>
                          </a:lnTo>
                          <a:lnTo>
                            <a:pt x="90" y="75"/>
                          </a:lnTo>
                          <a:lnTo>
                            <a:pt x="64" y="75"/>
                          </a:lnTo>
                          <a:lnTo>
                            <a:pt x="56" y="75"/>
                          </a:lnTo>
                          <a:lnTo>
                            <a:pt x="50" y="75"/>
                          </a:lnTo>
                          <a:lnTo>
                            <a:pt x="46" y="75"/>
                          </a:lnTo>
                          <a:lnTo>
                            <a:pt x="39" y="79"/>
                          </a:lnTo>
                          <a:lnTo>
                            <a:pt x="32" y="83"/>
                          </a:lnTo>
                          <a:lnTo>
                            <a:pt x="24" y="86"/>
                          </a:lnTo>
                          <a:lnTo>
                            <a:pt x="21" y="90"/>
                          </a:lnTo>
                          <a:lnTo>
                            <a:pt x="14" y="94"/>
                          </a:lnTo>
                          <a:lnTo>
                            <a:pt x="11" y="102"/>
                          </a:lnTo>
                          <a:lnTo>
                            <a:pt x="7" y="106"/>
                          </a:lnTo>
                          <a:lnTo>
                            <a:pt x="3" y="114"/>
                          </a:lnTo>
                          <a:lnTo>
                            <a:pt x="0" y="122"/>
                          </a:lnTo>
                          <a:lnTo>
                            <a:pt x="0" y="126"/>
                          </a:lnTo>
                          <a:lnTo>
                            <a:pt x="0" y="130"/>
                          </a:lnTo>
                          <a:lnTo>
                            <a:pt x="0" y="138"/>
                          </a:lnTo>
                          <a:lnTo>
                            <a:pt x="0" y="220"/>
                          </a:lnTo>
                          <a:lnTo>
                            <a:pt x="24" y="220"/>
                          </a:lnTo>
                          <a:lnTo>
                            <a:pt x="24" y="138"/>
                          </a:lnTo>
                          <a:lnTo>
                            <a:pt x="24" y="134"/>
                          </a:lnTo>
                          <a:lnTo>
                            <a:pt x="24" y="130"/>
                          </a:lnTo>
                          <a:lnTo>
                            <a:pt x="24" y="126"/>
                          </a:lnTo>
                          <a:lnTo>
                            <a:pt x="24" y="122"/>
                          </a:lnTo>
                          <a:lnTo>
                            <a:pt x="28" y="118"/>
                          </a:lnTo>
                          <a:lnTo>
                            <a:pt x="32" y="114"/>
                          </a:lnTo>
                          <a:lnTo>
                            <a:pt x="35" y="110"/>
                          </a:lnTo>
                          <a:lnTo>
                            <a:pt x="39" y="106"/>
                          </a:lnTo>
                          <a:lnTo>
                            <a:pt x="43" y="106"/>
                          </a:lnTo>
                          <a:lnTo>
                            <a:pt x="46" y="102"/>
                          </a:lnTo>
                          <a:lnTo>
                            <a:pt x="50" y="102"/>
                          </a:lnTo>
                          <a:lnTo>
                            <a:pt x="54" y="102"/>
                          </a:lnTo>
                          <a:lnTo>
                            <a:pt x="56" y="98"/>
                          </a:lnTo>
                          <a:lnTo>
                            <a:pt x="64" y="98"/>
                          </a:lnTo>
                          <a:lnTo>
                            <a:pt x="125" y="98"/>
                          </a:lnTo>
                          <a:lnTo>
                            <a:pt x="122" y="94"/>
                          </a:lnTo>
                          <a:lnTo>
                            <a:pt x="118" y="90"/>
                          </a:lnTo>
                          <a:lnTo>
                            <a:pt x="118" y="86"/>
                          </a:lnTo>
                          <a:lnTo>
                            <a:pt x="114" y="83"/>
                          </a:lnTo>
                          <a:lnTo>
                            <a:pt x="114" y="79"/>
                          </a:lnTo>
                          <a:lnTo>
                            <a:pt x="111" y="71"/>
                          </a:lnTo>
                          <a:lnTo>
                            <a:pt x="111" y="67"/>
                          </a:lnTo>
                          <a:lnTo>
                            <a:pt x="111" y="63"/>
                          </a:lnTo>
                          <a:lnTo>
                            <a:pt x="114" y="55"/>
                          </a:lnTo>
                          <a:lnTo>
                            <a:pt x="114" y="47"/>
                          </a:lnTo>
                          <a:lnTo>
                            <a:pt x="118" y="43"/>
                          </a:lnTo>
                          <a:lnTo>
                            <a:pt x="122" y="39"/>
                          </a:lnTo>
                          <a:lnTo>
                            <a:pt x="125" y="35"/>
                          </a:lnTo>
                          <a:lnTo>
                            <a:pt x="128" y="28"/>
                          </a:lnTo>
                          <a:lnTo>
                            <a:pt x="132" y="28"/>
                          </a:lnTo>
                          <a:lnTo>
                            <a:pt x="139" y="24"/>
                          </a:lnTo>
                          <a:lnTo>
                            <a:pt x="143" y="24"/>
                          </a:lnTo>
                          <a:lnTo>
                            <a:pt x="147" y="24"/>
                          </a:lnTo>
                          <a:lnTo>
                            <a:pt x="147" y="0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>
                      <a:outerShdw dist="107763" dir="2700000" algn="ctr" rotWithShape="0">
                        <a:schemeClr val="bg2"/>
                      </a:outerShdw>
                    </a:effec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31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326" y="1336"/>
                      <a:ext cx="229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166" y="28"/>
                        </a:cxn>
                        <a:cxn ang="0">
                          <a:pos x="177" y="28"/>
                        </a:cxn>
                        <a:cxn ang="0">
                          <a:pos x="184" y="31"/>
                        </a:cxn>
                        <a:cxn ang="0">
                          <a:pos x="195" y="39"/>
                        </a:cxn>
                        <a:cxn ang="0">
                          <a:pos x="202" y="47"/>
                        </a:cxn>
                        <a:cxn ang="0">
                          <a:pos x="205" y="55"/>
                        </a:cxn>
                        <a:cxn ang="0">
                          <a:pos x="205" y="63"/>
                        </a:cxn>
                        <a:cxn ang="0">
                          <a:pos x="205" y="71"/>
                        </a:cxn>
                        <a:cxn ang="0">
                          <a:pos x="205" y="83"/>
                        </a:cxn>
                        <a:cxn ang="0">
                          <a:pos x="202" y="90"/>
                        </a:cxn>
                        <a:cxn ang="0">
                          <a:pos x="195" y="98"/>
                        </a:cxn>
                        <a:cxn ang="0">
                          <a:pos x="188" y="102"/>
                        </a:cxn>
                        <a:cxn ang="0">
                          <a:pos x="181" y="106"/>
                        </a:cxn>
                        <a:cxn ang="0">
                          <a:pos x="170" y="110"/>
                        </a:cxn>
                        <a:cxn ang="0">
                          <a:pos x="137" y="110"/>
                        </a:cxn>
                        <a:cxn ang="0">
                          <a:pos x="137" y="118"/>
                        </a:cxn>
                        <a:cxn ang="0">
                          <a:pos x="137" y="126"/>
                        </a:cxn>
                        <a:cxn ang="0">
                          <a:pos x="137" y="134"/>
                        </a:cxn>
                        <a:cxn ang="0">
                          <a:pos x="130" y="142"/>
                        </a:cxn>
                        <a:cxn ang="0">
                          <a:pos x="39" y="142"/>
                        </a:cxn>
                        <a:cxn ang="0">
                          <a:pos x="28" y="145"/>
                        </a:cxn>
                        <a:cxn ang="0">
                          <a:pos x="22" y="145"/>
                        </a:cxn>
                        <a:cxn ang="0">
                          <a:pos x="14" y="149"/>
                        </a:cxn>
                        <a:cxn ang="0">
                          <a:pos x="11" y="157"/>
                        </a:cxn>
                        <a:cxn ang="0">
                          <a:pos x="3" y="165"/>
                        </a:cxn>
                        <a:cxn ang="0">
                          <a:pos x="0" y="173"/>
                        </a:cxn>
                        <a:cxn ang="0">
                          <a:pos x="0" y="181"/>
                        </a:cxn>
                        <a:cxn ang="0">
                          <a:pos x="25" y="232"/>
                        </a:cxn>
                        <a:cxn ang="0">
                          <a:pos x="25" y="177"/>
                        </a:cxn>
                        <a:cxn ang="0">
                          <a:pos x="28" y="169"/>
                        </a:cxn>
                        <a:cxn ang="0">
                          <a:pos x="35" y="169"/>
                        </a:cxn>
                        <a:cxn ang="0">
                          <a:pos x="123" y="165"/>
                        </a:cxn>
                        <a:cxn ang="0">
                          <a:pos x="137" y="165"/>
                        </a:cxn>
                        <a:cxn ang="0">
                          <a:pos x="144" y="161"/>
                        </a:cxn>
                        <a:cxn ang="0">
                          <a:pos x="151" y="157"/>
                        </a:cxn>
                        <a:cxn ang="0">
                          <a:pos x="155" y="149"/>
                        </a:cxn>
                        <a:cxn ang="0">
                          <a:pos x="159" y="142"/>
                        </a:cxn>
                        <a:cxn ang="0">
                          <a:pos x="159" y="134"/>
                        </a:cxn>
                        <a:cxn ang="0">
                          <a:pos x="170" y="134"/>
                        </a:cxn>
                        <a:cxn ang="0">
                          <a:pos x="177" y="134"/>
                        </a:cxn>
                        <a:cxn ang="0">
                          <a:pos x="188" y="130"/>
                        </a:cxn>
                        <a:cxn ang="0">
                          <a:pos x="195" y="126"/>
                        </a:cxn>
                        <a:cxn ang="0">
                          <a:pos x="202" y="122"/>
                        </a:cxn>
                        <a:cxn ang="0">
                          <a:pos x="209" y="114"/>
                        </a:cxn>
                        <a:cxn ang="0">
                          <a:pos x="216" y="110"/>
                        </a:cxn>
                        <a:cxn ang="0">
                          <a:pos x="220" y="102"/>
                        </a:cxn>
                        <a:cxn ang="0">
                          <a:pos x="224" y="94"/>
                        </a:cxn>
                        <a:cxn ang="0">
                          <a:pos x="228" y="83"/>
                        </a:cxn>
                        <a:cxn ang="0">
                          <a:pos x="228" y="75"/>
                        </a:cxn>
                        <a:cxn ang="0">
                          <a:pos x="228" y="67"/>
                        </a:cxn>
                        <a:cxn ang="0">
                          <a:pos x="228" y="55"/>
                        </a:cxn>
                        <a:cxn ang="0">
                          <a:pos x="224" y="47"/>
                        </a:cxn>
                        <a:cxn ang="0">
                          <a:pos x="220" y="39"/>
                        </a:cxn>
                        <a:cxn ang="0">
                          <a:pos x="216" y="28"/>
                        </a:cxn>
                        <a:cxn ang="0">
                          <a:pos x="209" y="20"/>
                        </a:cxn>
                        <a:cxn ang="0">
                          <a:pos x="202" y="12"/>
                        </a:cxn>
                        <a:cxn ang="0">
                          <a:pos x="192" y="8"/>
                        </a:cxn>
                        <a:cxn ang="0">
                          <a:pos x="181" y="4"/>
                        </a:cxn>
                        <a:cxn ang="0">
                          <a:pos x="166" y="0"/>
                        </a:cxn>
                      </a:cxnLst>
                      <a:rect l="0" t="0" r="r" b="b"/>
                      <a:pathLst>
                        <a:path w="229" h="233">
                          <a:moveTo>
                            <a:pt x="166" y="0"/>
                          </a:moveTo>
                          <a:lnTo>
                            <a:pt x="166" y="28"/>
                          </a:lnTo>
                          <a:lnTo>
                            <a:pt x="170" y="28"/>
                          </a:lnTo>
                          <a:lnTo>
                            <a:pt x="177" y="28"/>
                          </a:lnTo>
                          <a:lnTo>
                            <a:pt x="181" y="28"/>
                          </a:lnTo>
                          <a:lnTo>
                            <a:pt x="184" y="31"/>
                          </a:lnTo>
                          <a:lnTo>
                            <a:pt x="192" y="35"/>
                          </a:lnTo>
                          <a:lnTo>
                            <a:pt x="195" y="39"/>
                          </a:lnTo>
                          <a:lnTo>
                            <a:pt x="199" y="43"/>
                          </a:lnTo>
                          <a:lnTo>
                            <a:pt x="202" y="47"/>
                          </a:lnTo>
                          <a:lnTo>
                            <a:pt x="202" y="51"/>
                          </a:lnTo>
                          <a:lnTo>
                            <a:pt x="205" y="55"/>
                          </a:lnTo>
                          <a:lnTo>
                            <a:pt x="205" y="59"/>
                          </a:lnTo>
                          <a:lnTo>
                            <a:pt x="205" y="63"/>
                          </a:lnTo>
                          <a:lnTo>
                            <a:pt x="205" y="67"/>
                          </a:lnTo>
                          <a:lnTo>
                            <a:pt x="205" y="71"/>
                          </a:lnTo>
                          <a:lnTo>
                            <a:pt x="205" y="79"/>
                          </a:lnTo>
                          <a:lnTo>
                            <a:pt x="205" y="83"/>
                          </a:lnTo>
                          <a:lnTo>
                            <a:pt x="202" y="87"/>
                          </a:lnTo>
                          <a:lnTo>
                            <a:pt x="202" y="90"/>
                          </a:lnTo>
                          <a:lnTo>
                            <a:pt x="199" y="94"/>
                          </a:lnTo>
                          <a:lnTo>
                            <a:pt x="195" y="98"/>
                          </a:lnTo>
                          <a:lnTo>
                            <a:pt x="192" y="102"/>
                          </a:lnTo>
                          <a:lnTo>
                            <a:pt x="188" y="102"/>
                          </a:lnTo>
                          <a:lnTo>
                            <a:pt x="184" y="106"/>
                          </a:lnTo>
                          <a:lnTo>
                            <a:pt x="181" y="106"/>
                          </a:lnTo>
                          <a:lnTo>
                            <a:pt x="177" y="110"/>
                          </a:lnTo>
                          <a:lnTo>
                            <a:pt x="170" y="110"/>
                          </a:lnTo>
                          <a:lnTo>
                            <a:pt x="166" y="110"/>
                          </a:lnTo>
                          <a:lnTo>
                            <a:pt x="137" y="110"/>
                          </a:lnTo>
                          <a:lnTo>
                            <a:pt x="137" y="114"/>
                          </a:lnTo>
                          <a:lnTo>
                            <a:pt x="137" y="118"/>
                          </a:lnTo>
                          <a:lnTo>
                            <a:pt x="137" y="122"/>
                          </a:lnTo>
                          <a:lnTo>
                            <a:pt x="137" y="126"/>
                          </a:lnTo>
                          <a:lnTo>
                            <a:pt x="137" y="130"/>
                          </a:lnTo>
                          <a:lnTo>
                            <a:pt x="137" y="134"/>
                          </a:lnTo>
                          <a:lnTo>
                            <a:pt x="134" y="138"/>
                          </a:lnTo>
                          <a:lnTo>
                            <a:pt x="130" y="142"/>
                          </a:lnTo>
                          <a:lnTo>
                            <a:pt x="126" y="142"/>
                          </a:lnTo>
                          <a:lnTo>
                            <a:pt x="39" y="142"/>
                          </a:lnTo>
                          <a:lnTo>
                            <a:pt x="35" y="142"/>
                          </a:lnTo>
                          <a:lnTo>
                            <a:pt x="28" y="145"/>
                          </a:lnTo>
                          <a:lnTo>
                            <a:pt x="25" y="145"/>
                          </a:lnTo>
                          <a:lnTo>
                            <a:pt x="22" y="145"/>
                          </a:lnTo>
                          <a:lnTo>
                            <a:pt x="18" y="149"/>
                          </a:lnTo>
                          <a:lnTo>
                            <a:pt x="14" y="149"/>
                          </a:lnTo>
                          <a:lnTo>
                            <a:pt x="11" y="153"/>
                          </a:lnTo>
                          <a:lnTo>
                            <a:pt x="11" y="157"/>
                          </a:lnTo>
                          <a:lnTo>
                            <a:pt x="7" y="161"/>
                          </a:lnTo>
                          <a:lnTo>
                            <a:pt x="3" y="165"/>
                          </a:lnTo>
                          <a:lnTo>
                            <a:pt x="3" y="169"/>
                          </a:lnTo>
                          <a:lnTo>
                            <a:pt x="0" y="173"/>
                          </a:lnTo>
                          <a:lnTo>
                            <a:pt x="0" y="177"/>
                          </a:lnTo>
                          <a:lnTo>
                            <a:pt x="0" y="181"/>
                          </a:lnTo>
                          <a:lnTo>
                            <a:pt x="0" y="232"/>
                          </a:lnTo>
                          <a:lnTo>
                            <a:pt x="25" y="232"/>
                          </a:lnTo>
                          <a:lnTo>
                            <a:pt x="25" y="181"/>
                          </a:lnTo>
                          <a:lnTo>
                            <a:pt x="25" y="177"/>
                          </a:lnTo>
                          <a:lnTo>
                            <a:pt x="25" y="173"/>
                          </a:lnTo>
                          <a:lnTo>
                            <a:pt x="28" y="169"/>
                          </a:lnTo>
                          <a:lnTo>
                            <a:pt x="32" y="169"/>
                          </a:lnTo>
                          <a:lnTo>
                            <a:pt x="35" y="169"/>
                          </a:lnTo>
                          <a:lnTo>
                            <a:pt x="39" y="165"/>
                          </a:lnTo>
                          <a:lnTo>
                            <a:pt x="123" y="165"/>
                          </a:lnTo>
                          <a:lnTo>
                            <a:pt x="126" y="165"/>
                          </a:lnTo>
                          <a:lnTo>
                            <a:pt x="137" y="165"/>
                          </a:lnTo>
                          <a:lnTo>
                            <a:pt x="141" y="165"/>
                          </a:lnTo>
                          <a:lnTo>
                            <a:pt x="144" y="161"/>
                          </a:lnTo>
                          <a:lnTo>
                            <a:pt x="148" y="157"/>
                          </a:lnTo>
                          <a:lnTo>
                            <a:pt x="151" y="157"/>
                          </a:lnTo>
                          <a:lnTo>
                            <a:pt x="151" y="153"/>
                          </a:lnTo>
                          <a:lnTo>
                            <a:pt x="155" y="149"/>
                          </a:lnTo>
                          <a:lnTo>
                            <a:pt x="155" y="145"/>
                          </a:lnTo>
                          <a:lnTo>
                            <a:pt x="159" y="142"/>
                          </a:lnTo>
                          <a:lnTo>
                            <a:pt x="159" y="138"/>
                          </a:lnTo>
                          <a:lnTo>
                            <a:pt x="159" y="134"/>
                          </a:lnTo>
                          <a:lnTo>
                            <a:pt x="166" y="134"/>
                          </a:lnTo>
                          <a:lnTo>
                            <a:pt x="170" y="134"/>
                          </a:lnTo>
                          <a:lnTo>
                            <a:pt x="173" y="134"/>
                          </a:lnTo>
                          <a:lnTo>
                            <a:pt x="177" y="134"/>
                          </a:lnTo>
                          <a:lnTo>
                            <a:pt x="184" y="134"/>
                          </a:lnTo>
                          <a:lnTo>
                            <a:pt x="188" y="130"/>
                          </a:lnTo>
                          <a:lnTo>
                            <a:pt x="192" y="130"/>
                          </a:lnTo>
                          <a:lnTo>
                            <a:pt x="195" y="126"/>
                          </a:lnTo>
                          <a:lnTo>
                            <a:pt x="199" y="126"/>
                          </a:lnTo>
                          <a:lnTo>
                            <a:pt x="202" y="122"/>
                          </a:lnTo>
                          <a:lnTo>
                            <a:pt x="205" y="118"/>
                          </a:lnTo>
                          <a:lnTo>
                            <a:pt x="209" y="114"/>
                          </a:lnTo>
                          <a:lnTo>
                            <a:pt x="213" y="114"/>
                          </a:lnTo>
                          <a:lnTo>
                            <a:pt x="216" y="110"/>
                          </a:lnTo>
                          <a:lnTo>
                            <a:pt x="216" y="106"/>
                          </a:lnTo>
                          <a:lnTo>
                            <a:pt x="220" y="102"/>
                          </a:lnTo>
                          <a:lnTo>
                            <a:pt x="220" y="98"/>
                          </a:lnTo>
                          <a:lnTo>
                            <a:pt x="224" y="94"/>
                          </a:lnTo>
                          <a:lnTo>
                            <a:pt x="224" y="87"/>
                          </a:lnTo>
                          <a:lnTo>
                            <a:pt x="228" y="83"/>
                          </a:lnTo>
                          <a:lnTo>
                            <a:pt x="228" y="79"/>
                          </a:lnTo>
                          <a:lnTo>
                            <a:pt x="228" y="75"/>
                          </a:lnTo>
                          <a:lnTo>
                            <a:pt x="228" y="71"/>
                          </a:lnTo>
                          <a:lnTo>
                            <a:pt x="228" y="67"/>
                          </a:lnTo>
                          <a:lnTo>
                            <a:pt x="228" y="63"/>
                          </a:lnTo>
                          <a:lnTo>
                            <a:pt x="228" y="55"/>
                          </a:lnTo>
                          <a:lnTo>
                            <a:pt x="224" y="51"/>
                          </a:lnTo>
                          <a:lnTo>
                            <a:pt x="224" y="47"/>
                          </a:lnTo>
                          <a:lnTo>
                            <a:pt x="224" y="43"/>
                          </a:lnTo>
                          <a:lnTo>
                            <a:pt x="220" y="39"/>
                          </a:lnTo>
                          <a:lnTo>
                            <a:pt x="216" y="31"/>
                          </a:lnTo>
                          <a:lnTo>
                            <a:pt x="216" y="28"/>
                          </a:lnTo>
                          <a:lnTo>
                            <a:pt x="213" y="24"/>
                          </a:lnTo>
                          <a:lnTo>
                            <a:pt x="209" y="20"/>
                          </a:lnTo>
                          <a:lnTo>
                            <a:pt x="205" y="16"/>
                          </a:lnTo>
                          <a:lnTo>
                            <a:pt x="202" y="12"/>
                          </a:lnTo>
                          <a:lnTo>
                            <a:pt x="199" y="12"/>
                          </a:lnTo>
                          <a:lnTo>
                            <a:pt x="192" y="8"/>
                          </a:lnTo>
                          <a:lnTo>
                            <a:pt x="184" y="4"/>
                          </a:lnTo>
                          <a:lnTo>
                            <a:pt x="181" y="4"/>
                          </a:lnTo>
                          <a:lnTo>
                            <a:pt x="173" y="4"/>
                          </a:lnTo>
                          <a:lnTo>
                            <a:pt x="166" y="0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>
                      <a:outerShdw dist="107763" dir="2700000" algn="ctr" rotWithShape="0">
                        <a:schemeClr val="bg2"/>
                      </a:outerShdw>
                    </a:effec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it-IT" sz="216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sp>
                <p:nvSpPr>
                  <p:cNvPr id="129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1584"/>
                    <a:ext cx="143" cy="64"/>
                  </a:xfrm>
                  <a:prstGeom prst="rect">
                    <a:avLst/>
                  </a:prstGeom>
                  <a:solidFill>
                    <a:srgbClr val="F6BF69"/>
                  </a:solidFill>
                  <a:ln w="12700">
                    <a:solidFill>
                      <a:srgbClr val="AD6900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68" name="Group 254"/>
            <p:cNvGrpSpPr>
              <a:grpSpLocks/>
            </p:cNvGrpSpPr>
            <p:nvPr/>
          </p:nvGrpSpPr>
          <p:grpSpPr bwMode="auto">
            <a:xfrm>
              <a:off x="375" y="1162"/>
              <a:ext cx="1734" cy="1048"/>
              <a:chOff x="2000" y="628"/>
              <a:chExt cx="1734" cy="1048"/>
            </a:xfrm>
          </p:grpSpPr>
          <p:sp>
            <p:nvSpPr>
              <p:cNvPr id="78" name="Oval 255"/>
              <p:cNvSpPr>
                <a:spLocks noChangeArrowheads="1"/>
              </p:cNvSpPr>
              <p:nvPr/>
            </p:nvSpPr>
            <p:spPr bwMode="auto">
              <a:xfrm>
                <a:off x="2000" y="628"/>
                <a:ext cx="1734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110490" tIns="55246" rIns="110490" bIns="55246" anchor="ctr"/>
              <a:lstStyle/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Negozi etnici</a:t>
                </a:r>
              </a:p>
            </p:txBody>
          </p:sp>
          <p:grpSp>
            <p:nvGrpSpPr>
              <p:cNvPr id="79" name="Group 256"/>
              <p:cNvGrpSpPr>
                <a:grpSpLocks/>
              </p:cNvGrpSpPr>
              <p:nvPr/>
            </p:nvGrpSpPr>
            <p:grpSpPr bwMode="auto">
              <a:xfrm>
                <a:off x="2555" y="720"/>
                <a:ext cx="624" cy="576"/>
                <a:chOff x="2710" y="710"/>
                <a:chExt cx="430" cy="479"/>
              </a:xfrm>
            </p:grpSpPr>
            <p:grpSp>
              <p:nvGrpSpPr>
                <p:cNvPr id="80" name="Group 257"/>
                <p:cNvGrpSpPr>
                  <a:grpSpLocks/>
                </p:cNvGrpSpPr>
                <p:nvPr/>
              </p:nvGrpSpPr>
              <p:grpSpPr bwMode="auto">
                <a:xfrm>
                  <a:off x="3003" y="802"/>
                  <a:ext cx="133" cy="221"/>
                  <a:chOff x="3003" y="802"/>
                  <a:chExt cx="133" cy="221"/>
                </a:xfrm>
              </p:grpSpPr>
              <p:sp>
                <p:nvSpPr>
                  <p:cNvPr id="117" name="Freeform 258"/>
                  <p:cNvSpPr>
                    <a:spLocks/>
                  </p:cNvSpPr>
                  <p:nvPr/>
                </p:nvSpPr>
                <p:spPr bwMode="auto">
                  <a:xfrm>
                    <a:off x="3003" y="802"/>
                    <a:ext cx="43" cy="221"/>
                  </a:xfrm>
                  <a:custGeom>
                    <a:avLst/>
                    <a:gdLst>
                      <a:gd name="T0" fmla="*/ 0 w 43"/>
                      <a:gd name="T1" fmla="*/ 0 h 221"/>
                      <a:gd name="T2" fmla="*/ 0 w 43"/>
                      <a:gd name="T3" fmla="*/ 189 h 221"/>
                      <a:gd name="T4" fmla="*/ 13 w 43"/>
                      <a:gd name="T5" fmla="*/ 220 h 221"/>
                      <a:gd name="T6" fmla="*/ 42 w 43"/>
                      <a:gd name="T7" fmla="*/ 189 h 221"/>
                      <a:gd name="T8" fmla="*/ 42 w 43"/>
                      <a:gd name="T9" fmla="*/ 23 h 221"/>
                      <a:gd name="T10" fmla="*/ 0 w 43"/>
                      <a:gd name="T11" fmla="*/ 0 h 2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"/>
                      <a:gd name="T19" fmla="*/ 0 h 221"/>
                      <a:gd name="T20" fmla="*/ 43 w 43"/>
                      <a:gd name="T21" fmla="*/ 221 h 2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" h="221">
                        <a:moveTo>
                          <a:pt x="0" y="0"/>
                        </a:moveTo>
                        <a:lnTo>
                          <a:pt x="0" y="189"/>
                        </a:lnTo>
                        <a:lnTo>
                          <a:pt x="13" y="220"/>
                        </a:lnTo>
                        <a:lnTo>
                          <a:pt x="42" y="189"/>
                        </a:lnTo>
                        <a:lnTo>
                          <a:pt x="42" y="2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8" name="Freeform 259"/>
                  <p:cNvSpPr>
                    <a:spLocks/>
                  </p:cNvSpPr>
                  <p:nvPr/>
                </p:nvSpPr>
                <p:spPr bwMode="auto">
                  <a:xfrm>
                    <a:off x="3003" y="802"/>
                    <a:ext cx="133" cy="24"/>
                  </a:xfrm>
                  <a:custGeom>
                    <a:avLst/>
                    <a:gdLst>
                      <a:gd name="T0" fmla="*/ 0 w 133"/>
                      <a:gd name="T1" fmla="*/ 0 h 24"/>
                      <a:gd name="T2" fmla="*/ 42 w 133"/>
                      <a:gd name="T3" fmla="*/ 23 h 24"/>
                      <a:gd name="T4" fmla="*/ 132 w 133"/>
                      <a:gd name="T5" fmla="*/ 23 h 24"/>
                      <a:gd name="T6" fmla="*/ 84 w 133"/>
                      <a:gd name="T7" fmla="*/ 0 h 24"/>
                      <a:gd name="T8" fmla="*/ 0 w 13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3"/>
                      <a:gd name="T16" fmla="*/ 0 h 24"/>
                      <a:gd name="T17" fmla="*/ 133 w 13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3" h="24">
                        <a:moveTo>
                          <a:pt x="0" y="0"/>
                        </a:moveTo>
                        <a:lnTo>
                          <a:pt x="42" y="23"/>
                        </a:lnTo>
                        <a:lnTo>
                          <a:pt x="132" y="23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9" name="Freeform 260"/>
                  <p:cNvSpPr>
                    <a:spLocks/>
                  </p:cNvSpPr>
                  <p:nvPr/>
                </p:nvSpPr>
                <p:spPr bwMode="auto">
                  <a:xfrm>
                    <a:off x="3087" y="802"/>
                    <a:ext cx="49" cy="221"/>
                  </a:xfrm>
                  <a:custGeom>
                    <a:avLst/>
                    <a:gdLst>
                      <a:gd name="T0" fmla="*/ 0 w 49"/>
                      <a:gd name="T1" fmla="*/ 0 h 221"/>
                      <a:gd name="T2" fmla="*/ 0 w 49"/>
                      <a:gd name="T3" fmla="*/ 189 h 221"/>
                      <a:gd name="T4" fmla="*/ 21 w 49"/>
                      <a:gd name="T5" fmla="*/ 220 h 221"/>
                      <a:gd name="T6" fmla="*/ 48 w 49"/>
                      <a:gd name="T7" fmla="*/ 189 h 221"/>
                      <a:gd name="T8" fmla="*/ 48 w 49"/>
                      <a:gd name="T9" fmla="*/ 23 h 221"/>
                      <a:gd name="T10" fmla="*/ 0 w 49"/>
                      <a:gd name="T11" fmla="*/ 0 h 2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"/>
                      <a:gd name="T19" fmla="*/ 0 h 221"/>
                      <a:gd name="T20" fmla="*/ 49 w 49"/>
                      <a:gd name="T21" fmla="*/ 221 h 2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" h="221">
                        <a:moveTo>
                          <a:pt x="0" y="0"/>
                        </a:moveTo>
                        <a:lnTo>
                          <a:pt x="0" y="189"/>
                        </a:lnTo>
                        <a:lnTo>
                          <a:pt x="21" y="220"/>
                        </a:lnTo>
                        <a:lnTo>
                          <a:pt x="48" y="189"/>
                        </a:lnTo>
                        <a:lnTo>
                          <a:pt x="48" y="2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20" name="Freeform 261"/>
                  <p:cNvSpPr>
                    <a:spLocks/>
                  </p:cNvSpPr>
                  <p:nvPr/>
                </p:nvSpPr>
                <p:spPr bwMode="auto">
                  <a:xfrm>
                    <a:off x="3017" y="825"/>
                    <a:ext cx="119" cy="198"/>
                  </a:xfrm>
                  <a:custGeom>
                    <a:avLst/>
                    <a:gdLst>
                      <a:gd name="T0" fmla="*/ 0 w 119"/>
                      <a:gd name="T1" fmla="*/ 197 h 198"/>
                      <a:gd name="T2" fmla="*/ 91 w 119"/>
                      <a:gd name="T3" fmla="*/ 197 h 198"/>
                      <a:gd name="T4" fmla="*/ 118 w 119"/>
                      <a:gd name="T5" fmla="*/ 166 h 198"/>
                      <a:gd name="T6" fmla="*/ 118 w 119"/>
                      <a:gd name="T7" fmla="*/ 0 h 198"/>
                      <a:gd name="T8" fmla="*/ 28 w 119"/>
                      <a:gd name="T9" fmla="*/ 0 h 198"/>
                      <a:gd name="T10" fmla="*/ 28 w 119"/>
                      <a:gd name="T11" fmla="*/ 166 h 198"/>
                      <a:gd name="T12" fmla="*/ 0 w 119"/>
                      <a:gd name="T13" fmla="*/ 197 h 1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9"/>
                      <a:gd name="T22" fmla="*/ 0 h 198"/>
                      <a:gd name="T23" fmla="*/ 119 w 119"/>
                      <a:gd name="T24" fmla="*/ 198 h 1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9" h="198">
                        <a:moveTo>
                          <a:pt x="0" y="197"/>
                        </a:moveTo>
                        <a:lnTo>
                          <a:pt x="91" y="197"/>
                        </a:lnTo>
                        <a:lnTo>
                          <a:pt x="118" y="166"/>
                        </a:lnTo>
                        <a:lnTo>
                          <a:pt x="118" y="0"/>
                        </a:lnTo>
                        <a:lnTo>
                          <a:pt x="28" y="0"/>
                        </a:lnTo>
                        <a:lnTo>
                          <a:pt x="28" y="166"/>
                        </a:lnTo>
                        <a:lnTo>
                          <a:pt x="0" y="197"/>
                        </a:lnTo>
                      </a:path>
                    </a:pathLst>
                  </a:custGeom>
                  <a:solidFill>
                    <a:srgbClr val="9F7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81" name="Group 262"/>
                <p:cNvGrpSpPr>
                  <a:grpSpLocks/>
                </p:cNvGrpSpPr>
                <p:nvPr/>
              </p:nvGrpSpPr>
              <p:grpSpPr bwMode="auto">
                <a:xfrm>
                  <a:off x="2894" y="789"/>
                  <a:ext cx="139" cy="231"/>
                  <a:chOff x="2894" y="789"/>
                  <a:chExt cx="139" cy="231"/>
                </a:xfrm>
              </p:grpSpPr>
              <p:sp>
                <p:nvSpPr>
                  <p:cNvPr id="113" name="Freeform 263"/>
                  <p:cNvSpPr>
                    <a:spLocks/>
                  </p:cNvSpPr>
                  <p:nvPr/>
                </p:nvSpPr>
                <p:spPr bwMode="auto">
                  <a:xfrm>
                    <a:off x="2894" y="789"/>
                    <a:ext cx="45" cy="231"/>
                  </a:xfrm>
                  <a:custGeom>
                    <a:avLst/>
                    <a:gdLst>
                      <a:gd name="T0" fmla="*/ 0 w 45"/>
                      <a:gd name="T1" fmla="*/ 0 h 231"/>
                      <a:gd name="T2" fmla="*/ 0 w 45"/>
                      <a:gd name="T3" fmla="*/ 197 h 231"/>
                      <a:gd name="T4" fmla="*/ 15 w 45"/>
                      <a:gd name="T5" fmla="*/ 230 h 231"/>
                      <a:gd name="T6" fmla="*/ 44 w 45"/>
                      <a:gd name="T7" fmla="*/ 197 h 231"/>
                      <a:gd name="T8" fmla="*/ 44 w 45"/>
                      <a:gd name="T9" fmla="*/ 25 h 231"/>
                      <a:gd name="T10" fmla="*/ 0 w 45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5"/>
                      <a:gd name="T19" fmla="*/ 0 h 231"/>
                      <a:gd name="T20" fmla="*/ 45 w 45"/>
                      <a:gd name="T21" fmla="*/ 231 h 2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5" h="231">
                        <a:moveTo>
                          <a:pt x="0" y="0"/>
                        </a:moveTo>
                        <a:lnTo>
                          <a:pt x="0" y="197"/>
                        </a:lnTo>
                        <a:lnTo>
                          <a:pt x="15" y="230"/>
                        </a:lnTo>
                        <a:lnTo>
                          <a:pt x="44" y="197"/>
                        </a:lnTo>
                        <a:lnTo>
                          <a:pt x="44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4" name="Freeform 264"/>
                  <p:cNvSpPr>
                    <a:spLocks/>
                  </p:cNvSpPr>
                  <p:nvPr/>
                </p:nvSpPr>
                <p:spPr bwMode="auto">
                  <a:xfrm>
                    <a:off x="2894" y="789"/>
                    <a:ext cx="139" cy="26"/>
                  </a:xfrm>
                  <a:custGeom>
                    <a:avLst/>
                    <a:gdLst>
                      <a:gd name="T0" fmla="*/ 0 w 139"/>
                      <a:gd name="T1" fmla="*/ 0 h 26"/>
                      <a:gd name="T2" fmla="*/ 44 w 139"/>
                      <a:gd name="T3" fmla="*/ 25 h 26"/>
                      <a:gd name="T4" fmla="*/ 138 w 139"/>
                      <a:gd name="T5" fmla="*/ 25 h 26"/>
                      <a:gd name="T6" fmla="*/ 86 w 139"/>
                      <a:gd name="T7" fmla="*/ 0 h 26"/>
                      <a:gd name="T8" fmla="*/ 0 w 139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"/>
                      <a:gd name="T16" fmla="*/ 0 h 26"/>
                      <a:gd name="T17" fmla="*/ 139 w 139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" h="26">
                        <a:moveTo>
                          <a:pt x="0" y="0"/>
                        </a:moveTo>
                        <a:lnTo>
                          <a:pt x="44" y="25"/>
                        </a:lnTo>
                        <a:lnTo>
                          <a:pt x="138" y="25"/>
                        </a:lnTo>
                        <a:lnTo>
                          <a:pt x="8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5" name="Freeform 265"/>
                  <p:cNvSpPr>
                    <a:spLocks/>
                  </p:cNvSpPr>
                  <p:nvPr/>
                </p:nvSpPr>
                <p:spPr bwMode="auto">
                  <a:xfrm>
                    <a:off x="2981" y="789"/>
                    <a:ext cx="52" cy="231"/>
                  </a:xfrm>
                  <a:custGeom>
                    <a:avLst/>
                    <a:gdLst>
                      <a:gd name="T0" fmla="*/ 0 w 52"/>
                      <a:gd name="T1" fmla="*/ 0 h 231"/>
                      <a:gd name="T2" fmla="*/ 0 w 52"/>
                      <a:gd name="T3" fmla="*/ 197 h 231"/>
                      <a:gd name="T4" fmla="*/ 21 w 52"/>
                      <a:gd name="T5" fmla="*/ 230 h 231"/>
                      <a:gd name="T6" fmla="*/ 51 w 52"/>
                      <a:gd name="T7" fmla="*/ 197 h 231"/>
                      <a:gd name="T8" fmla="*/ 51 w 52"/>
                      <a:gd name="T9" fmla="*/ 25 h 231"/>
                      <a:gd name="T10" fmla="*/ 0 w 52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2"/>
                      <a:gd name="T19" fmla="*/ 0 h 231"/>
                      <a:gd name="T20" fmla="*/ 52 w 52"/>
                      <a:gd name="T21" fmla="*/ 231 h 2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2" h="231">
                        <a:moveTo>
                          <a:pt x="0" y="0"/>
                        </a:moveTo>
                        <a:lnTo>
                          <a:pt x="0" y="197"/>
                        </a:lnTo>
                        <a:lnTo>
                          <a:pt x="21" y="230"/>
                        </a:lnTo>
                        <a:lnTo>
                          <a:pt x="51" y="197"/>
                        </a:lnTo>
                        <a:lnTo>
                          <a:pt x="51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6" name="Freeform 266"/>
                  <p:cNvSpPr>
                    <a:spLocks/>
                  </p:cNvSpPr>
                  <p:nvPr/>
                </p:nvSpPr>
                <p:spPr bwMode="auto">
                  <a:xfrm>
                    <a:off x="2910" y="814"/>
                    <a:ext cx="123" cy="206"/>
                  </a:xfrm>
                  <a:custGeom>
                    <a:avLst/>
                    <a:gdLst>
                      <a:gd name="T0" fmla="*/ 0 w 123"/>
                      <a:gd name="T1" fmla="*/ 205 h 206"/>
                      <a:gd name="T2" fmla="*/ 92 w 123"/>
                      <a:gd name="T3" fmla="*/ 205 h 206"/>
                      <a:gd name="T4" fmla="*/ 122 w 123"/>
                      <a:gd name="T5" fmla="*/ 172 h 206"/>
                      <a:gd name="T6" fmla="*/ 122 w 123"/>
                      <a:gd name="T7" fmla="*/ 0 h 206"/>
                      <a:gd name="T8" fmla="*/ 28 w 123"/>
                      <a:gd name="T9" fmla="*/ 0 h 206"/>
                      <a:gd name="T10" fmla="*/ 28 w 123"/>
                      <a:gd name="T11" fmla="*/ 172 h 206"/>
                      <a:gd name="T12" fmla="*/ 0 w 123"/>
                      <a:gd name="T13" fmla="*/ 205 h 20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3"/>
                      <a:gd name="T22" fmla="*/ 0 h 206"/>
                      <a:gd name="T23" fmla="*/ 123 w 123"/>
                      <a:gd name="T24" fmla="*/ 206 h 20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3" h="206">
                        <a:moveTo>
                          <a:pt x="0" y="205"/>
                        </a:moveTo>
                        <a:lnTo>
                          <a:pt x="92" y="205"/>
                        </a:lnTo>
                        <a:lnTo>
                          <a:pt x="122" y="172"/>
                        </a:lnTo>
                        <a:lnTo>
                          <a:pt x="122" y="0"/>
                        </a:lnTo>
                        <a:lnTo>
                          <a:pt x="28" y="0"/>
                        </a:lnTo>
                        <a:lnTo>
                          <a:pt x="28" y="172"/>
                        </a:lnTo>
                        <a:lnTo>
                          <a:pt x="0" y="205"/>
                        </a:lnTo>
                      </a:path>
                    </a:pathLst>
                  </a:custGeom>
                  <a:solidFill>
                    <a:srgbClr val="9F7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82" name="Group 267"/>
                <p:cNvGrpSpPr>
                  <a:grpSpLocks/>
                </p:cNvGrpSpPr>
                <p:nvPr/>
              </p:nvGrpSpPr>
              <p:grpSpPr bwMode="auto">
                <a:xfrm>
                  <a:off x="2778" y="776"/>
                  <a:ext cx="145" cy="241"/>
                  <a:chOff x="2778" y="776"/>
                  <a:chExt cx="145" cy="241"/>
                </a:xfrm>
              </p:grpSpPr>
              <p:sp>
                <p:nvSpPr>
                  <p:cNvPr id="109" name="Freeform 268"/>
                  <p:cNvSpPr>
                    <a:spLocks/>
                  </p:cNvSpPr>
                  <p:nvPr/>
                </p:nvSpPr>
                <p:spPr bwMode="auto">
                  <a:xfrm>
                    <a:off x="2778" y="776"/>
                    <a:ext cx="46" cy="241"/>
                  </a:xfrm>
                  <a:custGeom>
                    <a:avLst/>
                    <a:gdLst>
                      <a:gd name="T0" fmla="*/ 0 w 46"/>
                      <a:gd name="T1" fmla="*/ 0 h 241"/>
                      <a:gd name="T2" fmla="*/ 0 w 46"/>
                      <a:gd name="T3" fmla="*/ 207 h 241"/>
                      <a:gd name="T4" fmla="*/ 14 w 46"/>
                      <a:gd name="T5" fmla="*/ 240 h 241"/>
                      <a:gd name="T6" fmla="*/ 45 w 46"/>
                      <a:gd name="T7" fmla="*/ 207 h 241"/>
                      <a:gd name="T8" fmla="*/ 45 w 46"/>
                      <a:gd name="T9" fmla="*/ 25 h 241"/>
                      <a:gd name="T10" fmla="*/ 0 w 46"/>
                      <a:gd name="T11" fmla="*/ 0 h 2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"/>
                      <a:gd name="T19" fmla="*/ 0 h 241"/>
                      <a:gd name="T20" fmla="*/ 46 w 46"/>
                      <a:gd name="T21" fmla="*/ 241 h 2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" h="241">
                        <a:moveTo>
                          <a:pt x="0" y="0"/>
                        </a:moveTo>
                        <a:lnTo>
                          <a:pt x="0" y="207"/>
                        </a:lnTo>
                        <a:lnTo>
                          <a:pt x="14" y="240"/>
                        </a:lnTo>
                        <a:lnTo>
                          <a:pt x="45" y="207"/>
                        </a:lnTo>
                        <a:lnTo>
                          <a:pt x="45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5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0" name="Freeform 269"/>
                  <p:cNvSpPr>
                    <a:spLocks/>
                  </p:cNvSpPr>
                  <p:nvPr/>
                </p:nvSpPr>
                <p:spPr bwMode="auto">
                  <a:xfrm>
                    <a:off x="2778" y="776"/>
                    <a:ext cx="145" cy="26"/>
                  </a:xfrm>
                  <a:custGeom>
                    <a:avLst/>
                    <a:gdLst>
                      <a:gd name="T0" fmla="*/ 0 w 145"/>
                      <a:gd name="T1" fmla="*/ 0 h 26"/>
                      <a:gd name="T2" fmla="*/ 45 w 145"/>
                      <a:gd name="T3" fmla="*/ 25 h 26"/>
                      <a:gd name="T4" fmla="*/ 144 w 145"/>
                      <a:gd name="T5" fmla="*/ 25 h 26"/>
                      <a:gd name="T6" fmla="*/ 90 w 145"/>
                      <a:gd name="T7" fmla="*/ 0 h 26"/>
                      <a:gd name="T8" fmla="*/ 0 w 145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5"/>
                      <a:gd name="T16" fmla="*/ 0 h 26"/>
                      <a:gd name="T17" fmla="*/ 145 w 145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5" h="26">
                        <a:moveTo>
                          <a:pt x="0" y="0"/>
                        </a:moveTo>
                        <a:lnTo>
                          <a:pt x="45" y="25"/>
                        </a:lnTo>
                        <a:lnTo>
                          <a:pt x="144" y="25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7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1" name="Freeform 270"/>
                  <p:cNvSpPr>
                    <a:spLocks/>
                  </p:cNvSpPr>
                  <p:nvPr/>
                </p:nvSpPr>
                <p:spPr bwMode="auto">
                  <a:xfrm>
                    <a:off x="2868" y="776"/>
                    <a:ext cx="55" cy="241"/>
                  </a:xfrm>
                  <a:custGeom>
                    <a:avLst/>
                    <a:gdLst>
                      <a:gd name="T0" fmla="*/ 0 w 55"/>
                      <a:gd name="T1" fmla="*/ 0 h 241"/>
                      <a:gd name="T2" fmla="*/ 0 w 55"/>
                      <a:gd name="T3" fmla="*/ 207 h 241"/>
                      <a:gd name="T4" fmla="*/ 23 w 55"/>
                      <a:gd name="T5" fmla="*/ 240 h 241"/>
                      <a:gd name="T6" fmla="*/ 54 w 55"/>
                      <a:gd name="T7" fmla="*/ 207 h 241"/>
                      <a:gd name="T8" fmla="*/ 54 w 55"/>
                      <a:gd name="T9" fmla="*/ 25 h 241"/>
                      <a:gd name="T10" fmla="*/ 0 w 55"/>
                      <a:gd name="T11" fmla="*/ 0 h 2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241"/>
                      <a:gd name="T20" fmla="*/ 55 w 55"/>
                      <a:gd name="T21" fmla="*/ 241 h 2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241">
                        <a:moveTo>
                          <a:pt x="0" y="0"/>
                        </a:moveTo>
                        <a:lnTo>
                          <a:pt x="0" y="207"/>
                        </a:lnTo>
                        <a:lnTo>
                          <a:pt x="23" y="240"/>
                        </a:lnTo>
                        <a:lnTo>
                          <a:pt x="54" y="207"/>
                        </a:lnTo>
                        <a:lnTo>
                          <a:pt x="54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12" name="Freeform 271"/>
                  <p:cNvSpPr>
                    <a:spLocks/>
                  </p:cNvSpPr>
                  <p:nvPr/>
                </p:nvSpPr>
                <p:spPr bwMode="auto">
                  <a:xfrm>
                    <a:off x="2792" y="801"/>
                    <a:ext cx="131" cy="216"/>
                  </a:xfrm>
                  <a:custGeom>
                    <a:avLst/>
                    <a:gdLst>
                      <a:gd name="T0" fmla="*/ 0 w 131"/>
                      <a:gd name="T1" fmla="*/ 215 h 216"/>
                      <a:gd name="T2" fmla="*/ 99 w 131"/>
                      <a:gd name="T3" fmla="*/ 215 h 216"/>
                      <a:gd name="T4" fmla="*/ 130 w 131"/>
                      <a:gd name="T5" fmla="*/ 182 h 216"/>
                      <a:gd name="T6" fmla="*/ 130 w 131"/>
                      <a:gd name="T7" fmla="*/ 0 h 216"/>
                      <a:gd name="T8" fmla="*/ 30 w 131"/>
                      <a:gd name="T9" fmla="*/ 0 h 216"/>
                      <a:gd name="T10" fmla="*/ 30 w 131"/>
                      <a:gd name="T11" fmla="*/ 182 h 216"/>
                      <a:gd name="T12" fmla="*/ 0 w 131"/>
                      <a:gd name="T13" fmla="*/ 215 h 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1"/>
                      <a:gd name="T22" fmla="*/ 0 h 216"/>
                      <a:gd name="T23" fmla="*/ 131 w 131"/>
                      <a:gd name="T24" fmla="*/ 216 h 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1" h="216">
                        <a:moveTo>
                          <a:pt x="0" y="215"/>
                        </a:moveTo>
                        <a:lnTo>
                          <a:pt x="99" y="215"/>
                        </a:lnTo>
                        <a:lnTo>
                          <a:pt x="130" y="182"/>
                        </a:lnTo>
                        <a:lnTo>
                          <a:pt x="130" y="0"/>
                        </a:lnTo>
                        <a:lnTo>
                          <a:pt x="30" y="0"/>
                        </a:lnTo>
                        <a:lnTo>
                          <a:pt x="30" y="182"/>
                        </a:lnTo>
                        <a:lnTo>
                          <a:pt x="0" y="215"/>
                        </a:lnTo>
                      </a:path>
                    </a:pathLst>
                  </a:custGeom>
                  <a:solidFill>
                    <a:srgbClr val="9F7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3120">
                      <a:latin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83" name="Freeform 272"/>
                <p:cNvSpPr>
                  <a:spLocks/>
                </p:cNvSpPr>
                <p:nvPr/>
              </p:nvSpPr>
              <p:spPr bwMode="auto">
                <a:xfrm>
                  <a:off x="2768" y="781"/>
                  <a:ext cx="80" cy="80"/>
                </a:xfrm>
                <a:custGeom>
                  <a:avLst/>
                  <a:gdLst>
                    <a:gd name="T0" fmla="*/ 0 w 80"/>
                    <a:gd name="T1" fmla="*/ 71 h 80"/>
                    <a:gd name="T2" fmla="*/ 45 w 80"/>
                    <a:gd name="T3" fmla="*/ 71 h 80"/>
                    <a:gd name="T4" fmla="*/ 73 w 80"/>
                    <a:gd name="T5" fmla="*/ 0 h 80"/>
                    <a:gd name="T6" fmla="*/ 79 w 80"/>
                    <a:gd name="T7" fmla="*/ 0 h 80"/>
                    <a:gd name="T8" fmla="*/ 50 w 80"/>
                    <a:gd name="T9" fmla="*/ 79 h 80"/>
                    <a:gd name="T10" fmla="*/ 0 w 80"/>
                    <a:gd name="T11" fmla="*/ 79 h 80"/>
                    <a:gd name="T12" fmla="*/ 0 w 80"/>
                    <a:gd name="T13" fmla="*/ 71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80"/>
                    <a:gd name="T23" fmla="*/ 80 w 80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80">
                      <a:moveTo>
                        <a:pt x="0" y="71"/>
                      </a:moveTo>
                      <a:lnTo>
                        <a:pt x="45" y="71"/>
                      </a:lnTo>
                      <a:lnTo>
                        <a:pt x="73" y="0"/>
                      </a:lnTo>
                      <a:lnTo>
                        <a:pt x="79" y="0"/>
                      </a:lnTo>
                      <a:lnTo>
                        <a:pt x="50" y="79"/>
                      </a:lnTo>
                      <a:lnTo>
                        <a:pt x="0" y="79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84" name="Freeform 273"/>
                <p:cNvSpPr>
                  <a:spLocks/>
                </p:cNvSpPr>
                <p:nvPr/>
              </p:nvSpPr>
              <p:spPr bwMode="auto">
                <a:xfrm>
                  <a:off x="2769" y="1082"/>
                  <a:ext cx="341" cy="79"/>
                </a:xfrm>
                <a:custGeom>
                  <a:avLst/>
                  <a:gdLst>
                    <a:gd name="T0" fmla="*/ 0 w 341"/>
                    <a:gd name="T1" fmla="*/ 0 h 79"/>
                    <a:gd name="T2" fmla="*/ 315 w 341"/>
                    <a:gd name="T3" fmla="*/ 14 h 79"/>
                    <a:gd name="T4" fmla="*/ 317 w 341"/>
                    <a:gd name="T5" fmla="*/ 16 h 79"/>
                    <a:gd name="T6" fmla="*/ 340 w 341"/>
                    <a:gd name="T7" fmla="*/ 74 h 79"/>
                    <a:gd name="T8" fmla="*/ 331 w 341"/>
                    <a:gd name="T9" fmla="*/ 78 h 79"/>
                    <a:gd name="T10" fmla="*/ 311 w 341"/>
                    <a:gd name="T11" fmla="*/ 24 h 79"/>
                    <a:gd name="T12" fmla="*/ 310 w 341"/>
                    <a:gd name="T13" fmla="*/ 23 h 79"/>
                    <a:gd name="T14" fmla="*/ 1 w 341"/>
                    <a:gd name="T15" fmla="*/ 8 h 79"/>
                    <a:gd name="T16" fmla="*/ 0 w 341"/>
                    <a:gd name="T17" fmla="*/ 0 h 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1"/>
                    <a:gd name="T28" fmla="*/ 0 h 79"/>
                    <a:gd name="T29" fmla="*/ 341 w 341"/>
                    <a:gd name="T30" fmla="*/ 79 h 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1" h="79">
                      <a:moveTo>
                        <a:pt x="0" y="0"/>
                      </a:moveTo>
                      <a:lnTo>
                        <a:pt x="315" y="14"/>
                      </a:lnTo>
                      <a:lnTo>
                        <a:pt x="317" y="16"/>
                      </a:lnTo>
                      <a:lnTo>
                        <a:pt x="340" y="74"/>
                      </a:lnTo>
                      <a:lnTo>
                        <a:pt x="331" y="78"/>
                      </a:lnTo>
                      <a:lnTo>
                        <a:pt x="311" y="24"/>
                      </a:lnTo>
                      <a:lnTo>
                        <a:pt x="310" y="23"/>
                      </a:lnTo>
                      <a:lnTo>
                        <a:pt x="1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85" name="Freeform 274"/>
                <p:cNvSpPr>
                  <a:spLocks/>
                </p:cNvSpPr>
                <p:nvPr/>
              </p:nvSpPr>
              <p:spPr bwMode="auto">
                <a:xfrm>
                  <a:off x="2768" y="796"/>
                  <a:ext cx="372" cy="236"/>
                </a:xfrm>
                <a:custGeom>
                  <a:avLst/>
                  <a:gdLst>
                    <a:gd name="T0" fmla="*/ 0 w 372"/>
                    <a:gd name="T1" fmla="*/ 6 h 236"/>
                    <a:gd name="T2" fmla="*/ 365 w 372"/>
                    <a:gd name="T3" fmla="*/ 64 h 236"/>
                    <a:gd name="T4" fmla="*/ 365 w 372"/>
                    <a:gd name="T5" fmla="*/ 228 h 236"/>
                    <a:gd name="T6" fmla="*/ 0 w 372"/>
                    <a:gd name="T7" fmla="*/ 218 h 236"/>
                    <a:gd name="T8" fmla="*/ 0 w 372"/>
                    <a:gd name="T9" fmla="*/ 226 h 236"/>
                    <a:gd name="T10" fmla="*/ 371 w 372"/>
                    <a:gd name="T11" fmla="*/ 235 h 236"/>
                    <a:gd name="T12" fmla="*/ 371 w 372"/>
                    <a:gd name="T13" fmla="*/ 59 h 236"/>
                    <a:gd name="T14" fmla="*/ 0 w 372"/>
                    <a:gd name="T15" fmla="*/ 0 h 236"/>
                    <a:gd name="T16" fmla="*/ 0 w 372"/>
                    <a:gd name="T17" fmla="*/ 6 h 2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2"/>
                    <a:gd name="T28" fmla="*/ 0 h 236"/>
                    <a:gd name="T29" fmla="*/ 372 w 372"/>
                    <a:gd name="T30" fmla="*/ 236 h 2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2" h="236">
                      <a:moveTo>
                        <a:pt x="0" y="6"/>
                      </a:moveTo>
                      <a:lnTo>
                        <a:pt x="365" y="64"/>
                      </a:lnTo>
                      <a:lnTo>
                        <a:pt x="365" y="228"/>
                      </a:lnTo>
                      <a:lnTo>
                        <a:pt x="0" y="218"/>
                      </a:lnTo>
                      <a:lnTo>
                        <a:pt x="0" y="226"/>
                      </a:lnTo>
                      <a:lnTo>
                        <a:pt x="371" y="235"/>
                      </a:lnTo>
                      <a:lnTo>
                        <a:pt x="371" y="59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grpSp>
              <p:nvGrpSpPr>
                <p:cNvPr id="86" name="Group 275"/>
                <p:cNvGrpSpPr>
                  <a:grpSpLocks/>
                </p:cNvGrpSpPr>
                <p:nvPr/>
              </p:nvGrpSpPr>
              <p:grpSpPr bwMode="auto">
                <a:xfrm>
                  <a:off x="2768" y="807"/>
                  <a:ext cx="368" cy="216"/>
                  <a:chOff x="2768" y="807"/>
                  <a:chExt cx="368" cy="216"/>
                </a:xfrm>
              </p:grpSpPr>
              <p:grpSp>
                <p:nvGrpSpPr>
                  <p:cNvPr id="96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2768" y="840"/>
                    <a:ext cx="368" cy="154"/>
                    <a:chOff x="2768" y="840"/>
                    <a:chExt cx="368" cy="154"/>
                  </a:xfrm>
                </p:grpSpPr>
                <p:sp>
                  <p:nvSpPr>
                    <p:cNvPr id="105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2768" y="840"/>
                      <a:ext cx="368" cy="52"/>
                    </a:xfrm>
                    <a:custGeom>
                      <a:avLst/>
                      <a:gdLst>
                        <a:gd name="T0" fmla="*/ 0 w 368"/>
                        <a:gd name="T1" fmla="*/ 0 h 52"/>
                        <a:gd name="T2" fmla="*/ 367 w 368"/>
                        <a:gd name="T3" fmla="*/ 51 h 52"/>
                        <a:gd name="T4" fmla="*/ 0 w 368"/>
                        <a:gd name="T5" fmla="*/ 0 h 52"/>
                        <a:gd name="T6" fmla="*/ 0 60000 65536"/>
                        <a:gd name="T7" fmla="*/ 0 60000 65536"/>
                        <a:gd name="T8" fmla="*/ 0 60000 65536"/>
                        <a:gd name="T9" fmla="*/ 0 w 368"/>
                        <a:gd name="T10" fmla="*/ 0 h 52"/>
                        <a:gd name="T11" fmla="*/ 368 w 368"/>
                        <a:gd name="T12" fmla="*/ 52 h 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8" h="52">
                          <a:moveTo>
                            <a:pt x="0" y="0"/>
                          </a:moveTo>
                          <a:lnTo>
                            <a:pt x="367" y="5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6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2768" y="884"/>
                      <a:ext cx="367" cy="41"/>
                    </a:xfrm>
                    <a:custGeom>
                      <a:avLst/>
                      <a:gdLst>
                        <a:gd name="T0" fmla="*/ 0 w 367"/>
                        <a:gd name="T1" fmla="*/ 0 h 41"/>
                        <a:gd name="T2" fmla="*/ 366 w 367"/>
                        <a:gd name="T3" fmla="*/ 40 h 41"/>
                        <a:gd name="T4" fmla="*/ 0 w 367"/>
                        <a:gd name="T5" fmla="*/ 0 h 41"/>
                        <a:gd name="T6" fmla="*/ 0 60000 65536"/>
                        <a:gd name="T7" fmla="*/ 0 60000 65536"/>
                        <a:gd name="T8" fmla="*/ 0 60000 65536"/>
                        <a:gd name="T9" fmla="*/ 0 w 367"/>
                        <a:gd name="T10" fmla="*/ 0 h 41"/>
                        <a:gd name="T11" fmla="*/ 367 w 367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7" h="41">
                          <a:moveTo>
                            <a:pt x="0" y="0"/>
                          </a:moveTo>
                          <a:lnTo>
                            <a:pt x="366" y="4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7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2769" y="929"/>
                      <a:ext cx="366" cy="30"/>
                    </a:xfrm>
                    <a:custGeom>
                      <a:avLst/>
                      <a:gdLst>
                        <a:gd name="T0" fmla="*/ 0 w 366"/>
                        <a:gd name="T1" fmla="*/ 0 h 30"/>
                        <a:gd name="T2" fmla="*/ 365 w 366"/>
                        <a:gd name="T3" fmla="*/ 29 h 30"/>
                        <a:gd name="T4" fmla="*/ 0 w 366"/>
                        <a:gd name="T5" fmla="*/ 0 h 30"/>
                        <a:gd name="T6" fmla="*/ 0 60000 65536"/>
                        <a:gd name="T7" fmla="*/ 0 60000 65536"/>
                        <a:gd name="T8" fmla="*/ 0 60000 65536"/>
                        <a:gd name="T9" fmla="*/ 0 w 366"/>
                        <a:gd name="T10" fmla="*/ 0 h 30"/>
                        <a:gd name="T11" fmla="*/ 366 w 366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6" h="30">
                          <a:moveTo>
                            <a:pt x="0" y="0"/>
                          </a:moveTo>
                          <a:lnTo>
                            <a:pt x="365" y="2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8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2769" y="973"/>
                      <a:ext cx="366" cy="21"/>
                    </a:xfrm>
                    <a:custGeom>
                      <a:avLst/>
                      <a:gdLst>
                        <a:gd name="T0" fmla="*/ 0 w 366"/>
                        <a:gd name="T1" fmla="*/ 0 h 21"/>
                        <a:gd name="T2" fmla="*/ 365 w 366"/>
                        <a:gd name="T3" fmla="*/ 20 h 21"/>
                        <a:gd name="T4" fmla="*/ 0 w 366"/>
                        <a:gd name="T5" fmla="*/ 0 h 21"/>
                        <a:gd name="T6" fmla="*/ 0 60000 65536"/>
                        <a:gd name="T7" fmla="*/ 0 60000 65536"/>
                        <a:gd name="T8" fmla="*/ 0 60000 65536"/>
                        <a:gd name="T9" fmla="*/ 0 w 366"/>
                        <a:gd name="T10" fmla="*/ 0 h 21"/>
                        <a:gd name="T11" fmla="*/ 366 w 366"/>
                        <a:gd name="T12" fmla="*/ 21 h 2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6" h="21">
                          <a:moveTo>
                            <a:pt x="0" y="0"/>
                          </a:moveTo>
                          <a:lnTo>
                            <a:pt x="365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2811" y="807"/>
                    <a:ext cx="280" cy="216"/>
                    <a:chOff x="2811" y="807"/>
                    <a:chExt cx="280" cy="216"/>
                  </a:xfrm>
                </p:grpSpPr>
                <p:sp>
                  <p:nvSpPr>
                    <p:cNvPr id="98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811" y="807"/>
                      <a:ext cx="1" cy="208"/>
                    </a:xfrm>
                    <a:custGeom>
                      <a:avLst/>
                      <a:gdLst>
                        <a:gd name="T0" fmla="*/ 0 w 1"/>
                        <a:gd name="T1" fmla="*/ 0 h 208"/>
                        <a:gd name="T2" fmla="*/ 0 w 1"/>
                        <a:gd name="T3" fmla="*/ 207 h 208"/>
                        <a:gd name="T4" fmla="*/ 0 w 1"/>
                        <a:gd name="T5" fmla="*/ 0 h 20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08"/>
                        <a:gd name="T11" fmla="*/ 1 w 1"/>
                        <a:gd name="T12" fmla="*/ 208 h 20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08">
                          <a:moveTo>
                            <a:pt x="0" y="0"/>
                          </a:moveTo>
                          <a:lnTo>
                            <a:pt x="0" y="20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99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858" y="815"/>
                      <a:ext cx="1" cy="204"/>
                    </a:xfrm>
                    <a:custGeom>
                      <a:avLst/>
                      <a:gdLst>
                        <a:gd name="T0" fmla="*/ 0 w 1"/>
                        <a:gd name="T1" fmla="*/ 0 h 204"/>
                        <a:gd name="T2" fmla="*/ 0 w 1"/>
                        <a:gd name="T3" fmla="*/ 203 h 204"/>
                        <a:gd name="T4" fmla="*/ 0 w 1"/>
                        <a:gd name="T5" fmla="*/ 0 h 20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04"/>
                        <a:gd name="T11" fmla="*/ 1 w 1"/>
                        <a:gd name="T12" fmla="*/ 204 h 20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04">
                          <a:moveTo>
                            <a:pt x="0" y="0"/>
                          </a:moveTo>
                          <a:lnTo>
                            <a:pt x="0" y="20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0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905" y="824"/>
                      <a:ext cx="1" cy="196"/>
                    </a:xfrm>
                    <a:custGeom>
                      <a:avLst/>
                      <a:gdLst>
                        <a:gd name="T0" fmla="*/ 0 w 1"/>
                        <a:gd name="T1" fmla="*/ 0 h 196"/>
                        <a:gd name="T2" fmla="*/ 0 w 1"/>
                        <a:gd name="T3" fmla="*/ 195 h 196"/>
                        <a:gd name="T4" fmla="*/ 0 w 1"/>
                        <a:gd name="T5" fmla="*/ 0 h 19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96"/>
                        <a:gd name="T11" fmla="*/ 1 w 1"/>
                        <a:gd name="T12" fmla="*/ 196 h 1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96">
                          <a:moveTo>
                            <a:pt x="0" y="0"/>
                          </a:moveTo>
                          <a:lnTo>
                            <a:pt x="0" y="19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950" y="830"/>
                      <a:ext cx="1" cy="190"/>
                    </a:xfrm>
                    <a:custGeom>
                      <a:avLst/>
                      <a:gdLst>
                        <a:gd name="T0" fmla="*/ 0 w 1"/>
                        <a:gd name="T1" fmla="*/ 0 h 190"/>
                        <a:gd name="T2" fmla="*/ 0 w 1"/>
                        <a:gd name="T3" fmla="*/ 189 h 190"/>
                        <a:gd name="T4" fmla="*/ 0 w 1"/>
                        <a:gd name="T5" fmla="*/ 0 h 190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90"/>
                        <a:gd name="T11" fmla="*/ 1 w 1"/>
                        <a:gd name="T12" fmla="*/ 190 h 19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90">
                          <a:moveTo>
                            <a:pt x="0" y="0"/>
                          </a:moveTo>
                          <a:lnTo>
                            <a:pt x="0" y="18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995" y="838"/>
                      <a:ext cx="1" cy="184"/>
                    </a:xfrm>
                    <a:custGeom>
                      <a:avLst/>
                      <a:gdLst>
                        <a:gd name="T0" fmla="*/ 0 w 1"/>
                        <a:gd name="T1" fmla="*/ 0 h 184"/>
                        <a:gd name="T2" fmla="*/ 0 w 1"/>
                        <a:gd name="T3" fmla="*/ 183 h 184"/>
                        <a:gd name="T4" fmla="*/ 0 w 1"/>
                        <a:gd name="T5" fmla="*/ 0 h 18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84"/>
                        <a:gd name="T11" fmla="*/ 1 w 1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84">
                          <a:moveTo>
                            <a:pt x="0" y="0"/>
                          </a:moveTo>
                          <a:lnTo>
                            <a:pt x="0" y="18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044" y="847"/>
                      <a:ext cx="1" cy="175"/>
                    </a:xfrm>
                    <a:custGeom>
                      <a:avLst/>
                      <a:gdLst>
                        <a:gd name="T0" fmla="*/ 0 w 1"/>
                        <a:gd name="T1" fmla="*/ 0 h 175"/>
                        <a:gd name="T2" fmla="*/ 0 w 1"/>
                        <a:gd name="T3" fmla="*/ 174 h 175"/>
                        <a:gd name="T4" fmla="*/ 0 w 1"/>
                        <a:gd name="T5" fmla="*/ 0 h 175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75"/>
                        <a:gd name="T11" fmla="*/ 1 w 1"/>
                        <a:gd name="T12" fmla="*/ 175 h 17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75">
                          <a:moveTo>
                            <a:pt x="0" y="0"/>
                          </a:moveTo>
                          <a:lnTo>
                            <a:pt x="0" y="17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090" y="853"/>
                      <a:ext cx="1" cy="170"/>
                    </a:xfrm>
                    <a:custGeom>
                      <a:avLst/>
                      <a:gdLst>
                        <a:gd name="T0" fmla="*/ 0 w 1"/>
                        <a:gd name="T1" fmla="*/ 0 h 170"/>
                        <a:gd name="T2" fmla="*/ 0 w 1"/>
                        <a:gd name="T3" fmla="*/ 169 h 170"/>
                        <a:gd name="T4" fmla="*/ 0 w 1"/>
                        <a:gd name="T5" fmla="*/ 0 h 170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70"/>
                        <a:gd name="T11" fmla="*/ 1 w 1"/>
                        <a:gd name="T12" fmla="*/ 170 h 17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70">
                          <a:moveTo>
                            <a:pt x="0" y="0"/>
                          </a:moveTo>
                          <a:lnTo>
                            <a:pt x="0" y="16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87" name="Freeform 289"/>
                <p:cNvSpPr>
                  <a:spLocks/>
                </p:cNvSpPr>
                <p:nvPr/>
              </p:nvSpPr>
              <p:spPr bwMode="auto">
                <a:xfrm>
                  <a:off x="2710" y="710"/>
                  <a:ext cx="62" cy="394"/>
                </a:xfrm>
                <a:custGeom>
                  <a:avLst/>
                  <a:gdLst>
                    <a:gd name="T0" fmla="*/ 0 w 62"/>
                    <a:gd name="T1" fmla="*/ 12 h 394"/>
                    <a:gd name="T2" fmla="*/ 46 w 62"/>
                    <a:gd name="T3" fmla="*/ 58 h 394"/>
                    <a:gd name="T4" fmla="*/ 46 w 62"/>
                    <a:gd name="T5" fmla="*/ 381 h 394"/>
                    <a:gd name="T6" fmla="*/ 48 w 62"/>
                    <a:gd name="T7" fmla="*/ 393 h 394"/>
                    <a:gd name="T8" fmla="*/ 59 w 62"/>
                    <a:gd name="T9" fmla="*/ 393 h 394"/>
                    <a:gd name="T10" fmla="*/ 61 w 62"/>
                    <a:gd name="T11" fmla="*/ 380 h 394"/>
                    <a:gd name="T12" fmla="*/ 61 w 62"/>
                    <a:gd name="T13" fmla="*/ 50 h 394"/>
                    <a:gd name="T14" fmla="*/ 8 w 62"/>
                    <a:gd name="T15" fmla="*/ 0 h 394"/>
                    <a:gd name="T16" fmla="*/ 3 w 62"/>
                    <a:gd name="T17" fmla="*/ 2 h 394"/>
                    <a:gd name="T18" fmla="*/ 0 w 62"/>
                    <a:gd name="T19" fmla="*/ 5 h 394"/>
                    <a:gd name="T20" fmla="*/ 0 w 62"/>
                    <a:gd name="T21" fmla="*/ 12 h 3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394"/>
                    <a:gd name="T35" fmla="*/ 62 w 62"/>
                    <a:gd name="T36" fmla="*/ 394 h 3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394">
                      <a:moveTo>
                        <a:pt x="0" y="12"/>
                      </a:moveTo>
                      <a:lnTo>
                        <a:pt x="46" y="58"/>
                      </a:lnTo>
                      <a:lnTo>
                        <a:pt x="46" y="381"/>
                      </a:lnTo>
                      <a:lnTo>
                        <a:pt x="48" y="393"/>
                      </a:lnTo>
                      <a:lnTo>
                        <a:pt x="59" y="393"/>
                      </a:lnTo>
                      <a:lnTo>
                        <a:pt x="61" y="380"/>
                      </a:lnTo>
                      <a:lnTo>
                        <a:pt x="61" y="5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3120">
                    <a:latin typeface="Calibri Light" panose="020F0302020204030204" pitchFamily="34" charset="0"/>
                  </a:endParaRPr>
                </a:p>
              </p:txBody>
            </p:sp>
            <p:grpSp>
              <p:nvGrpSpPr>
                <p:cNvPr id="88" name="Group 290"/>
                <p:cNvGrpSpPr>
                  <a:grpSpLocks/>
                </p:cNvGrpSpPr>
                <p:nvPr/>
              </p:nvGrpSpPr>
              <p:grpSpPr bwMode="auto">
                <a:xfrm>
                  <a:off x="2712" y="1093"/>
                  <a:ext cx="87" cy="96"/>
                  <a:chOff x="2712" y="1093"/>
                  <a:chExt cx="87" cy="96"/>
                </a:xfrm>
              </p:grpSpPr>
              <p:sp>
                <p:nvSpPr>
                  <p:cNvPr id="93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2712" y="1093"/>
                    <a:ext cx="87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94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2724" y="1106"/>
                    <a:ext cx="63" cy="6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95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1135"/>
                    <a:ext cx="9" cy="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89" name="Group 294"/>
                <p:cNvGrpSpPr>
                  <a:grpSpLocks/>
                </p:cNvGrpSpPr>
                <p:nvPr/>
              </p:nvGrpSpPr>
              <p:grpSpPr bwMode="auto">
                <a:xfrm>
                  <a:off x="3080" y="1139"/>
                  <a:ext cx="45" cy="48"/>
                  <a:chOff x="3080" y="1139"/>
                  <a:chExt cx="45" cy="48"/>
                </a:xfrm>
              </p:grpSpPr>
              <p:sp>
                <p:nvSpPr>
                  <p:cNvPr id="90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1139"/>
                    <a:ext cx="45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91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1146"/>
                    <a:ext cx="30" cy="3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92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3103" y="1163"/>
                    <a:ext cx="8" cy="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2160">
                      <a:latin typeface="Calibri Light" panose="020F03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69" name="Group 298"/>
            <p:cNvGrpSpPr>
              <a:grpSpLocks/>
            </p:cNvGrpSpPr>
            <p:nvPr/>
          </p:nvGrpSpPr>
          <p:grpSpPr bwMode="auto">
            <a:xfrm>
              <a:off x="358" y="2404"/>
              <a:ext cx="1735" cy="1048"/>
              <a:chOff x="358" y="2404"/>
              <a:chExt cx="1735" cy="1048"/>
            </a:xfrm>
          </p:grpSpPr>
          <p:sp>
            <p:nvSpPr>
              <p:cNvPr id="76" name="Oval 299"/>
              <p:cNvSpPr>
                <a:spLocks noChangeArrowheads="1"/>
              </p:cNvSpPr>
              <p:nvPr/>
            </p:nvSpPr>
            <p:spPr bwMode="auto">
              <a:xfrm>
                <a:off x="358" y="2404"/>
                <a:ext cx="1735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110490" tIns="55246" rIns="110490" bIns="55246" anchor="ctr"/>
              <a:lstStyle/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Edicole/librerie</a:t>
                </a:r>
              </a:p>
            </p:txBody>
          </p:sp>
          <p:graphicFrame>
            <p:nvGraphicFramePr>
              <p:cNvPr id="77" name="Object 300"/>
              <p:cNvGraphicFramePr>
                <a:graphicFrameLocks noChangeAspect="1"/>
              </p:cNvGraphicFramePr>
              <p:nvPr/>
            </p:nvGraphicFramePr>
            <p:xfrm>
              <a:off x="864" y="2448"/>
              <a:ext cx="778" cy="7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8" name="ClipArt" r:id="rId4" imgW="3840120" imgH="3468960" progId="">
                      <p:embed/>
                    </p:oleObj>
                  </mc:Choice>
                  <mc:Fallback>
                    <p:oleObj name="ClipArt" r:id="rId4" imgW="3840120" imgH="3468960" progId="">
                      <p:embed/>
                      <p:pic>
                        <p:nvPicPr>
                          <p:cNvPr id="77" name="Object 3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48"/>
                            <a:ext cx="778" cy="7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" name="Group 301"/>
            <p:cNvGrpSpPr>
              <a:grpSpLocks/>
            </p:cNvGrpSpPr>
            <p:nvPr/>
          </p:nvGrpSpPr>
          <p:grpSpPr bwMode="auto">
            <a:xfrm>
              <a:off x="3682" y="2400"/>
              <a:ext cx="1734" cy="1052"/>
              <a:chOff x="3682" y="2400"/>
              <a:chExt cx="1734" cy="1052"/>
            </a:xfrm>
          </p:grpSpPr>
          <p:sp>
            <p:nvSpPr>
              <p:cNvPr id="74" name="Oval 302"/>
              <p:cNvSpPr>
                <a:spLocks noChangeArrowheads="1"/>
              </p:cNvSpPr>
              <p:nvPr/>
            </p:nvSpPr>
            <p:spPr bwMode="auto">
              <a:xfrm>
                <a:off x="3682" y="2404"/>
                <a:ext cx="1734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110490" tIns="55246" rIns="110490" bIns="55246" anchor="ctr"/>
              <a:lstStyle/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12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Banche e</a:t>
                </a:r>
              </a:p>
              <a:p>
                <a:pPr algn="ctr" eaLnBrk="0" hangingPunct="0"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Uffici Cambi</a:t>
                </a:r>
              </a:p>
            </p:txBody>
          </p:sp>
          <p:graphicFrame>
            <p:nvGraphicFramePr>
              <p:cNvPr id="75" name="Object 303"/>
              <p:cNvGraphicFramePr>
                <a:graphicFrameLocks noChangeAspect="1"/>
              </p:cNvGraphicFramePr>
              <p:nvPr/>
            </p:nvGraphicFramePr>
            <p:xfrm>
              <a:off x="4224" y="2400"/>
              <a:ext cx="720" cy="6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9" name="ClipArt" r:id="rId6" imgW="3526200" imgH="3468960" progId="">
                      <p:embed/>
                    </p:oleObj>
                  </mc:Choice>
                  <mc:Fallback>
                    <p:oleObj name="ClipArt" r:id="rId6" imgW="3526200" imgH="3468960" progId="">
                      <p:embed/>
                      <p:pic>
                        <p:nvPicPr>
                          <p:cNvPr id="75" name="Object 3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400"/>
                            <a:ext cx="720" cy="6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" name="Group 304"/>
            <p:cNvGrpSpPr>
              <a:grpSpLocks/>
            </p:cNvGrpSpPr>
            <p:nvPr/>
          </p:nvGrpSpPr>
          <p:grpSpPr bwMode="auto">
            <a:xfrm>
              <a:off x="2000" y="3024"/>
              <a:ext cx="1734" cy="1048"/>
              <a:chOff x="2000" y="3024"/>
              <a:chExt cx="1734" cy="1048"/>
            </a:xfrm>
          </p:grpSpPr>
          <p:sp>
            <p:nvSpPr>
              <p:cNvPr id="72" name="Oval 305"/>
              <p:cNvSpPr>
                <a:spLocks noChangeArrowheads="1"/>
              </p:cNvSpPr>
              <p:nvPr/>
            </p:nvSpPr>
            <p:spPr bwMode="auto">
              <a:xfrm>
                <a:off x="2000" y="3024"/>
                <a:ext cx="1734" cy="1048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110490" tIns="55246" rIns="110490" bIns="55246" anchor="ctr"/>
              <a:lstStyle/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it-IT" sz="2400" b="1">
                  <a:latin typeface="Calibri Light" panose="020F0302020204030204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it-IT" sz="2400" b="1">
                    <a:latin typeface="Calibri Light" panose="020F0302020204030204" pitchFamily="34" charset="0"/>
                  </a:rPr>
                  <a:t>Internet Point</a:t>
                </a:r>
              </a:p>
            </p:txBody>
          </p:sp>
          <p:pic>
            <p:nvPicPr>
              <p:cNvPr id="73" name="Picture 30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44" y="3248"/>
                <a:ext cx="672" cy="49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1742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18468" y="777322"/>
            <a:ext cx="3108960" cy="2834640"/>
            <a:chOff x="1632" y="2386"/>
            <a:chExt cx="2304" cy="1646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2558" y="3588"/>
              <a:ext cx="50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5730" tIns="62866" rIns="125730" bIns="62866">
              <a:spAutoFit/>
            </a:bodyPr>
            <a:lstStyle/>
            <a:p>
              <a:pPr defTabSz="1402080"/>
              <a:r>
                <a:rPr lang="it-IT" sz="1920" b="1" dirty="0">
                  <a:solidFill>
                    <a:srgbClr val="0000FF"/>
                  </a:solidFill>
                  <a:latin typeface="Calibri Light" panose="020F0302020204030204" pitchFamily="34" charset="0"/>
                </a:rPr>
                <a:t>WU </a:t>
              </a: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632" y="3480"/>
              <a:ext cx="672" cy="552"/>
            </a:xfrm>
            <a:custGeom>
              <a:avLst/>
              <a:gdLst>
                <a:gd name="T0" fmla="*/ 0 w 476"/>
                <a:gd name="T1" fmla="*/ 0 h 434"/>
                <a:gd name="T2" fmla="*/ 1975 w 476"/>
                <a:gd name="T3" fmla="*/ 917 h 434"/>
                <a:gd name="T4" fmla="*/ 1734 w 476"/>
                <a:gd name="T5" fmla="*/ 36 h 434"/>
                <a:gd name="T6" fmla="*/ 3762 w 476"/>
                <a:gd name="T7" fmla="*/ 1837 h 434"/>
                <a:gd name="T8" fmla="*/ 2256 w 476"/>
                <a:gd name="T9" fmla="*/ 843 h 434"/>
                <a:gd name="T10" fmla="*/ 2256 w 476"/>
                <a:gd name="T11" fmla="*/ 1514 h 434"/>
                <a:gd name="T12" fmla="*/ 0 w 476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"/>
                <a:gd name="T22" fmla="*/ 0 h 434"/>
                <a:gd name="T23" fmla="*/ 476 w 476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" h="434">
                  <a:moveTo>
                    <a:pt x="0" y="0"/>
                  </a:moveTo>
                  <a:lnTo>
                    <a:pt x="249" y="217"/>
                  </a:lnTo>
                  <a:lnTo>
                    <a:pt x="219" y="8"/>
                  </a:lnTo>
                  <a:lnTo>
                    <a:pt x="475" y="433"/>
                  </a:lnTo>
                  <a:lnTo>
                    <a:pt x="285" y="199"/>
                  </a:lnTo>
                  <a:lnTo>
                    <a:pt x="285" y="358"/>
                  </a:lnTo>
                  <a:lnTo>
                    <a:pt x="0" y="0"/>
                  </a:lnTo>
                </a:path>
              </a:pathLst>
            </a:custGeom>
            <a:solidFill>
              <a:srgbClr val="F5FB05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246" y="3349"/>
              <a:ext cx="16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0490" tIns="55246" rIns="110490" bIns="55246">
              <a:spAutoFit/>
            </a:bodyPr>
            <a:lstStyle/>
            <a:p>
              <a:pPr algn="l">
                <a:defRPr/>
              </a:pPr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rot="-5400000">
              <a:off x="3362" y="3406"/>
              <a:ext cx="476" cy="672"/>
            </a:xfrm>
            <a:custGeom>
              <a:avLst/>
              <a:gdLst>
                <a:gd name="T0" fmla="*/ 0 w 476"/>
                <a:gd name="T1" fmla="*/ 0 h 434"/>
                <a:gd name="T2" fmla="*/ 249 w 476"/>
                <a:gd name="T3" fmla="*/ 2987 h 434"/>
                <a:gd name="T4" fmla="*/ 219 w 476"/>
                <a:gd name="T5" fmla="*/ 108 h 434"/>
                <a:gd name="T6" fmla="*/ 475 w 476"/>
                <a:gd name="T7" fmla="*/ 5963 h 434"/>
                <a:gd name="T8" fmla="*/ 285 w 476"/>
                <a:gd name="T9" fmla="*/ 2742 h 434"/>
                <a:gd name="T10" fmla="*/ 285 w 476"/>
                <a:gd name="T11" fmla="*/ 4935 h 434"/>
                <a:gd name="T12" fmla="*/ 0 w 476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"/>
                <a:gd name="T22" fmla="*/ 0 h 434"/>
                <a:gd name="T23" fmla="*/ 476 w 476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" h="434">
                  <a:moveTo>
                    <a:pt x="0" y="0"/>
                  </a:moveTo>
                  <a:lnTo>
                    <a:pt x="249" y="217"/>
                  </a:lnTo>
                  <a:lnTo>
                    <a:pt x="219" y="8"/>
                  </a:lnTo>
                  <a:lnTo>
                    <a:pt x="475" y="433"/>
                  </a:lnTo>
                  <a:lnTo>
                    <a:pt x="285" y="199"/>
                  </a:lnTo>
                  <a:lnTo>
                    <a:pt x="285" y="358"/>
                  </a:lnTo>
                  <a:lnTo>
                    <a:pt x="0" y="0"/>
                  </a:lnTo>
                </a:path>
              </a:pathLst>
            </a:custGeom>
            <a:solidFill>
              <a:srgbClr val="F5FB05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96" y="2386"/>
            <a:ext cx="10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6" name="Clip" r:id="rId4" imgW="4000123" imgH="3468986" progId="MS_ClipArt_Gallery.5">
                    <p:embed/>
                  </p:oleObj>
                </mc:Choice>
                <mc:Fallback>
                  <p:oleObj name="Clip" r:id="rId4" imgW="4000123" imgH="3468986" progId="MS_ClipArt_Gallery.5">
                    <p:embed/>
                    <p:pic>
                      <p:nvPicPr>
                        <p:cNvPr id="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2386"/>
                          <a:ext cx="10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103120" y="1299209"/>
            <a:ext cx="2619376" cy="6320790"/>
          </a:xfrm>
          <a:prstGeom prst="flowChartAlternateProcess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120">
              <a:latin typeface="Calibri Light" panose="020F0302020204030204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8321040" y="1280160"/>
            <a:ext cx="1097280" cy="365760"/>
            <a:chOff x="3408" y="1008"/>
            <a:chExt cx="576" cy="192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456" y="1008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3408" y="1200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5120640" y="1280160"/>
            <a:ext cx="1097280" cy="365760"/>
            <a:chOff x="1728" y="1008"/>
            <a:chExt cx="576" cy="192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776" y="1008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728" y="1200"/>
              <a:ext cx="52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0243186" y="1569720"/>
            <a:ext cx="1918334" cy="5947411"/>
            <a:chOff x="4417" y="672"/>
            <a:chExt cx="1007" cy="3122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512" y="1123"/>
              <a:ext cx="91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5730" tIns="62866" rIns="125730" bIns="62866">
              <a:spAutoFit/>
            </a:bodyPr>
            <a:lstStyle/>
            <a:p>
              <a:pPr defTabSz="1402080"/>
              <a:r>
                <a:rPr lang="it-IT" sz="1920" b="1">
                  <a:solidFill>
                    <a:srgbClr val="0000FF"/>
                  </a:solidFill>
                  <a:latin typeface="Calibri Light" panose="020F0302020204030204" pitchFamily="34" charset="0"/>
                </a:rPr>
                <a:t> Call center</a:t>
              </a: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4712" y="672"/>
              <a:ext cx="405" cy="445"/>
              <a:chOff x="4365" y="2637"/>
              <a:chExt cx="874" cy="851"/>
            </a:xfrm>
          </p:grpSpPr>
          <p:sp>
            <p:nvSpPr>
              <p:cNvPr id="279" name="Freeform 19"/>
              <p:cNvSpPr>
                <a:spLocks/>
              </p:cNvSpPr>
              <p:nvPr/>
            </p:nvSpPr>
            <p:spPr bwMode="auto">
              <a:xfrm>
                <a:off x="4402" y="2662"/>
                <a:ext cx="813" cy="815"/>
              </a:xfrm>
              <a:custGeom>
                <a:avLst/>
                <a:gdLst>
                  <a:gd name="T0" fmla="*/ 26 w 1626"/>
                  <a:gd name="T1" fmla="*/ 23 h 1628"/>
                  <a:gd name="T2" fmla="*/ 26 w 1626"/>
                  <a:gd name="T3" fmla="*/ 23 h 1628"/>
                  <a:gd name="T4" fmla="*/ 26 w 1626"/>
                  <a:gd name="T5" fmla="*/ 24 h 1628"/>
                  <a:gd name="T6" fmla="*/ 25 w 1626"/>
                  <a:gd name="T7" fmla="*/ 25 h 1628"/>
                  <a:gd name="T8" fmla="*/ 25 w 1626"/>
                  <a:gd name="T9" fmla="*/ 25 h 1628"/>
                  <a:gd name="T10" fmla="*/ 24 w 1626"/>
                  <a:gd name="T11" fmla="*/ 25 h 1628"/>
                  <a:gd name="T12" fmla="*/ 24 w 1626"/>
                  <a:gd name="T13" fmla="*/ 26 h 1628"/>
                  <a:gd name="T14" fmla="*/ 23 w 1626"/>
                  <a:gd name="T15" fmla="*/ 26 h 1628"/>
                  <a:gd name="T16" fmla="*/ 23 w 1626"/>
                  <a:gd name="T17" fmla="*/ 26 h 1628"/>
                  <a:gd name="T18" fmla="*/ 3 w 1626"/>
                  <a:gd name="T19" fmla="*/ 26 h 1628"/>
                  <a:gd name="T20" fmla="*/ 3 w 1626"/>
                  <a:gd name="T21" fmla="*/ 26 h 1628"/>
                  <a:gd name="T22" fmla="*/ 2 w 1626"/>
                  <a:gd name="T23" fmla="*/ 26 h 1628"/>
                  <a:gd name="T24" fmla="*/ 2 w 1626"/>
                  <a:gd name="T25" fmla="*/ 25 h 1628"/>
                  <a:gd name="T26" fmla="*/ 1 w 1626"/>
                  <a:gd name="T27" fmla="*/ 25 h 1628"/>
                  <a:gd name="T28" fmla="*/ 1 w 1626"/>
                  <a:gd name="T29" fmla="*/ 25 h 1628"/>
                  <a:gd name="T30" fmla="*/ 1 w 1626"/>
                  <a:gd name="T31" fmla="*/ 24 h 1628"/>
                  <a:gd name="T32" fmla="*/ 1 w 1626"/>
                  <a:gd name="T33" fmla="*/ 23 h 1628"/>
                  <a:gd name="T34" fmla="*/ 0 w 1626"/>
                  <a:gd name="T35" fmla="*/ 23 h 1628"/>
                  <a:gd name="T36" fmla="*/ 0 w 1626"/>
                  <a:gd name="T37" fmla="*/ 4 h 1628"/>
                  <a:gd name="T38" fmla="*/ 1 w 1626"/>
                  <a:gd name="T39" fmla="*/ 3 h 1628"/>
                  <a:gd name="T40" fmla="*/ 1 w 1626"/>
                  <a:gd name="T41" fmla="*/ 2 h 1628"/>
                  <a:gd name="T42" fmla="*/ 1 w 1626"/>
                  <a:gd name="T43" fmla="*/ 2 h 1628"/>
                  <a:gd name="T44" fmla="*/ 1 w 1626"/>
                  <a:gd name="T45" fmla="*/ 1 h 1628"/>
                  <a:gd name="T46" fmla="*/ 2 w 1626"/>
                  <a:gd name="T47" fmla="*/ 1 h 1628"/>
                  <a:gd name="T48" fmla="*/ 2 w 1626"/>
                  <a:gd name="T49" fmla="*/ 1 h 1628"/>
                  <a:gd name="T50" fmla="*/ 3 w 1626"/>
                  <a:gd name="T51" fmla="*/ 1 h 1628"/>
                  <a:gd name="T52" fmla="*/ 3 w 1626"/>
                  <a:gd name="T53" fmla="*/ 0 h 1628"/>
                  <a:gd name="T54" fmla="*/ 23 w 1626"/>
                  <a:gd name="T55" fmla="*/ 0 h 1628"/>
                  <a:gd name="T56" fmla="*/ 23 w 1626"/>
                  <a:gd name="T57" fmla="*/ 1 h 1628"/>
                  <a:gd name="T58" fmla="*/ 24 w 1626"/>
                  <a:gd name="T59" fmla="*/ 1 h 1628"/>
                  <a:gd name="T60" fmla="*/ 24 w 1626"/>
                  <a:gd name="T61" fmla="*/ 1 h 1628"/>
                  <a:gd name="T62" fmla="*/ 25 w 1626"/>
                  <a:gd name="T63" fmla="*/ 1 h 1628"/>
                  <a:gd name="T64" fmla="*/ 25 w 1626"/>
                  <a:gd name="T65" fmla="*/ 2 h 1628"/>
                  <a:gd name="T66" fmla="*/ 26 w 1626"/>
                  <a:gd name="T67" fmla="*/ 2 h 1628"/>
                  <a:gd name="T68" fmla="*/ 26 w 1626"/>
                  <a:gd name="T69" fmla="*/ 3 h 1628"/>
                  <a:gd name="T70" fmla="*/ 26 w 1626"/>
                  <a:gd name="T71" fmla="*/ 4 h 1628"/>
                  <a:gd name="T72" fmla="*/ 26 w 1626"/>
                  <a:gd name="T73" fmla="*/ 23 h 16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6"/>
                  <a:gd name="T112" fmla="*/ 0 h 1628"/>
                  <a:gd name="T113" fmla="*/ 1626 w 1626"/>
                  <a:gd name="T114" fmla="*/ 1628 h 16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6" h="1628">
                    <a:moveTo>
                      <a:pt x="1626" y="1421"/>
                    </a:moveTo>
                    <a:lnTo>
                      <a:pt x="1622" y="1463"/>
                    </a:lnTo>
                    <a:lnTo>
                      <a:pt x="1610" y="1502"/>
                    </a:lnTo>
                    <a:lnTo>
                      <a:pt x="1591" y="1536"/>
                    </a:lnTo>
                    <a:lnTo>
                      <a:pt x="1565" y="1568"/>
                    </a:lnTo>
                    <a:lnTo>
                      <a:pt x="1535" y="1592"/>
                    </a:lnTo>
                    <a:lnTo>
                      <a:pt x="1499" y="1613"/>
                    </a:lnTo>
                    <a:lnTo>
                      <a:pt x="1460" y="1624"/>
                    </a:lnTo>
                    <a:lnTo>
                      <a:pt x="1418" y="1628"/>
                    </a:lnTo>
                    <a:lnTo>
                      <a:pt x="207" y="1628"/>
                    </a:lnTo>
                    <a:lnTo>
                      <a:pt x="166" y="1624"/>
                    </a:lnTo>
                    <a:lnTo>
                      <a:pt x="127" y="1613"/>
                    </a:lnTo>
                    <a:lnTo>
                      <a:pt x="91" y="1592"/>
                    </a:lnTo>
                    <a:lnTo>
                      <a:pt x="60" y="1568"/>
                    </a:lnTo>
                    <a:lnTo>
                      <a:pt x="34" y="1536"/>
                    </a:lnTo>
                    <a:lnTo>
                      <a:pt x="16" y="1502"/>
                    </a:lnTo>
                    <a:lnTo>
                      <a:pt x="4" y="1463"/>
                    </a:lnTo>
                    <a:lnTo>
                      <a:pt x="0" y="1421"/>
                    </a:lnTo>
                    <a:lnTo>
                      <a:pt x="0" y="207"/>
                    </a:lnTo>
                    <a:lnTo>
                      <a:pt x="4" y="166"/>
                    </a:lnTo>
                    <a:lnTo>
                      <a:pt x="16" y="127"/>
                    </a:lnTo>
                    <a:lnTo>
                      <a:pt x="34" y="92"/>
                    </a:lnTo>
                    <a:lnTo>
                      <a:pt x="60" y="60"/>
                    </a:lnTo>
                    <a:lnTo>
                      <a:pt x="91" y="36"/>
                    </a:lnTo>
                    <a:lnTo>
                      <a:pt x="127" y="16"/>
                    </a:lnTo>
                    <a:lnTo>
                      <a:pt x="166" y="4"/>
                    </a:lnTo>
                    <a:lnTo>
                      <a:pt x="207" y="0"/>
                    </a:lnTo>
                    <a:lnTo>
                      <a:pt x="1418" y="0"/>
                    </a:lnTo>
                    <a:lnTo>
                      <a:pt x="1460" y="4"/>
                    </a:lnTo>
                    <a:lnTo>
                      <a:pt x="1499" y="16"/>
                    </a:lnTo>
                    <a:lnTo>
                      <a:pt x="1535" y="36"/>
                    </a:lnTo>
                    <a:lnTo>
                      <a:pt x="1565" y="60"/>
                    </a:lnTo>
                    <a:lnTo>
                      <a:pt x="1591" y="92"/>
                    </a:lnTo>
                    <a:lnTo>
                      <a:pt x="1610" y="127"/>
                    </a:lnTo>
                    <a:lnTo>
                      <a:pt x="1622" y="166"/>
                    </a:lnTo>
                    <a:lnTo>
                      <a:pt x="1626" y="207"/>
                    </a:lnTo>
                    <a:lnTo>
                      <a:pt x="1626" y="1421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0" name="Freeform 20"/>
              <p:cNvSpPr>
                <a:spLocks/>
              </p:cNvSpPr>
              <p:nvPr/>
            </p:nvSpPr>
            <p:spPr bwMode="auto">
              <a:xfrm>
                <a:off x="5108" y="3373"/>
                <a:ext cx="111" cy="107"/>
              </a:xfrm>
              <a:custGeom>
                <a:avLst/>
                <a:gdLst>
                  <a:gd name="T0" fmla="*/ 1 w 220"/>
                  <a:gd name="T1" fmla="*/ 3 h 215"/>
                  <a:gd name="T2" fmla="*/ 1 w 220"/>
                  <a:gd name="T3" fmla="*/ 3 h 215"/>
                  <a:gd name="T4" fmla="*/ 1 w 220"/>
                  <a:gd name="T5" fmla="*/ 3 h 215"/>
                  <a:gd name="T6" fmla="*/ 2 w 220"/>
                  <a:gd name="T7" fmla="*/ 3 h 215"/>
                  <a:gd name="T8" fmla="*/ 2 w 220"/>
                  <a:gd name="T9" fmla="*/ 2 h 215"/>
                  <a:gd name="T10" fmla="*/ 3 w 220"/>
                  <a:gd name="T11" fmla="*/ 2 h 215"/>
                  <a:gd name="T12" fmla="*/ 3 w 220"/>
                  <a:gd name="T13" fmla="*/ 1 h 215"/>
                  <a:gd name="T14" fmla="*/ 4 w 220"/>
                  <a:gd name="T15" fmla="*/ 1 h 215"/>
                  <a:gd name="T16" fmla="*/ 4 w 220"/>
                  <a:gd name="T17" fmla="*/ 0 h 215"/>
                  <a:gd name="T18" fmla="*/ 4 w 220"/>
                  <a:gd name="T19" fmla="*/ 0 h 215"/>
                  <a:gd name="T20" fmla="*/ 4 w 220"/>
                  <a:gd name="T21" fmla="*/ 0 h 215"/>
                  <a:gd name="T22" fmla="*/ 4 w 220"/>
                  <a:gd name="T23" fmla="*/ 0 h 215"/>
                  <a:gd name="T24" fmla="*/ 3 w 220"/>
                  <a:gd name="T25" fmla="*/ 1 h 215"/>
                  <a:gd name="T26" fmla="*/ 3 w 220"/>
                  <a:gd name="T27" fmla="*/ 1 h 215"/>
                  <a:gd name="T28" fmla="*/ 3 w 220"/>
                  <a:gd name="T29" fmla="*/ 2 h 215"/>
                  <a:gd name="T30" fmla="*/ 2 w 220"/>
                  <a:gd name="T31" fmla="*/ 2 h 215"/>
                  <a:gd name="T32" fmla="*/ 2 w 220"/>
                  <a:gd name="T33" fmla="*/ 2 h 215"/>
                  <a:gd name="T34" fmla="*/ 1 w 220"/>
                  <a:gd name="T35" fmla="*/ 3 h 215"/>
                  <a:gd name="T36" fmla="*/ 1 w 220"/>
                  <a:gd name="T37" fmla="*/ 3 h 215"/>
                  <a:gd name="T38" fmla="*/ 1 w 220"/>
                  <a:gd name="T39" fmla="*/ 3 h 215"/>
                  <a:gd name="T40" fmla="*/ 1 w 220"/>
                  <a:gd name="T41" fmla="*/ 3 h 215"/>
                  <a:gd name="T42" fmla="*/ 1 w 220"/>
                  <a:gd name="T43" fmla="*/ 3 h 215"/>
                  <a:gd name="T44" fmla="*/ 0 w 220"/>
                  <a:gd name="T45" fmla="*/ 3 h 215"/>
                  <a:gd name="T46" fmla="*/ 1 w 220"/>
                  <a:gd name="T47" fmla="*/ 3 h 215"/>
                  <a:gd name="T48" fmla="*/ 1 w 220"/>
                  <a:gd name="T49" fmla="*/ 3 h 2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215"/>
                  <a:gd name="T77" fmla="*/ 220 w 220"/>
                  <a:gd name="T78" fmla="*/ 215 h 2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215">
                    <a:moveTo>
                      <a:pt x="5" y="215"/>
                    </a:moveTo>
                    <a:lnTo>
                      <a:pt x="5" y="215"/>
                    </a:lnTo>
                    <a:lnTo>
                      <a:pt x="47" y="209"/>
                    </a:lnTo>
                    <a:lnTo>
                      <a:pt x="88" y="197"/>
                    </a:lnTo>
                    <a:lnTo>
                      <a:pt x="125" y="177"/>
                    </a:lnTo>
                    <a:lnTo>
                      <a:pt x="157" y="151"/>
                    </a:lnTo>
                    <a:lnTo>
                      <a:pt x="184" y="118"/>
                    </a:lnTo>
                    <a:lnTo>
                      <a:pt x="203" y="82"/>
                    </a:lnTo>
                    <a:lnTo>
                      <a:pt x="214" y="42"/>
                    </a:lnTo>
                    <a:lnTo>
                      <a:pt x="220" y="0"/>
                    </a:lnTo>
                    <a:lnTo>
                      <a:pt x="206" y="0"/>
                    </a:lnTo>
                    <a:lnTo>
                      <a:pt x="203" y="42"/>
                    </a:lnTo>
                    <a:lnTo>
                      <a:pt x="191" y="79"/>
                    </a:lnTo>
                    <a:lnTo>
                      <a:pt x="173" y="112"/>
                    </a:lnTo>
                    <a:lnTo>
                      <a:pt x="148" y="143"/>
                    </a:lnTo>
                    <a:lnTo>
                      <a:pt x="119" y="166"/>
                    </a:lnTo>
                    <a:lnTo>
                      <a:pt x="85" y="186"/>
                    </a:lnTo>
                    <a:lnTo>
                      <a:pt x="47" y="197"/>
                    </a:lnTo>
                    <a:lnTo>
                      <a:pt x="5" y="200"/>
                    </a:lnTo>
                    <a:lnTo>
                      <a:pt x="1" y="203"/>
                    </a:lnTo>
                    <a:lnTo>
                      <a:pt x="0" y="207"/>
                    </a:lnTo>
                    <a:lnTo>
                      <a:pt x="1" y="212"/>
                    </a:lnTo>
                    <a:lnTo>
                      <a:pt x="5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1" name="Freeform 21"/>
              <p:cNvSpPr>
                <a:spLocks/>
              </p:cNvSpPr>
              <p:nvPr/>
            </p:nvSpPr>
            <p:spPr bwMode="auto">
              <a:xfrm>
                <a:off x="4503" y="3473"/>
                <a:ext cx="608" cy="7"/>
              </a:xfrm>
              <a:custGeom>
                <a:avLst/>
                <a:gdLst>
                  <a:gd name="T0" fmla="*/ 1 w 1216"/>
                  <a:gd name="T1" fmla="*/ 0 h 15"/>
                  <a:gd name="T2" fmla="*/ 1 w 1216"/>
                  <a:gd name="T3" fmla="*/ 0 h 15"/>
                  <a:gd name="T4" fmla="*/ 19 w 1216"/>
                  <a:gd name="T5" fmla="*/ 0 h 15"/>
                  <a:gd name="T6" fmla="*/ 19 w 1216"/>
                  <a:gd name="T7" fmla="*/ 0 h 15"/>
                  <a:gd name="T8" fmla="*/ 1 w 1216"/>
                  <a:gd name="T9" fmla="*/ 0 h 15"/>
                  <a:gd name="T10" fmla="*/ 1 w 1216"/>
                  <a:gd name="T11" fmla="*/ 0 h 15"/>
                  <a:gd name="T12" fmla="*/ 1 w 1216"/>
                  <a:gd name="T13" fmla="*/ 0 h 15"/>
                  <a:gd name="T14" fmla="*/ 1 w 1216"/>
                  <a:gd name="T15" fmla="*/ 0 h 15"/>
                  <a:gd name="T16" fmla="*/ 0 w 1216"/>
                  <a:gd name="T17" fmla="*/ 0 h 15"/>
                  <a:gd name="T18" fmla="*/ 1 w 1216"/>
                  <a:gd name="T19" fmla="*/ 0 h 15"/>
                  <a:gd name="T20" fmla="*/ 1 w 1216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6"/>
                  <a:gd name="T34" fmla="*/ 0 h 15"/>
                  <a:gd name="T35" fmla="*/ 1216 w 1216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6" h="15">
                    <a:moveTo>
                      <a:pt x="5" y="15"/>
                    </a:moveTo>
                    <a:lnTo>
                      <a:pt x="5" y="15"/>
                    </a:lnTo>
                    <a:lnTo>
                      <a:pt x="1216" y="15"/>
                    </a:lnTo>
                    <a:lnTo>
                      <a:pt x="1216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2" name="Freeform 22"/>
              <p:cNvSpPr>
                <a:spLocks/>
              </p:cNvSpPr>
              <p:nvPr/>
            </p:nvSpPr>
            <p:spPr bwMode="auto">
              <a:xfrm>
                <a:off x="4398" y="3369"/>
                <a:ext cx="108" cy="111"/>
              </a:xfrm>
              <a:custGeom>
                <a:avLst/>
                <a:gdLst>
                  <a:gd name="T0" fmla="*/ 0 w 214"/>
                  <a:gd name="T1" fmla="*/ 1 h 222"/>
                  <a:gd name="T2" fmla="*/ 0 w 214"/>
                  <a:gd name="T3" fmla="*/ 1 h 222"/>
                  <a:gd name="T4" fmla="*/ 1 w 214"/>
                  <a:gd name="T5" fmla="*/ 1 h 222"/>
                  <a:gd name="T6" fmla="*/ 1 w 214"/>
                  <a:gd name="T7" fmla="*/ 2 h 222"/>
                  <a:gd name="T8" fmla="*/ 1 w 214"/>
                  <a:gd name="T9" fmla="*/ 2 h 222"/>
                  <a:gd name="T10" fmla="*/ 1 w 214"/>
                  <a:gd name="T11" fmla="*/ 3 h 222"/>
                  <a:gd name="T12" fmla="*/ 2 w 214"/>
                  <a:gd name="T13" fmla="*/ 3 h 222"/>
                  <a:gd name="T14" fmla="*/ 3 w 214"/>
                  <a:gd name="T15" fmla="*/ 4 h 222"/>
                  <a:gd name="T16" fmla="*/ 3 w 214"/>
                  <a:gd name="T17" fmla="*/ 4 h 222"/>
                  <a:gd name="T18" fmla="*/ 4 w 214"/>
                  <a:gd name="T19" fmla="*/ 4 h 222"/>
                  <a:gd name="T20" fmla="*/ 4 w 214"/>
                  <a:gd name="T21" fmla="*/ 4 h 222"/>
                  <a:gd name="T22" fmla="*/ 3 w 214"/>
                  <a:gd name="T23" fmla="*/ 4 h 222"/>
                  <a:gd name="T24" fmla="*/ 3 w 214"/>
                  <a:gd name="T25" fmla="*/ 4 h 222"/>
                  <a:gd name="T26" fmla="*/ 2 w 214"/>
                  <a:gd name="T27" fmla="*/ 3 h 222"/>
                  <a:gd name="T28" fmla="*/ 2 w 214"/>
                  <a:gd name="T29" fmla="*/ 3 h 222"/>
                  <a:gd name="T30" fmla="*/ 1 w 214"/>
                  <a:gd name="T31" fmla="*/ 2 h 222"/>
                  <a:gd name="T32" fmla="*/ 1 w 214"/>
                  <a:gd name="T33" fmla="*/ 2 h 222"/>
                  <a:gd name="T34" fmla="*/ 1 w 214"/>
                  <a:gd name="T35" fmla="*/ 1 h 222"/>
                  <a:gd name="T36" fmla="*/ 1 w 214"/>
                  <a:gd name="T37" fmla="*/ 1 h 222"/>
                  <a:gd name="T38" fmla="*/ 1 w 214"/>
                  <a:gd name="T39" fmla="*/ 1 h 222"/>
                  <a:gd name="T40" fmla="*/ 1 w 214"/>
                  <a:gd name="T41" fmla="*/ 1 h 222"/>
                  <a:gd name="T42" fmla="*/ 1 w 214"/>
                  <a:gd name="T43" fmla="*/ 1 h 222"/>
                  <a:gd name="T44" fmla="*/ 1 w 214"/>
                  <a:gd name="T45" fmla="*/ 0 h 222"/>
                  <a:gd name="T46" fmla="*/ 1 w 214"/>
                  <a:gd name="T47" fmla="*/ 1 h 222"/>
                  <a:gd name="T48" fmla="*/ 0 w 214"/>
                  <a:gd name="T49" fmla="*/ 1 h 2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222"/>
                  <a:gd name="T77" fmla="*/ 214 w 214"/>
                  <a:gd name="T78" fmla="*/ 222 h 2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222">
                    <a:moveTo>
                      <a:pt x="0" y="7"/>
                    </a:moveTo>
                    <a:lnTo>
                      <a:pt x="0" y="7"/>
                    </a:lnTo>
                    <a:lnTo>
                      <a:pt x="5" y="49"/>
                    </a:lnTo>
                    <a:lnTo>
                      <a:pt x="17" y="89"/>
                    </a:lnTo>
                    <a:lnTo>
                      <a:pt x="36" y="125"/>
                    </a:lnTo>
                    <a:lnTo>
                      <a:pt x="63" y="158"/>
                    </a:lnTo>
                    <a:lnTo>
                      <a:pt x="95" y="184"/>
                    </a:lnTo>
                    <a:lnTo>
                      <a:pt x="132" y="204"/>
                    </a:lnTo>
                    <a:lnTo>
                      <a:pt x="173" y="216"/>
                    </a:lnTo>
                    <a:lnTo>
                      <a:pt x="214" y="222"/>
                    </a:lnTo>
                    <a:lnTo>
                      <a:pt x="214" y="207"/>
                    </a:lnTo>
                    <a:lnTo>
                      <a:pt x="173" y="204"/>
                    </a:lnTo>
                    <a:lnTo>
                      <a:pt x="135" y="193"/>
                    </a:lnTo>
                    <a:lnTo>
                      <a:pt x="100" y="173"/>
                    </a:lnTo>
                    <a:lnTo>
                      <a:pt x="72" y="150"/>
                    </a:lnTo>
                    <a:lnTo>
                      <a:pt x="47" y="119"/>
                    </a:lnTo>
                    <a:lnTo>
                      <a:pt x="28" y="86"/>
                    </a:lnTo>
                    <a:lnTo>
                      <a:pt x="17" y="49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3" name="Freeform 23"/>
              <p:cNvSpPr>
                <a:spLocks/>
              </p:cNvSpPr>
              <p:nvPr/>
            </p:nvSpPr>
            <p:spPr bwMode="auto">
              <a:xfrm>
                <a:off x="4398" y="2763"/>
                <a:ext cx="7" cy="610"/>
              </a:xfrm>
              <a:custGeom>
                <a:avLst/>
                <a:gdLst>
                  <a:gd name="T0" fmla="*/ 0 w 14"/>
                  <a:gd name="T1" fmla="*/ 0 h 1221"/>
                  <a:gd name="T2" fmla="*/ 0 w 14"/>
                  <a:gd name="T3" fmla="*/ 0 h 1221"/>
                  <a:gd name="T4" fmla="*/ 0 w 14"/>
                  <a:gd name="T5" fmla="*/ 19 h 1221"/>
                  <a:gd name="T6" fmla="*/ 1 w 14"/>
                  <a:gd name="T7" fmla="*/ 19 h 1221"/>
                  <a:gd name="T8" fmla="*/ 1 w 14"/>
                  <a:gd name="T9" fmla="*/ 0 h 1221"/>
                  <a:gd name="T10" fmla="*/ 1 w 14"/>
                  <a:gd name="T11" fmla="*/ 0 h 1221"/>
                  <a:gd name="T12" fmla="*/ 1 w 14"/>
                  <a:gd name="T13" fmla="*/ 0 h 1221"/>
                  <a:gd name="T14" fmla="*/ 1 w 14"/>
                  <a:gd name="T15" fmla="*/ 0 h 1221"/>
                  <a:gd name="T16" fmla="*/ 1 w 14"/>
                  <a:gd name="T17" fmla="*/ 0 h 1221"/>
                  <a:gd name="T18" fmla="*/ 1 w 14"/>
                  <a:gd name="T19" fmla="*/ 0 h 1221"/>
                  <a:gd name="T20" fmla="*/ 0 w 14"/>
                  <a:gd name="T21" fmla="*/ 0 h 1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221"/>
                  <a:gd name="T35" fmla="*/ 14 w 14"/>
                  <a:gd name="T36" fmla="*/ 1221 h 12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221">
                    <a:moveTo>
                      <a:pt x="0" y="7"/>
                    </a:moveTo>
                    <a:lnTo>
                      <a:pt x="0" y="7"/>
                    </a:lnTo>
                    <a:lnTo>
                      <a:pt x="0" y="1221"/>
                    </a:lnTo>
                    <a:lnTo>
                      <a:pt x="14" y="122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4" name="Freeform 24"/>
              <p:cNvSpPr>
                <a:spLocks/>
              </p:cNvSpPr>
              <p:nvPr/>
            </p:nvSpPr>
            <p:spPr bwMode="auto">
              <a:xfrm>
                <a:off x="4398" y="2659"/>
                <a:ext cx="111" cy="107"/>
              </a:xfrm>
              <a:custGeom>
                <a:avLst/>
                <a:gdLst>
                  <a:gd name="T0" fmla="*/ 4 w 222"/>
                  <a:gd name="T1" fmla="*/ 0 h 214"/>
                  <a:gd name="T2" fmla="*/ 4 w 222"/>
                  <a:gd name="T3" fmla="*/ 0 h 214"/>
                  <a:gd name="T4" fmla="*/ 3 w 222"/>
                  <a:gd name="T5" fmla="*/ 1 h 214"/>
                  <a:gd name="T6" fmla="*/ 3 w 222"/>
                  <a:gd name="T7" fmla="*/ 1 h 214"/>
                  <a:gd name="T8" fmla="*/ 2 w 222"/>
                  <a:gd name="T9" fmla="*/ 1 h 214"/>
                  <a:gd name="T10" fmla="*/ 1 w 222"/>
                  <a:gd name="T11" fmla="*/ 1 h 214"/>
                  <a:gd name="T12" fmla="*/ 1 w 222"/>
                  <a:gd name="T13" fmla="*/ 2 h 214"/>
                  <a:gd name="T14" fmla="*/ 1 w 222"/>
                  <a:gd name="T15" fmla="*/ 3 h 214"/>
                  <a:gd name="T16" fmla="*/ 1 w 222"/>
                  <a:gd name="T17" fmla="*/ 3 h 214"/>
                  <a:gd name="T18" fmla="*/ 0 w 222"/>
                  <a:gd name="T19" fmla="*/ 4 h 214"/>
                  <a:gd name="T20" fmla="*/ 1 w 222"/>
                  <a:gd name="T21" fmla="*/ 4 h 214"/>
                  <a:gd name="T22" fmla="*/ 1 w 222"/>
                  <a:gd name="T23" fmla="*/ 3 h 214"/>
                  <a:gd name="T24" fmla="*/ 1 w 222"/>
                  <a:gd name="T25" fmla="*/ 3 h 214"/>
                  <a:gd name="T26" fmla="*/ 1 w 222"/>
                  <a:gd name="T27" fmla="*/ 2 h 214"/>
                  <a:gd name="T28" fmla="*/ 2 w 222"/>
                  <a:gd name="T29" fmla="*/ 2 h 214"/>
                  <a:gd name="T30" fmla="*/ 2 w 222"/>
                  <a:gd name="T31" fmla="*/ 1 h 214"/>
                  <a:gd name="T32" fmla="*/ 3 w 222"/>
                  <a:gd name="T33" fmla="*/ 1 h 214"/>
                  <a:gd name="T34" fmla="*/ 3 w 222"/>
                  <a:gd name="T35" fmla="*/ 1 h 214"/>
                  <a:gd name="T36" fmla="*/ 4 w 222"/>
                  <a:gd name="T37" fmla="*/ 1 h 214"/>
                  <a:gd name="T38" fmla="*/ 4 w 222"/>
                  <a:gd name="T39" fmla="*/ 1 h 214"/>
                  <a:gd name="T40" fmla="*/ 4 w 222"/>
                  <a:gd name="T41" fmla="*/ 1 h 214"/>
                  <a:gd name="T42" fmla="*/ 4 w 222"/>
                  <a:gd name="T43" fmla="*/ 1 h 214"/>
                  <a:gd name="T44" fmla="*/ 4 w 222"/>
                  <a:gd name="T45" fmla="*/ 1 h 214"/>
                  <a:gd name="T46" fmla="*/ 4 w 222"/>
                  <a:gd name="T47" fmla="*/ 1 h 214"/>
                  <a:gd name="T48" fmla="*/ 4 w 222"/>
                  <a:gd name="T49" fmla="*/ 0 h 2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214"/>
                  <a:gd name="T77" fmla="*/ 222 w 222"/>
                  <a:gd name="T78" fmla="*/ 214 h 2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214">
                    <a:moveTo>
                      <a:pt x="214" y="0"/>
                    </a:moveTo>
                    <a:lnTo>
                      <a:pt x="214" y="0"/>
                    </a:lnTo>
                    <a:lnTo>
                      <a:pt x="173" y="5"/>
                    </a:lnTo>
                    <a:lnTo>
                      <a:pt x="132" y="17"/>
                    </a:lnTo>
                    <a:lnTo>
                      <a:pt x="95" y="37"/>
                    </a:lnTo>
                    <a:lnTo>
                      <a:pt x="63" y="63"/>
                    </a:lnTo>
                    <a:lnTo>
                      <a:pt x="36" y="96"/>
                    </a:lnTo>
                    <a:lnTo>
                      <a:pt x="17" y="132"/>
                    </a:lnTo>
                    <a:lnTo>
                      <a:pt x="5" y="173"/>
                    </a:lnTo>
                    <a:lnTo>
                      <a:pt x="0" y="214"/>
                    </a:lnTo>
                    <a:lnTo>
                      <a:pt x="14" y="214"/>
                    </a:lnTo>
                    <a:lnTo>
                      <a:pt x="17" y="173"/>
                    </a:lnTo>
                    <a:lnTo>
                      <a:pt x="28" y="135"/>
                    </a:lnTo>
                    <a:lnTo>
                      <a:pt x="47" y="102"/>
                    </a:lnTo>
                    <a:lnTo>
                      <a:pt x="72" y="72"/>
                    </a:lnTo>
                    <a:lnTo>
                      <a:pt x="100" y="49"/>
                    </a:lnTo>
                    <a:lnTo>
                      <a:pt x="135" y="28"/>
                    </a:lnTo>
                    <a:lnTo>
                      <a:pt x="173" y="17"/>
                    </a:lnTo>
                    <a:lnTo>
                      <a:pt x="214" y="14"/>
                    </a:lnTo>
                    <a:lnTo>
                      <a:pt x="219" y="11"/>
                    </a:lnTo>
                    <a:lnTo>
                      <a:pt x="222" y="7"/>
                    </a:lnTo>
                    <a:lnTo>
                      <a:pt x="219" y="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5" name="Freeform 25"/>
              <p:cNvSpPr>
                <a:spLocks/>
              </p:cNvSpPr>
              <p:nvPr/>
            </p:nvSpPr>
            <p:spPr bwMode="auto">
              <a:xfrm>
                <a:off x="4506" y="2659"/>
                <a:ext cx="609" cy="7"/>
              </a:xfrm>
              <a:custGeom>
                <a:avLst/>
                <a:gdLst>
                  <a:gd name="T0" fmla="*/ 18 w 1219"/>
                  <a:gd name="T1" fmla="*/ 0 h 14"/>
                  <a:gd name="T2" fmla="*/ 18 w 1219"/>
                  <a:gd name="T3" fmla="*/ 0 h 14"/>
                  <a:gd name="T4" fmla="*/ 0 w 1219"/>
                  <a:gd name="T5" fmla="*/ 0 h 14"/>
                  <a:gd name="T6" fmla="*/ 0 w 1219"/>
                  <a:gd name="T7" fmla="*/ 1 h 14"/>
                  <a:gd name="T8" fmla="*/ 18 w 1219"/>
                  <a:gd name="T9" fmla="*/ 1 h 14"/>
                  <a:gd name="T10" fmla="*/ 18 w 1219"/>
                  <a:gd name="T11" fmla="*/ 1 h 14"/>
                  <a:gd name="T12" fmla="*/ 18 w 1219"/>
                  <a:gd name="T13" fmla="*/ 1 h 14"/>
                  <a:gd name="T14" fmla="*/ 19 w 1219"/>
                  <a:gd name="T15" fmla="*/ 1 h 14"/>
                  <a:gd name="T16" fmla="*/ 19 w 1219"/>
                  <a:gd name="T17" fmla="*/ 1 h 14"/>
                  <a:gd name="T18" fmla="*/ 19 w 1219"/>
                  <a:gd name="T19" fmla="*/ 1 h 14"/>
                  <a:gd name="T20" fmla="*/ 18 w 1219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9"/>
                  <a:gd name="T34" fmla="*/ 0 h 14"/>
                  <a:gd name="T35" fmla="*/ 1219 w 121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9" h="14">
                    <a:moveTo>
                      <a:pt x="1211" y="0"/>
                    </a:moveTo>
                    <a:lnTo>
                      <a:pt x="121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11" y="14"/>
                    </a:lnTo>
                    <a:lnTo>
                      <a:pt x="1216" y="11"/>
                    </a:lnTo>
                    <a:lnTo>
                      <a:pt x="1219" y="7"/>
                    </a:lnTo>
                    <a:lnTo>
                      <a:pt x="1216" y="2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6" name="Freeform 26"/>
              <p:cNvSpPr>
                <a:spLocks/>
              </p:cNvSpPr>
              <p:nvPr/>
            </p:nvSpPr>
            <p:spPr bwMode="auto">
              <a:xfrm>
                <a:off x="5111" y="2659"/>
                <a:ext cx="108" cy="110"/>
              </a:xfrm>
              <a:custGeom>
                <a:avLst/>
                <a:gdLst>
                  <a:gd name="T0" fmla="*/ 4 w 215"/>
                  <a:gd name="T1" fmla="*/ 4 h 220"/>
                  <a:gd name="T2" fmla="*/ 4 w 215"/>
                  <a:gd name="T3" fmla="*/ 4 h 220"/>
                  <a:gd name="T4" fmla="*/ 4 w 215"/>
                  <a:gd name="T5" fmla="*/ 3 h 220"/>
                  <a:gd name="T6" fmla="*/ 4 w 215"/>
                  <a:gd name="T7" fmla="*/ 3 h 220"/>
                  <a:gd name="T8" fmla="*/ 3 w 215"/>
                  <a:gd name="T9" fmla="*/ 2 h 220"/>
                  <a:gd name="T10" fmla="*/ 3 w 215"/>
                  <a:gd name="T11" fmla="*/ 1 h 220"/>
                  <a:gd name="T12" fmla="*/ 2 w 215"/>
                  <a:gd name="T13" fmla="*/ 1 h 220"/>
                  <a:gd name="T14" fmla="*/ 2 w 215"/>
                  <a:gd name="T15" fmla="*/ 1 h 220"/>
                  <a:gd name="T16" fmla="*/ 1 w 215"/>
                  <a:gd name="T17" fmla="*/ 1 h 220"/>
                  <a:gd name="T18" fmla="*/ 0 w 215"/>
                  <a:gd name="T19" fmla="*/ 0 h 220"/>
                  <a:gd name="T20" fmla="*/ 0 w 215"/>
                  <a:gd name="T21" fmla="*/ 1 h 220"/>
                  <a:gd name="T22" fmla="*/ 1 w 215"/>
                  <a:gd name="T23" fmla="*/ 1 h 220"/>
                  <a:gd name="T24" fmla="*/ 2 w 215"/>
                  <a:gd name="T25" fmla="*/ 1 h 220"/>
                  <a:gd name="T26" fmla="*/ 2 w 215"/>
                  <a:gd name="T27" fmla="*/ 1 h 220"/>
                  <a:gd name="T28" fmla="*/ 3 w 215"/>
                  <a:gd name="T29" fmla="*/ 2 h 220"/>
                  <a:gd name="T30" fmla="*/ 3 w 215"/>
                  <a:gd name="T31" fmla="*/ 2 h 220"/>
                  <a:gd name="T32" fmla="*/ 3 w 215"/>
                  <a:gd name="T33" fmla="*/ 3 h 220"/>
                  <a:gd name="T34" fmla="*/ 4 w 215"/>
                  <a:gd name="T35" fmla="*/ 3 h 220"/>
                  <a:gd name="T36" fmla="*/ 4 w 215"/>
                  <a:gd name="T37" fmla="*/ 4 h 220"/>
                  <a:gd name="T38" fmla="*/ 4 w 215"/>
                  <a:gd name="T39" fmla="*/ 4 h 220"/>
                  <a:gd name="T40" fmla="*/ 4 w 215"/>
                  <a:gd name="T41" fmla="*/ 4 h 220"/>
                  <a:gd name="T42" fmla="*/ 4 w 215"/>
                  <a:gd name="T43" fmla="*/ 4 h 220"/>
                  <a:gd name="T44" fmla="*/ 4 w 215"/>
                  <a:gd name="T45" fmla="*/ 4 h 220"/>
                  <a:gd name="T46" fmla="*/ 4 w 215"/>
                  <a:gd name="T47" fmla="*/ 4 h 220"/>
                  <a:gd name="T48" fmla="*/ 4 w 215"/>
                  <a:gd name="T49" fmla="*/ 4 h 2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5"/>
                  <a:gd name="T76" fmla="*/ 0 h 220"/>
                  <a:gd name="T77" fmla="*/ 215 w 215"/>
                  <a:gd name="T78" fmla="*/ 220 h 2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5" h="220">
                    <a:moveTo>
                      <a:pt x="215" y="214"/>
                    </a:moveTo>
                    <a:lnTo>
                      <a:pt x="215" y="214"/>
                    </a:lnTo>
                    <a:lnTo>
                      <a:pt x="209" y="173"/>
                    </a:lnTo>
                    <a:lnTo>
                      <a:pt x="198" y="132"/>
                    </a:lnTo>
                    <a:lnTo>
                      <a:pt x="179" y="96"/>
                    </a:lnTo>
                    <a:lnTo>
                      <a:pt x="152" y="63"/>
                    </a:lnTo>
                    <a:lnTo>
                      <a:pt x="120" y="37"/>
                    </a:lnTo>
                    <a:lnTo>
                      <a:pt x="83" y="17"/>
                    </a:lnTo>
                    <a:lnTo>
                      <a:pt x="42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42" y="17"/>
                    </a:lnTo>
                    <a:lnTo>
                      <a:pt x="80" y="28"/>
                    </a:lnTo>
                    <a:lnTo>
                      <a:pt x="114" y="49"/>
                    </a:lnTo>
                    <a:lnTo>
                      <a:pt x="143" y="72"/>
                    </a:lnTo>
                    <a:lnTo>
                      <a:pt x="168" y="102"/>
                    </a:lnTo>
                    <a:lnTo>
                      <a:pt x="186" y="135"/>
                    </a:lnTo>
                    <a:lnTo>
                      <a:pt x="198" y="173"/>
                    </a:lnTo>
                    <a:lnTo>
                      <a:pt x="201" y="214"/>
                    </a:lnTo>
                    <a:lnTo>
                      <a:pt x="204" y="219"/>
                    </a:lnTo>
                    <a:lnTo>
                      <a:pt x="208" y="220"/>
                    </a:lnTo>
                    <a:lnTo>
                      <a:pt x="212" y="219"/>
                    </a:lnTo>
                    <a:lnTo>
                      <a:pt x="215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7" name="Freeform 27"/>
              <p:cNvSpPr>
                <a:spLocks/>
              </p:cNvSpPr>
              <p:nvPr/>
            </p:nvSpPr>
            <p:spPr bwMode="auto">
              <a:xfrm>
                <a:off x="5211" y="2766"/>
                <a:ext cx="8" cy="610"/>
              </a:xfrm>
              <a:custGeom>
                <a:avLst/>
                <a:gdLst>
                  <a:gd name="T0" fmla="*/ 1 w 14"/>
                  <a:gd name="T1" fmla="*/ 19 h 1220"/>
                  <a:gd name="T2" fmla="*/ 1 w 14"/>
                  <a:gd name="T3" fmla="*/ 19 h 1220"/>
                  <a:gd name="T4" fmla="*/ 1 w 14"/>
                  <a:gd name="T5" fmla="*/ 0 h 1220"/>
                  <a:gd name="T6" fmla="*/ 0 w 14"/>
                  <a:gd name="T7" fmla="*/ 0 h 1220"/>
                  <a:gd name="T8" fmla="*/ 0 w 14"/>
                  <a:gd name="T9" fmla="*/ 19 h 1220"/>
                  <a:gd name="T10" fmla="*/ 0 w 14"/>
                  <a:gd name="T11" fmla="*/ 19 h 1220"/>
                  <a:gd name="T12" fmla="*/ 0 w 14"/>
                  <a:gd name="T13" fmla="*/ 19 h 1220"/>
                  <a:gd name="T14" fmla="*/ 1 w 14"/>
                  <a:gd name="T15" fmla="*/ 19 h 1220"/>
                  <a:gd name="T16" fmla="*/ 1 w 14"/>
                  <a:gd name="T17" fmla="*/ 19 h 1220"/>
                  <a:gd name="T18" fmla="*/ 1 w 14"/>
                  <a:gd name="T19" fmla="*/ 19 h 1220"/>
                  <a:gd name="T20" fmla="*/ 1 w 14"/>
                  <a:gd name="T21" fmla="*/ 19 h 12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220"/>
                  <a:gd name="T35" fmla="*/ 14 w 14"/>
                  <a:gd name="T36" fmla="*/ 1220 h 12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220">
                    <a:moveTo>
                      <a:pt x="14" y="1214"/>
                    </a:moveTo>
                    <a:lnTo>
                      <a:pt x="14" y="121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214"/>
                    </a:lnTo>
                    <a:lnTo>
                      <a:pt x="3" y="1218"/>
                    </a:lnTo>
                    <a:lnTo>
                      <a:pt x="7" y="1220"/>
                    </a:lnTo>
                    <a:lnTo>
                      <a:pt x="11" y="1218"/>
                    </a:lnTo>
                    <a:lnTo>
                      <a:pt x="14" y="1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8" name="Freeform 28"/>
              <p:cNvSpPr>
                <a:spLocks/>
              </p:cNvSpPr>
              <p:nvPr/>
            </p:nvSpPr>
            <p:spPr bwMode="auto">
              <a:xfrm>
                <a:off x="5106" y="3373"/>
                <a:ext cx="114" cy="109"/>
              </a:xfrm>
              <a:custGeom>
                <a:avLst/>
                <a:gdLst>
                  <a:gd name="T0" fmla="*/ 1 w 228"/>
                  <a:gd name="T1" fmla="*/ 4 h 218"/>
                  <a:gd name="T2" fmla="*/ 1 w 228"/>
                  <a:gd name="T3" fmla="*/ 4 h 218"/>
                  <a:gd name="T4" fmla="*/ 1 w 228"/>
                  <a:gd name="T5" fmla="*/ 4 h 218"/>
                  <a:gd name="T6" fmla="*/ 2 w 228"/>
                  <a:gd name="T7" fmla="*/ 4 h 218"/>
                  <a:gd name="T8" fmla="*/ 3 w 228"/>
                  <a:gd name="T9" fmla="*/ 3 h 218"/>
                  <a:gd name="T10" fmla="*/ 3 w 228"/>
                  <a:gd name="T11" fmla="*/ 3 h 218"/>
                  <a:gd name="T12" fmla="*/ 3 w 228"/>
                  <a:gd name="T13" fmla="*/ 2 h 218"/>
                  <a:gd name="T14" fmla="*/ 4 w 228"/>
                  <a:gd name="T15" fmla="*/ 2 h 218"/>
                  <a:gd name="T16" fmla="*/ 4 w 228"/>
                  <a:gd name="T17" fmla="*/ 1 h 218"/>
                  <a:gd name="T18" fmla="*/ 4 w 228"/>
                  <a:gd name="T19" fmla="*/ 0 h 218"/>
                  <a:gd name="T20" fmla="*/ 4 w 228"/>
                  <a:gd name="T21" fmla="*/ 0 h 218"/>
                  <a:gd name="T22" fmla="*/ 4 w 228"/>
                  <a:gd name="T23" fmla="*/ 1 h 218"/>
                  <a:gd name="T24" fmla="*/ 4 w 228"/>
                  <a:gd name="T25" fmla="*/ 2 h 218"/>
                  <a:gd name="T26" fmla="*/ 3 w 228"/>
                  <a:gd name="T27" fmla="*/ 2 h 218"/>
                  <a:gd name="T28" fmla="*/ 3 w 228"/>
                  <a:gd name="T29" fmla="*/ 3 h 218"/>
                  <a:gd name="T30" fmla="*/ 2 w 228"/>
                  <a:gd name="T31" fmla="*/ 3 h 218"/>
                  <a:gd name="T32" fmla="*/ 2 w 228"/>
                  <a:gd name="T33" fmla="*/ 3 h 218"/>
                  <a:gd name="T34" fmla="*/ 1 w 228"/>
                  <a:gd name="T35" fmla="*/ 4 h 218"/>
                  <a:gd name="T36" fmla="*/ 1 w 228"/>
                  <a:gd name="T37" fmla="*/ 4 h 218"/>
                  <a:gd name="T38" fmla="*/ 1 w 228"/>
                  <a:gd name="T39" fmla="*/ 4 h 218"/>
                  <a:gd name="T40" fmla="*/ 1 w 228"/>
                  <a:gd name="T41" fmla="*/ 4 h 218"/>
                  <a:gd name="T42" fmla="*/ 1 w 228"/>
                  <a:gd name="T43" fmla="*/ 4 h 218"/>
                  <a:gd name="T44" fmla="*/ 0 w 228"/>
                  <a:gd name="T45" fmla="*/ 4 h 218"/>
                  <a:gd name="T46" fmla="*/ 1 w 228"/>
                  <a:gd name="T47" fmla="*/ 4 h 218"/>
                  <a:gd name="T48" fmla="*/ 1 w 228"/>
                  <a:gd name="T49" fmla="*/ 4 h 2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8"/>
                  <a:gd name="T76" fmla="*/ 0 h 218"/>
                  <a:gd name="T77" fmla="*/ 228 w 228"/>
                  <a:gd name="T78" fmla="*/ 218 h 2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8" h="218">
                    <a:moveTo>
                      <a:pt x="10" y="218"/>
                    </a:moveTo>
                    <a:lnTo>
                      <a:pt x="10" y="218"/>
                    </a:lnTo>
                    <a:lnTo>
                      <a:pt x="54" y="212"/>
                    </a:lnTo>
                    <a:lnTo>
                      <a:pt x="94" y="200"/>
                    </a:lnTo>
                    <a:lnTo>
                      <a:pt x="132" y="179"/>
                    </a:lnTo>
                    <a:lnTo>
                      <a:pt x="163" y="153"/>
                    </a:lnTo>
                    <a:lnTo>
                      <a:pt x="191" y="119"/>
                    </a:lnTo>
                    <a:lnTo>
                      <a:pt x="211" y="83"/>
                    </a:lnTo>
                    <a:lnTo>
                      <a:pt x="222" y="43"/>
                    </a:lnTo>
                    <a:lnTo>
                      <a:pt x="228" y="0"/>
                    </a:lnTo>
                    <a:lnTo>
                      <a:pt x="208" y="0"/>
                    </a:lnTo>
                    <a:lnTo>
                      <a:pt x="205" y="40"/>
                    </a:lnTo>
                    <a:lnTo>
                      <a:pt x="193" y="78"/>
                    </a:lnTo>
                    <a:lnTo>
                      <a:pt x="176" y="111"/>
                    </a:lnTo>
                    <a:lnTo>
                      <a:pt x="152" y="141"/>
                    </a:lnTo>
                    <a:lnTo>
                      <a:pt x="123" y="164"/>
                    </a:lnTo>
                    <a:lnTo>
                      <a:pt x="88" y="183"/>
                    </a:lnTo>
                    <a:lnTo>
                      <a:pt x="51" y="194"/>
                    </a:lnTo>
                    <a:lnTo>
                      <a:pt x="10" y="197"/>
                    </a:lnTo>
                    <a:lnTo>
                      <a:pt x="3" y="200"/>
                    </a:lnTo>
                    <a:lnTo>
                      <a:pt x="0" y="207"/>
                    </a:lnTo>
                    <a:lnTo>
                      <a:pt x="3" y="215"/>
                    </a:lnTo>
                    <a:lnTo>
                      <a:pt x="10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9" name="Freeform 29"/>
              <p:cNvSpPr>
                <a:spLocks/>
              </p:cNvSpPr>
              <p:nvPr/>
            </p:nvSpPr>
            <p:spPr bwMode="auto">
              <a:xfrm>
                <a:off x="4501" y="3472"/>
                <a:ext cx="610" cy="10"/>
              </a:xfrm>
              <a:custGeom>
                <a:avLst/>
                <a:gdLst>
                  <a:gd name="T0" fmla="*/ 0 w 1221"/>
                  <a:gd name="T1" fmla="*/ 0 h 21"/>
                  <a:gd name="T2" fmla="*/ 0 w 1221"/>
                  <a:gd name="T3" fmla="*/ 0 h 21"/>
                  <a:gd name="T4" fmla="*/ 19 w 1221"/>
                  <a:gd name="T5" fmla="*/ 0 h 21"/>
                  <a:gd name="T6" fmla="*/ 19 w 1221"/>
                  <a:gd name="T7" fmla="*/ 0 h 21"/>
                  <a:gd name="T8" fmla="*/ 0 w 1221"/>
                  <a:gd name="T9" fmla="*/ 0 h 21"/>
                  <a:gd name="T10" fmla="*/ 0 w 1221"/>
                  <a:gd name="T11" fmla="*/ 0 h 21"/>
                  <a:gd name="T12" fmla="*/ 0 w 1221"/>
                  <a:gd name="T13" fmla="*/ 0 h 21"/>
                  <a:gd name="T14" fmla="*/ 0 w 1221"/>
                  <a:gd name="T15" fmla="*/ 0 h 21"/>
                  <a:gd name="T16" fmla="*/ 0 w 1221"/>
                  <a:gd name="T17" fmla="*/ 0 h 21"/>
                  <a:gd name="T18" fmla="*/ 0 w 1221"/>
                  <a:gd name="T19" fmla="*/ 0 h 21"/>
                  <a:gd name="T20" fmla="*/ 0 w 12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1"/>
                  <a:gd name="T34" fmla="*/ 0 h 21"/>
                  <a:gd name="T35" fmla="*/ 1221 w 12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1" h="21">
                    <a:moveTo>
                      <a:pt x="10" y="21"/>
                    </a:moveTo>
                    <a:lnTo>
                      <a:pt x="10" y="21"/>
                    </a:lnTo>
                    <a:lnTo>
                      <a:pt x="1221" y="21"/>
                    </a:lnTo>
                    <a:lnTo>
                      <a:pt x="1221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0" name="Freeform 30"/>
              <p:cNvSpPr>
                <a:spLocks/>
              </p:cNvSpPr>
              <p:nvPr/>
            </p:nvSpPr>
            <p:spPr bwMode="auto">
              <a:xfrm>
                <a:off x="4397" y="3368"/>
                <a:ext cx="109" cy="114"/>
              </a:xfrm>
              <a:custGeom>
                <a:avLst/>
                <a:gdLst>
                  <a:gd name="T0" fmla="*/ 0 w 217"/>
                  <a:gd name="T1" fmla="*/ 1 h 228"/>
                  <a:gd name="T2" fmla="*/ 0 w 217"/>
                  <a:gd name="T3" fmla="*/ 1 h 228"/>
                  <a:gd name="T4" fmla="*/ 1 w 217"/>
                  <a:gd name="T5" fmla="*/ 1 h 228"/>
                  <a:gd name="T6" fmla="*/ 1 w 217"/>
                  <a:gd name="T7" fmla="*/ 2 h 228"/>
                  <a:gd name="T8" fmla="*/ 1 w 217"/>
                  <a:gd name="T9" fmla="*/ 3 h 228"/>
                  <a:gd name="T10" fmla="*/ 2 w 217"/>
                  <a:gd name="T11" fmla="*/ 3 h 228"/>
                  <a:gd name="T12" fmla="*/ 2 w 217"/>
                  <a:gd name="T13" fmla="*/ 3 h 228"/>
                  <a:gd name="T14" fmla="*/ 3 w 217"/>
                  <a:gd name="T15" fmla="*/ 4 h 228"/>
                  <a:gd name="T16" fmla="*/ 3 w 217"/>
                  <a:gd name="T17" fmla="*/ 4 h 228"/>
                  <a:gd name="T18" fmla="*/ 4 w 217"/>
                  <a:gd name="T19" fmla="*/ 4 h 228"/>
                  <a:gd name="T20" fmla="*/ 4 w 217"/>
                  <a:gd name="T21" fmla="*/ 4 h 228"/>
                  <a:gd name="T22" fmla="*/ 3 w 217"/>
                  <a:gd name="T23" fmla="*/ 4 h 228"/>
                  <a:gd name="T24" fmla="*/ 3 w 217"/>
                  <a:gd name="T25" fmla="*/ 4 h 228"/>
                  <a:gd name="T26" fmla="*/ 2 w 217"/>
                  <a:gd name="T27" fmla="*/ 3 h 228"/>
                  <a:gd name="T28" fmla="*/ 2 w 217"/>
                  <a:gd name="T29" fmla="*/ 3 h 228"/>
                  <a:gd name="T30" fmla="*/ 1 w 217"/>
                  <a:gd name="T31" fmla="*/ 2 h 228"/>
                  <a:gd name="T32" fmla="*/ 1 w 217"/>
                  <a:gd name="T33" fmla="*/ 2 h 228"/>
                  <a:gd name="T34" fmla="*/ 1 w 217"/>
                  <a:gd name="T35" fmla="*/ 1 h 228"/>
                  <a:gd name="T36" fmla="*/ 1 w 217"/>
                  <a:gd name="T37" fmla="*/ 1 h 228"/>
                  <a:gd name="T38" fmla="*/ 1 w 217"/>
                  <a:gd name="T39" fmla="*/ 1 h 228"/>
                  <a:gd name="T40" fmla="*/ 1 w 217"/>
                  <a:gd name="T41" fmla="*/ 1 h 228"/>
                  <a:gd name="T42" fmla="*/ 1 w 217"/>
                  <a:gd name="T43" fmla="*/ 1 h 228"/>
                  <a:gd name="T44" fmla="*/ 1 w 217"/>
                  <a:gd name="T45" fmla="*/ 0 h 228"/>
                  <a:gd name="T46" fmla="*/ 1 w 217"/>
                  <a:gd name="T47" fmla="*/ 1 h 228"/>
                  <a:gd name="T48" fmla="*/ 0 w 217"/>
                  <a:gd name="T49" fmla="*/ 1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7"/>
                  <a:gd name="T76" fmla="*/ 0 h 228"/>
                  <a:gd name="T77" fmla="*/ 217 w 217"/>
                  <a:gd name="T78" fmla="*/ 228 h 2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7" h="228">
                    <a:moveTo>
                      <a:pt x="0" y="10"/>
                    </a:moveTo>
                    <a:lnTo>
                      <a:pt x="0" y="10"/>
                    </a:lnTo>
                    <a:lnTo>
                      <a:pt x="5" y="53"/>
                    </a:lnTo>
                    <a:lnTo>
                      <a:pt x="17" y="93"/>
                    </a:lnTo>
                    <a:lnTo>
                      <a:pt x="37" y="129"/>
                    </a:lnTo>
                    <a:lnTo>
                      <a:pt x="65" y="163"/>
                    </a:lnTo>
                    <a:lnTo>
                      <a:pt x="96" y="189"/>
                    </a:lnTo>
                    <a:lnTo>
                      <a:pt x="134" y="210"/>
                    </a:lnTo>
                    <a:lnTo>
                      <a:pt x="174" y="222"/>
                    </a:lnTo>
                    <a:lnTo>
                      <a:pt x="217" y="228"/>
                    </a:lnTo>
                    <a:lnTo>
                      <a:pt x="217" y="207"/>
                    </a:lnTo>
                    <a:lnTo>
                      <a:pt x="177" y="204"/>
                    </a:lnTo>
                    <a:lnTo>
                      <a:pt x="140" y="193"/>
                    </a:lnTo>
                    <a:lnTo>
                      <a:pt x="105" y="174"/>
                    </a:lnTo>
                    <a:lnTo>
                      <a:pt x="76" y="151"/>
                    </a:lnTo>
                    <a:lnTo>
                      <a:pt x="52" y="121"/>
                    </a:lnTo>
                    <a:lnTo>
                      <a:pt x="34" y="88"/>
                    </a:lnTo>
                    <a:lnTo>
                      <a:pt x="23" y="50"/>
                    </a:lnTo>
                    <a:lnTo>
                      <a:pt x="20" y="10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1" name="Freeform 31"/>
              <p:cNvSpPr>
                <a:spLocks/>
              </p:cNvSpPr>
              <p:nvPr/>
            </p:nvSpPr>
            <p:spPr bwMode="auto">
              <a:xfrm>
                <a:off x="4397" y="2761"/>
                <a:ext cx="10" cy="612"/>
              </a:xfrm>
              <a:custGeom>
                <a:avLst/>
                <a:gdLst>
                  <a:gd name="T0" fmla="*/ 0 w 20"/>
                  <a:gd name="T1" fmla="*/ 1 h 1224"/>
                  <a:gd name="T2" fmla="*/ 0 w 20"/>
                  <a:gd name="T3" fmla="*/ 1 h 1224"/>
                  <a:gd name="T4" fmla="*/ 0 w 20"/>
                  <a:gd name="T5" fmla="*/ 19 h 1224"/>
                  <a:gd name="T6" fmla="*/ 1 w 20"/>
                  <a:gd name="T7" fmla="*/ 19 h 1224"/>
                  <a:gd name="T8" fmla="*/ 1 w 20"/>
                  <a:gd name="T9" fmla="*/ 1 h 1224"/>
                  <a:gd name="T10" fmla="*/ 1 w 20"/>
                  <a:gd name="T11" fmla="*/ 1 h 1224"/>
                  <a:gd name="T12" fmla="*/ 1 w 20"/>
                  <a:gd name="T13" fmla="*/ 1 h 1224"/>
                  <a:gd name="T14" fmla="*/ 1 w 20"/>
                  <a:gd name="T15" fmla="*/ 1 h 1224"/>
                  <a:gd name="T16" fmla="*/ 1 w 20"/>
                  <a:gd name="T17" fmla="*/ 0 h 1224"/>
                  <a:gd name="T18" fmla="*/ 1 w 20"/>
                  <a:gd name="T19" fmla="*/ 1 h 1224"/>
                  <a:gd name="T20" fmla="*/ 0 w 20"/>
                  <a:gd name="T21" fmla="*/ 1 h 12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224"/>
                  <a:gd name="T35" fmla="*/ 20 w 20"/>
                  <a:gd name="T36" fmla="*/ 1224 h 12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22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24"/>
                    </a:lnTo>
                    <a:lnTo>
                      <a:pt x="20" y="1224"/>
                    </a:lnTo>
                    <a:lnTo>
                      <a:pt x="20" y="10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2" name="Freeform 32"/>
              <p:cNvSpPr>
                <a:spLocks/>
              </p:cNvSpPr>
              <p:nvPr/>
            </p:nvSpPr>
            <p:spPr bwMode="auto">
              <a:xfrm>
                <a:off x="4397" y="2657"/>
                <a:ext cx="114" cy="109"/>
              </a:xfrm>
              <a:custGeom>
                <a:avLst/>
                <a:gdLst>
                  <a:gd name="T0" fmla="*/ 4 w 227"/>
                  <a:gd name="T1" fmla="*/ 0 h 217"/>
                  <a:gd name="T2" fmla="*/ 4 w 227"/>
                  <a:gd name="T3" fmla="*/ 0 h 217"/>
                  <a:gd name="T4" fmla="*/ 3 w 227"/>
                  <a:gd name="T5" fmla="*/ 1 h 217"/>
                  <a:gd name="T6" fmla="*/ 3 w 227"/>
                  <a:gd name="T7" fmla="*/ 1 h 217"/>
                  <a:gd name="T8" fmla="*/ 2 w 227"/>
                  <a:gd name="T9" fmla="*/ 1 h 217"/>
                  <a:gd name="T10" fmla="*/ 2 w 227"/>
                  <a:gd name="T11" fmla="*/ 2 h 217"/>
                  <a:gd name="T12" fmla="*/ 1 w 227"/>
                  <a:gd name="T13" fmla="*/ 2 h 217"/>
                  <a:gd name="T14" fmla="*/ 1 w 227"/>
                  <a:gd name="T15" fmla="*/ 3 h 217"/>
                  <a:gd name="T16" fmla="*/ 1 w 227"/>
                  <a:gd name="T17" fmla="*/ 3 h 217"/>
                  <a:gd name="T18" fmla="*/ 0 w 227"/>
                  <a:gd name="T19" fmla="*/ 4 h 217"/>
                  <a:gd name="T20" fmla="*/ 1 w 227"/>
                  <a:gd name="T21" fmla="*/ 4 h 217"/>
                  <a:gd name="T22" fmla="*/ 1 w 227"/>
                  <a:gd name="T23" fmla="*/ 3 h 217"/>
                  <a:gd name="T24" fmla="*/ 1 w 227"/>
                  <a:gd name="T25" fmla="*/ 3 h 217"/>
                  <a:gd name="T26" fmla="*/ 1 w 227"/>
                  <a:gd name="T27" fmla="*/ 2 h 217"/>
                  <a:gd name="T28" fmla="*/ 2 w 227"/>
                  <a:gd name="T29" fmla="*/ 2 h 217"/>
                  <a:gd name="T30" fmla="*/ 2 w 227"/>
                  <a:gd name="T31" fmla="*/ 1 h 217"/>
                  <a:gd name="T32" fmla="*/ 3 w 227"/>
                  <a:gd name="T33" fmla="*/ 1 h 217"/>
                  <a:gd name="T34" fmla="*/ 3 w 227"/>
                  <a:gd name="T35" fmla="*/ 1 h 217"/>
                  <a:gd name="T36" fmla="*/ 4 w 227"/>
                  <a:gd name="T37" fmla="*/ 1 h 217"/>
                  <a:gd name="T38" fmla="*/ 4 w 227"/>
                  <a:gd name="T39" fmla="*/ 1 h 217"/>
                  <a:gd name="T40" fmla="*/ 4 w 227"/>
                  <a:gd name="T41" fmla="*/ 1 h 217"/>
                  <a:gd name="T42" fmla="*/ 4 w 227"/>
                  <a:gd name="T43" fmla="*/ 1 h 217"/>
                  <a:gd name="T44" fmla="*/ 4 w 227"/>
                  <a:gd name="T45" fmla="*/ 1 h 217"/>
                  <a:gd name="T46" fmla="*/ 4 w 227"/>
                  <a:gd name="T47" fmla="*/ 1 h 217"/>
                  <a:gd name="T48" fmla="*/ 4 w 227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7"/>
                  <a:gd name="T76" fmla="*/ 0 h 217"/>
                  <a:gd name="T77" fmla="*/ 227 w 227"/>
                  <a:gd name="T78" fmla="*/ 217 h 2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174" y="5"/>
                    </a:lnTo>
                    <a:lnTo>
                      <a:pt x="134" y="17"/>
                    </a:lnTo>
                    <a:lnTo>
                      <a:pt x="96" y="39"/>
                    </a:lnTo>
                    <a:lnTo>
                      <a:pt x="65" y="65"/>
                    </a:lnTo>
                    <a:lnTo>
                      <a:pt x="37" y="98"/>
                    </a:lnTo>
                    <a:lnTo>
                      <a:pt x="17" y="134"/>
                    </a:lnTo>
                    <a:lnTo>
                      <a:pt x="5" y="174"/>
                    </a:lnTo>
                    <a:lnTo>
                      <a:pt x="0" y="217"/>
                    </a:lnTo>
                    <a:lnTo>
                      <a:pt x="20" y="217"/>
                    </a:lnTo>
                    <a:lnTo>
                      <a:pt x="23" y="177"/>
                    </a:lnTo>
                    <a:lnTo>
                      <a:pt x="34" y="140"/>
                    </a:lnTo>
                    <a:lnTo>
                      <a:pt x="52" y="106"/>
                    </a:lnTo>
                    <a:lnTo>
                      <a:pt x="76" y="76"/>
                    </a:lnTo>
                    <a:lnTo>
                      <a:pt x="105" y="53"/>
                    </a:lnTo>
                    <a:lnTo>
                      <a:pt x="140" y="34"/>
                    </a:lnTo>
                    <a:lnTo>
                      <a:pt x="177" y="23"/>
                    </a:lnTo>
                    <a:lnTo>
                      <a:pt x="217" y="20"/>
                    </a:lnTo>
                    <a:lnTo>
                      <a:pt x="225" y="17"/>
                    </a:lnTo>
                    <a:lnTo>
                      <a:pt x="227" y="10"/>
                    </a:lnTo>
                    <a:lnTo>
                      <a:pt x="225" y="3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3" name="Freeform 33"/>
              <p:cNvSpPr>
                <a:spLocks/>
              </p:cNvSpPr>
              <p:nvPr/>
            </p:nvSpPr>
            <p:spPr bwMode="auto">
              <a:xfrm>
                <a:off x="4506" y="2657"/>
                <a:ext cx="610" cy="10"/>
              </a:xfrm>
              <a:custGeom>
                <a:avLst/>
                <a:gdLst>
                  <a:gd name="T0" fmla="*/ 18 w 1221"/>
                  <a:gd name="T1" fmla="*/ 0 h 20"/>
                  <a:gd name="T2" fmla="*/ 18 w 1221"/>
                  <a:gd name="T3" fmla="*/ 0 h 20"/>
                  <a:gd name="T4" fmla="*/ 0 w 1221"/>
                  <a:gd name="T5" fmla="*/ 0 h 20"/>
                  <a:gd name="T6" fmla="*/ 0 w 1221"/>
                  <a:gd name="T7" fmla="*/ 1 h 20"/>
                  <a:gd name="T8" fmla="*/ 18 w 1221"/>
                  <a:gd name="T9" fmla="*/ 1 h 20"/>
                  <a:gd name="T10" fmla="*/ 18 w 1221"/>
                  <a:gd name="T11" fmla="*/ 1 h 20"/>
                  <a:gd name="T12" fmla="*/ 18 w 1221"/>
                  <a:gd name="T13" fmla="*/ 1 h 20"/>
                  <a:gd name="T14" fmla="*/ 19 w 1221"/>
                  <a:gd name="T15" fmla="*/ 1 h 20"/>
                  <a:gd name="T16" fmla="*/ 19 w 1221"/>
                  <a:gd name="T17" fmla="*/ 1 h 20"/>
                  <a:gd name="T18" fmla="*/ 19 w 1221"/>
                  <a:gd name="T19" fmla="*/ 1 h 20"/>
                  <a:gd name="T20" fmla="*/ 18 w 1221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1"/>
                  <a:gd name="T34" fmla="*/ 0 h 20"/>
                  <a:gd name="T35" fmla="*/ 1221 w 1221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1" h="20">
                    <a:moveTo>
                      <a:pt x="1211" y="0"/>
                    </a:moveTo>
                    <a:lnTo>
                      <a:pt x="121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211" y="20"/>
                    </a:lnTo>
                    <a:lnTo>
                      <a:pt x="1219" y="17"/>
                    </a:lnTo>
                    <a:lnTo>
                      <a:pt x="1221" y="10"/>
                    </a:lnTo>
                    <a:lnTo>
                      <a:pt x="1219" y="3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4" name="Freeform 34"/>
              <p:cNvSpPr>
                <a:spLocks/>
              </p:cNvSpPr>
              <p:nvPr/>
            </p:nvSpPr>
            <p:spPr bwMode="auto">
              <a:xfrm>
                <a:off x="5111" y="2657"/>
                <a:ext cx="109" cy="114"/>
              </a:xfrm>
              <a:custGeom>
                <a:avLst/>
                <a:gdLst>
                  <a:gd name="T0" fmla="*/ 4 w 218"/>
                  <a:gd name="T1" fmla="*/ 4 h 228"/>
                  <a:gd name="T2" fmla="*/ 4 w 218"/>
                  <a:gd name="T3" fmla="*/ 4 h 228"/>
                  <a:gd name="T4" fmla="*/ 4 w 218"/>
                  <a:gd name="T5" fmla="*/ 3 h 228"/>
                  <a:gd name="T6" fmla="*/ 4 w 218"/>
                  <a:gd name="T7" fmla="*/ 3 h 228"/>
                  <a:gd name="T8" fmla="*/ 3 w 218"/>
                  <a:gd name="T9" fmla="*/ 2 h 228"/>
                  <a:gd name="T10" fmla="*/ 3 w 218"/>
                  <a:gd name="T11" fmla="*/ 2 h 228"/>
                  <a:gd name="T12" fmla="*/ 2 w 218"/>
                  <a:gd name="T13" fmla="*/ 1 h 228"/>
                  <a:gd name="T14" fmla="*/ 2 w 218"/>
                  <a:gd name="T15" fmla="*/ 1 h 228"/>
                  <a:gd name="T16" fmla="*/ 1 w 218"/>
                  <a:gd name="T17" fmla="*/ 1 h 228"/>
                  <a:gd name="T18" fmla="*/ 0 w 218"/>
                  <a:gd name="T19" fmla="*/ 0 h 228"/>
                  <a:gd name="T20" fmla="*/ 0 w 218"/>
                  <a:gd name="T21" fmla="*/ 1 h 228"/>
                  <a:gd name="T22" fmla="*/ 1 w 218"/>
                  <a:gd name="T23" fmla="*/ 1 h 228"/>
                  <a:gd name="T24" fmla="*/ 2 w 218"/>
                  <a:gd name="T25" fmla="*/ 1 h 228"/>
                  <a:gd name="T26" fmla="*/ 2 w 218"/>
                  <a:gd name="T27" fmla="*/ 1 h 228"/>
                  <a:gd name="T28" fmla="*/ 3 w 218"/>
                  <a:gd name="T29" fmla="*/ 2 h 228"/>
                  <a:gd name="T30" fmla="*/ 3 w 218"/>
                  <a:gd name="T31" fmla="*/ 2 h 228"/>
                  <a:gd name="T32" fmla="*/ 3 w 218"/>
                  <a:gd name="T33" fmla="*/ 3 h 228"/>
                  <a:gd name="T34" fmla="*/ 4 w 218"/>
                  <a:gd name="T35" fmla="*/ 3 h 228"/>
                  <a:gd name="T36" fmla="*/ 4 w 218"/>
                  <a:gd name="T37" fmla="*/ 4 h 228"/>
                  <a:gd name="T38" fmla="*/ 4 w 218"/>
                  <a:gd name="T39" fmla="*/ 4 h 228"/>
                  <a:gd name="T40" fmla="*/ 4 w 218"/>
                  <a:gd name="T41" fmla="*/ 4 h 228"/>
                  <a:gd name="T42" fmla="*/ 4 w 218"/>
                  <a:gd name="T43" fmla="*/ 4 h 228"/>
                  <a:gd name="T44" fmla="*/ 4 w 218"/>
                  <a:gd name="T45" fmla="*/ 4 h 228"/>
                  <a:gd name="T46" fmla="*/ 4 w 218"/>
                  <a:gd name="T47" fmla="*/ 4 h 228"/>
                  <a:gd name="T48" fmla="*/ 4 w 218"/>
                  <a:gd name="T49" fmla="*/ 4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228"/>
                  <a:gd name="T77" fmla="*/ 218 w 218"/>
                  <a:gd name="T78" fmla="*/ 228 h 2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228">
                    <a:moveTo>
                      <a:pt x="218" y="217"/>
                    </a:moveTo>
                    <a:lnTo>
                      <a:pt x="218" y="217"/>
                    </a:lnTo>
                    <a:lnTo>
                      <a:pt x="212" y="174"/>
                    </a:lnTo>
                    <a:lnTo>
                      <a:pt x="201" y="134"/>
                    </a:lnTo>
                    <a:lnTo>
                      <a:pt x="181" y="98"/>
                    </a:lnTo>
                    <a:lnTo>
                      <a:pt x="153" y="65"/>
                    </a:lnTo>
                    <a:lnTo>
                      <a:pt x="122" y="39"/>
                    </a:lnTo>
                    <a:lnTo>
                      <a:pt x="84" y="17"/>
                    </a:lnTo>
                    <a:lnTo>
                      <a:pt x="44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1" y="23"/>
                    </a:lnTo>
                    <a:lnTo>
                      <a:pt x="78" y="34"/>
                    </a:lnTo>
                    <a:lnTo>
                      <a:pt x="113" y="53"/>
                    </a:lnTo>
                    <a:lnTo>
                      <a:pt x="142" y="76"/>
                    </a:lnTo>
                    <a:lnTo>
                      <a:pt x="166" y="106"/>
                    </a:lnTo>
                    <a:lnTo>
                      <a:pt x="183" y="140"/>
                    </a:lnTo>
                    <a:lnTo>
                      <a:pt x="195" y="177"/>
                    </a:lnTo>
                    <a:lnTo>
                      <a:pt x="198" y="217"/>
                    </a:lnTo>
                    <a:lnTo>
                      <a:pt x="201" y="225"/>
                    </a:lnTo>
                    <a:lnTo>
                      <a:pt x="208" y="228"/>
                    </a:lnTo>
                    <a:lnTo>
                      <a:pt x="215" y="225"/>
                    </a:lnTo>
                    <a:lnTo>
                      <a:pt x="218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5" name="Freeform 35"/>
              <p:cNvSpPr>
                <a:spLocks/>
              </p:cNvSpPr>
              <p:nvPr/>
            </p:nvSpPr>
            <p:spPr bwMode="auto">
              <a:xfrm>
                <a:off x="5210" y="2766"/>
                <a:ext cx="10" cy="612"/>
              </a:xfrm>
              <a:custGeom>
                <a:avLst/>
                <a:gdLst>
                  <a:gd name="T0" fmla="*/ 1 w 20"/>
                  <a:gd name="T1" fmla="*/ 19 h 1224"/>
                  <a:gd name="T2" fmla="*/ 1 w 20"/>
                  <a:gd name="T3" fmla="*/ 19 h 1224"/>
                  <a:gd name="T4" fmla="*/ 1 w 20"/>
                  <a:gd name="T5" fmla="*/ 0 h 1224"/>
                  <a:gd name="T6" fmla="*/ 0 w 20"/>
                  <a:gd name="T7" fmla="*/ 0 h 1224"/>
                  <a:gd name="T8" fmla="*/ 0 w 20"/>
                  <a:gd name="T9" fmla="*/ 19 h 1224"/>
                  <a:gd name="T10" fmla="*/ 0 w 20"/>
                  <a:gd name="T11" fmla="*/ 19 h 1224"/>
                  <a:gd name="T12" fmla="*/ 0 w 20"/>
                  <a:gd name="T13" fmla="*/ 19 h 1224"/>
                  <a:gd name="T14" fmla="*/ 1 w 20"/>
                  <a:gd name="T15" fmla="*/ 19 h 1224"/>
                  <a:gd name="T16" fmla="*/ 1 w 20"/>
                  <a:gd name="T17" fmla="*/ 19 h 1224"/>
                  <a:gd name="T18" fmla="*/ 1 w 20"/>
                  <a:gd name="T19" fmla="*/ 19 h 1224"/>
                  <a:gd name="T20" fmla="*/ 1 w 20"/>
                  <a:gd name="T21" fmla="*/ 19 h 12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224"/>
                  <a:gd name="T35" fmla="*/ 20 w 20"/>
                  <a:gd name="T36" fmla="*/ 1224 h 12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224">
                    <a:moveTo>
                      <a:pt x="20" y="1214"/>
                    </a:moveTo>
                    <a:lnTo>
                      <a:pt x="20" y="121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14"/>
                    </a:lnTo>
                    <a:lnTo>
                      <a:pt x="3" y="1221"/>
                    </a:lnTo>
                    <a:lnTo>
                      <a:pt x="10" y="1224"/>
                    </a:lnTo>
                    <a:lnTo>
                      <a:pt x="17" y="1221"/>
                    </a:lnTo>
                    <a:lnTo>
                      <a:pt x="20" y="1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6" name="Rectangle 36"/>
              <p:cNvSpPr>
                <a:spLocks noChangeArrowheads="1"/>
              </p:cNvSpPr>
              <p:nvPr/>
            </p:nvSpPr>
            <p:spPr bwMode="auto">
              <a:xfrm>
                <a:off x="4402" y="3085"/>
                <a:ext cx="813" cy="58"/>
              </a:xfrm>
              <a:prstGeom prst="rect">
                <a:avLst/>
              </a:prstGeom>
              <a:solidFill>
                <a:srgbClr val="BFA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7" name="Freeform 37"/>
              <p:cNvSpPr>
                <a:spLocks/>
              </p:cNvSpPr>
              <p:nvPr/>
            </p:nvSpPr>
            <p:spPr bwMode="auto">
              <a:xfrm>
                <a:off x="4398" y="3085"/>
                <a:ext cx="7" cy="61"/>
              </a:xfrm>
              <a:custGeom>
                <a:avLst/>
                <a:gdLst>
                  <a:gd name="T0" fmla="*/ 1 w 14"/>
                  <a:gd name="T1" fmla="*/ 1 h 123"/>
                  <a:gd name="T2" fmla="*/ 1 w 14"/>
                  <a:gd name="T3" fmla="*/ 1 h 123"/>
                  <a:gd name="T4" fmla="*/ 1 w 14"/>
                  <a:gd name="T5" fmla="*/ 0 h 123"/>
                  <a:gd name="T6" fmla="*/ 0 w 14"/>
                  <a:gd name="T7" fmla="*/ 0 h 123"/>
                  <a:gd name="T8" fmla="*/ 0 w 14"/>
                  <a:gd name="T9" fmla="*/ 1 h 123"/>
                  <a:gd name="T10" fmla="*/ 1 w 14"/>
                  <a:gd name="T11" fmla="*/ 1 h 123"/>
                  <a:gd name="T12" fmla="*/ 0 w 14"/>
                  <a:gd name="T13" fmla="*/ 1 h 123"/>
                  <a:gd name="T14" fmla="*/ 1 w 14"/>
                  <a:gd name="T15" fmla="*/ 1 h 123"/>
                  <a:gd name="T16" fmla="*/ 1 w 14"/>
                  <a:gd name="T17" fmla="*/ 1 h 123"/>
                  <a:gd name="T18" fmla="*/ 1 w 14"/>
                  <a:gd name="T19" fmla="*/ 1 h 123"/>
                  <a:gd name="T20" fmla="*/ 1 w 14"/>
                  <a:gd name="T21" fmla="*/ 1 h 123"/>
                  <a:gd name="T22" fmla="*/ 1 w 14"/>
                  <a:gd name="T23" fmla="*/ 1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23"/>
                  <a:gd name="T38" fmla="*/ 14 w 14"/>
                  <a:gd name="T39" fmla="*/ 123 h 1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23">
                    <a:moveTo>
                      <a:pt x="7" y="108"/>
                    </a:moveTo>
                    <a:lnTo>
                      <a:pt x="14" y="11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7" y="123"/>
                    </a:lnTo>
                    <a:lnTo>
                      <a:pt x="0" y="116"/>
                    </a:lnTo>
                    <a:lnTo>
                      <a:pt x="2" y="120"/>
                    </a:lnTo>
                    <a:lnTo>
                      <a:pt x="7" y="121"/>
                    </a:lnTo>
                    <a:lnTo>
                      <a:pt x="11" y="120"/>
                    </a:lnTo>
                    <a:lnTo>
                      <a:pt x="14" y="116"/>
                    </a:lnTo>
                    <a:lnTo>
                      <a:pt x="7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8" name="Freeform 38"/>
              <p:cNvSpPr>
                <a:spLocks/>
              </p:cNvSpPr>
              <p:nvPr/>
            </p:nvSpPr>
            <p:spPr bwMode="auto">
              <a:xfrm>
                <a:off x="4402" y="3139"/>
                <a:ext cx="817" cy="7"/>
              </a:xfrm>
              <a:custGeom>
                <a:avLst/>
                <a:gdLst>
                  <a:gd name="T0" fmla="*/ 26 w 1633"/>
                  <a:gd name="T1" fmla="*/ 0 h 15"/>
                  <a:gd name="T2" fmla="*/ 26 w 1633"/>
                  <a:gd name="T3" fmla="*/ 0 h 15"/>
                  <a:gd name="T4" fmla="*/ 0 w 1633"/>
                  <a:gd name="T5" fmla="*/ 0 h 15"/>
                  <a:gd name="T6" fmla="*/ 0 w 1633"/>
                  <a:gd name="T7" fmla="*/ 0 h 15"/>
                  <a:gd name="T8" fmla="*/ 26 w 1633"/>
                  <a:gd name="T9" fmla="*/ 0 h 15"/>
                  <a:gd name="T10" fmla="*/ 26 w 1633"/>
                  <a:gd name="T11" fmla="*/ 0 h 15"/>
                  <a:gd name="T12" fmla="*/ 26 w 1633"/>
                  <a:gd name="T13" fmla="*/ 0 h 15"/>
                  <a:gd name="T14" fmla="*/ 26 w 1633"/>
                  <a:gd name="T15" fmla="*/ 0 h 15"/>
                  <a:gd name="T16" fmla="*/ 26 w 1633"/>
                  <a:gd name="T17" fmla="*/ 0 h 15"/>
                  <a:gd name="T18" fmla="*/ 26 w 1633"/>
                  <a:gd name="T19" fmla="*/ 0 h 15"/>
                  <a:gd name="T20" fmla="*/ 26 w 1633"/>
                  <a:gd name="T21" fmla="*/ 0 h 15"/>
                  <a:gd name="T22" fmla="*/ 26 w 163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3"/>
                  <a:gd name="T37" fmla="*/ 0 h 15"/>
                  <a:gd name="T38" fmla="*/ 1633 w 163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3" h="15">
                    <a:moveTo>
                      <a:pt x="1619" y="8"/>
                    </a:moveTo>
                    <a:lnTo>
                      <a:pt x="162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26" y="15"/>
                    </a:lnTo>
                    <a:lnTo>
                      <a:pt x="1633" y="8"/>
                    </a:lnTo>
                    <a:lnTo>
                      <a:pt x="1626" y="15"/>
                    </a:lnTo>
                    <a:lnTo>
                      <a:pt x="1630" y="12"/>
                    </a:lnTo>
                    <a:lnTo>
                      <a:pt x="1633" y="8"/>
                    </a:lnTo>
                    <a:lnTo>
                      <a:pt x="1630" y="3"/>
                    </a:lnTo>
                    <a:lnTo>
                      <a:pt x="1626" y="0"/>
                    </a:lnTo>
                    <a:lnTo>
                      <a:pt x="16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9" name="Freeform 39"/>
              <p:cNvSpPr>
                <a:spLocks/>
              </p:cNvSpPr>
              <p:nvPr/>
            </p:nvSpPr>
            <p:spPr bwMode="auto">
              <a:xfrm>
                <a:off x="5211" y="3081"/>
                <a:ext cx="8" cy="62"/>
              </a:xfrm>
              <a:custGeom>
                <a:avLst/>
                <a:gdLst>
                  <a:gd name="T0" fmla="*/ 1 w 14"/>
                  <a:gd name="T1" fmla="*/ 1 h 123"/>
                  <a:gd name="T2" fmla="*/ 0 w 14"/>
                  <a:gd name="T3" fmla="*/ 1 h 123"/>
                  <a:gd name="T4" fmla="*/ 0 w 14"/>
                  <a:gd name="T5" fmla="*/ 2 h 123"/>
                  <a:gd name="T6" fmla="*/ 1 w 14"/>
                  <a:gd name="T7" fmla="*/ 2 h 123"/>
                  <a:gd name="T8" fmla="*/ 1 w 14"/>
                  <a:gd name="T9" fmla="*/ 1 h 123"/>
                  <a:gd name="T10" fmla="*/ 1 w 14"/>
                  <a:gd name="T11" fmla="*/ 0 h 123"/>
                  <a:gd name="T12" fmla="*/ 1 w 14"/>
                  <a:gd name="T13" fmla="*/ 1 h 123"/>
                  <a:gd name="T14" fmla="*/ 1 w 14"/>
                  <a:gd name="T15" fmla="*/ 1 h 123"/>
                  <a:gd name="T16" fmla="*/ 1 w 14"/>
                  <a:gd name="T17" fmla="*/ 0 h 123"/>
                  <a:gd name="T18" fmla="*/ 1 w 14"/>
                  <a:gd name="T19" fmla="*/ 1 h 123"/>
                  <a:gd name="T20" fmla="*/ 0 w 14"/>
                  <a:gd name="T21" fmla="*/ 1 h 123"/>
                  <a:gd name="T22" fmla="*/ 1 w 14"/>
                  <a:gd name="T23" fmla="*/ 1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23"/>
                  <a:gd name="T38" fmla="*/ 14 w 14"/>
                  <a:gd name="T39" fmla="*/ 123 h 1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23">
                    <a:moveTo>
                      <a:pt x="7" y="14"/>
                    </a:moveTo>
                    <a:lnTo>
                      <a:pt x="0" y="7"/>
                    </a:lnTo>
                    <a:lnTo>
                      <a:pt x="0" y="123"/>
                    </a:lnTo>
                    <a:lnTo>
                      <a:pt x="14" y="123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0" name="Freeform 40"/>
              <p:cNvSpPr>
                <a:spLocks/>
              </p:cNvSpPr>
              <p:nvPr/>
            </p:nvSpPr>
            <p:spPr bwMode="auto">
              <a:xfrm>
                <a:off x="4398" y="3081"/>
                <a:ext cx="817" cy="8"/>
              </a:xfrm>
              <a:custGeom>
                <a:avLst/>
                <a:gdLst>
                  <a:gd name="T0" fmla="*/ 1 w 1633"/>
                  <a:gd name="T1" fmla="*/ 1 h 14"/>
                  <a:gd name="T2" fmla="*/ 1 w 1633"/>
                  <a:gd name="T3" fmla="*/ 1 h 14"/>
                  <a:gd name="T4" fmla="*/ 26 w 1633"/>
                  <a:gd name="T5" fmla="*/ 1 h 14"/>
                  <a:gd name="T6" fmla="*/ 26 w 1633"/>
                  <a:gd name="T7" fmla="*/ 0 h 14"/>
                  <a:gd name="T8" fmla="*/ 1 w 1633"/>
                  <a:gd name="T9" fmla="*/ 0 h 14"/>
                  <a:gd name="T10" fmla="*/ 0 w 1633"/>
                  <a:gd name="T11" fmla="*/ 1 h 14"/>
                  <a:gd name="T12" fmla="*/ 1 w 1633"/>
                  <a:gd name="T13" fmla="*/ 0 h 14"/>
                  <a:gd name="T14" fmla="*/ 1 w 1633"/>
                  <a:gd name="T15" fmla="*/ 1 h 14"/>
                  <a:gd name="T16" fmla="*/ 1 w 1633"/>
                  <a:gd name="T17" fmla="*/ 1 h 14"/>
                  <a:gd name="T18" fmla="*/ 1 w 1633"/>
                  <a:gd name="T19" fmla="*/ 1 h 14"/>
                  <a:gd name="T20" fmla="*/ 1 w 1633"/>
                  <a:gd name="T21" fmla="*/ 1 h 14"/>
                  <a:gd name="T22" fmla="*/ 1 w 1633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3"/>
                  <a:gd name="T37" fmla="*/ 0 h 14"/>
                  <a:gd name="T38" fmla="*/ 1633 w 163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3" h="14">
                    <a:moveTo>
                      <a:pt x="14" y="7"/>
                    </a:moveTo>
                    <a:lnTo>
                      <a:pt x="7" y="14"/>
                    </a:lnTo>
                    <a:lnTo>
                      <a:pt x="1633" y="14"/>
                    </a:lnTo>
                    <a:lnTo>
                      <a:pt x="1633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7" y="1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1" name="Rectangle 41"/>
              <p:cNvSpPr>
                <a:spLocks noChangeArrowheads="1"/>
              </p:cNvSpPr>
              <p:nvPr/>
            </p:nvSpPr>
            <p:spPr bwMode="auto">
              <a:xfrm>
                <a:off x="4402" y="3143"/>
                <a:ext cx="813" cy="29"/>
              </a:xfrm>
              <a:prstGeom prst="rect">
                <a:avLst/>
              </a:prstGeom>
              <a:solidFill>
                <a:srgbClr val="93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2" name="Freeform 42"/>
              <p:cNvSpPr>
                <a:spLocks/>
              </p:cNvSpPr>
              <p:nvPr/>
            </p:nvSpPr>
            <p:spPr bwMode="auto">
              <a:xfrm>
                <a:off x="4398" y="3139"/>
                <a:ext cx="7" cy="33"/>
              </a:xfrm>
              <a:custGeom>
                <a:avLst/>
                <a:gdLst>
                  <a:gd name="T0" fmla="*/ 1 w 14"/>
                  <a:gd name="T1" fmla="*/ 0 h 67"/>
                  <a:gd name="T2" fmla="*/ 0 w 14"/>
                  <a:gd name="T3" fmla="*/ 0 h 67"/>
                  <a:gd name="T4" fmla="*/ 0 w 14"/>
                  <a:gd name="T5" fmla="*/ 1 h 67"/>
                  <a:gd name="T6" fmla="*/ 1 w 14"/>
                  <a:gd name="T7" fmla="*/ 1 h 67"/>
                  <a:gd name="T8" fmla="*/ 1 w 14"/>
                  <a:gd name="T9" fmla="*/ 0 h 67"/>
                  <a:gd name="T10" fmla="*/ 1 w 14"/>
                  <a:gd name="T11" fmla="*/ 0 h 67"/>
                  <a:gd name="T12" fmla="*/ 1 w 14"/>
                  <a:gd name="T13" fmla="*/ 0 h 67"/>
                  <a:gd name="T14" fmla="*/ 1 w 14"/>
                  <a:gd name="T15" fmla="*/ 0 h 67"/>
                  <a:gd name="T16" fmla="*/ 1 w 14"/>
                  <a:gd name="T17" fmla="*/ 0 h 67"/>
                  <a:gd name="T18" fmla="*/ 1 w 14"/>
                  <a:gd name="T19" fmla="*/ 0 h 67"/>
                  <a:gd name="T20" fmla="*/ 0 w 14"/>
                  <a:gd name="T21" fmla="*/ 0 h 67"/>
                  <a:gd name="T22" fmla="*/ 1 w 14"/>
                  <a:gd name="T23" fmla="*/ 0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67"/>
                  <a:gd name="T38" fmla="*/ 14 w 14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67">
                    <a:moveTo>
                      <a:pt x="7" y="0"/>
                    </a:moveTo>
                    <a:lnTo>
                      <a:pt x="0" y="8"/>
                    </a:lnTo>
                    <a:lnTo>
                      <a:pt x="0" y="67"/>
                    </a:lnTo>
                    <a:lnTo>
                      <a:pt x="14" y="67"/>
                    </a:lnTo>
                    <a:lnTo>
                      <a:pt x="14" y="8"/>
                    </a:lnTo>
                    <a:lnTo>
                      <a:pt x="7" y="15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3" name="Freeform 43"/>
              <p:cNvSpPr>
                <a:spLocks/>
              </p:cNvSpPr>
              <p:nvPr/>
            </p:nvSpPr>
            <p:spPr bwMode="auto">
              <a:xfrm>
                <a:off x="4402" y="3139"/>
                <a:ext cx="817" cy="7"/>
              </a:xfrm>
              <a:custGeom>
                <a:avLst/>
                <a:gdLst>
                  <a:gd name="T0" fmla="*/ 26 w 1633"/>
                  <a:gd name="T1" fmla="*/ 0 h 15"/>
                  <a:gd name="T2" fmla="*/ 26 w 1633"/>
                  <a:gd name="T3" fmla="*/ 0 h 15"/>
                  <a:gd name="T4" fmla="*/ 0 w 1633"/>
                  <a:gd name="T5" fmla="*/ 0 h 15"/>
                  <a:gd name="T6" fmla="*/ 0 w 1633"/>
                  <a:gd name="T7" fmla="*/ 0 h 15"/>
                  <a:gd name="T8" fmla="*/ 26 w 1633"/>
                  <a:gd name="T9" fmla="*/ 0 h 15"/>
                  <a:gd name="T10" fmla="*/ 26 w 1633"/>
                  <a:gd name="T11" fmla="*/ 0 h 15"/>
                  <a:gd name="T12" fmla="*/ 26 w 1633"/>
                  <a:gd name="T13" fmla="*/ 0 h 15"/>
                  <a:gd name="T14" fmla="*/ 26 w 1633"/>
                  <a:gd name="T15" fmla="*/ 0 h 15"/>
                  <a:gd name="T16" fmla="*/ 26 w 1633"/>
                  <a:gd name="T17" fmla="*/ 0 h 15"/>
                  <a:gd name="T18" fmla="*/ 26 w 1633"/>
                  <a:gd name="T19" fmla="*/ 0 h 15"/>
                  <a:gd name="T20" fmla="*/ 26 w 1633"/>
                  <a:gd name="T21" fmla="*/ 0 h 15"/>
                  <a:gd name="T22" fmla="*/ 26 w 163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3"/>
                  <a:gd name="T37" fmla="*/ 0 h 15"/>
                  <a:gd name="T38" fmla="*/ 1633 w 163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3" h="15">
                    <a:moveTo>
                      <a:pt x="1633" y="8"/>
                    </a:moveTo>
                    <a:lnTo>
                      <a:pt x="162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26" y="15"/>
                    </a:lnTo>
                    <a:lnTo>
                      <a:pt x="1619" y="8"/>
                    </a:lnTo>
                    <a:lnTo>
                      <a:pt x="1626" y="15"/>
                    </a:lnTo>
                    <a:lnTo>
                      <a:pt x="1630" y="12"/>
                    </a:lnTo>
                    <a:lnTo>
                      <a:pt x="1633" y="8"/>
                    </a:lnTo>
                    <a:lnTo>
                      <a:pt x="1630" y="3"/>
                    </a:lnTo>
                    <a:lnTo>
                      <a:pt x="1626" y="0"/>
                    </a:lnTo>
                    <a:lnTo>
                      <a:pt x="163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4" name="Freeform 44"/>
              <p:cNvSpPr>
                <a:spLocks/>
              </p:cNvSpPr>
              <p:nvPr/>
            </p:nvSpPr>
            <p:spPr bwMode="auto">
              <a:xfrm>
                <a:off x="5211" y="3143"/>
                <a:ext cx="8" cy="33"/>
              </a:xfrm>
              <a:custGeom>
                <a:avLst/>
                <a:gdLst>
                  <a:gd name="T0" fmla="*/ 1 w 14"/>
                  <a:gd name="T1" fmla="*/ 1 h 66"/>
                  <a:gd name="T2" fmla="*/ 1 w 14"/>
                  <a:gd name="T3" fmla="*/ 1 h 66"/>
                  <a:gd name="T4" fmla="*/ 1 w 14"/>
                  <a:gd name="T5" fmla="*/ 0 h 66"/>
                  <a:gd name="T6" fmla="*/ 0 w 14"/>
                  <a:gd name="T7" fmla="*/ 0 h 66"/>
                  <a:gd name="T8" fmla="*/ 0 w 14"/>
                  <a:gd name="T9" fmla="*/ 1 h 66"/>
                  <a:gd name="T10" fmla="*/ 1 w 14"/>
                  <a:gd name="T11" fmla="*/ 1 h 66"/>
                  <a:gd name="T12" fmla="*/ 0 w 14"/>
                  <a:gd name="T13" fmla="*/ 1 h 66"/>
                  <a:gd name="T14" fmla="*/ 1 w 14"/>
                  <a:gd name="T15" fmla="*/ 1 h 66"/>
                  <a:gd name="T16" fmla="*/ 1 w 14"/>
                  <a:gd name="T17" fmla="*/ 1 h 66"/>
                  <a:gd name="T18" fmla="*/ 1 w 14"/>
                  <a:gd name="T19" fmla="*/ 1 h 66"/>
                  <a:gd name="T20" fmla="*/ 1 w 14"/>
                  <a:gd name="T21" fmla="*/ 1 h 66"/>
                  <a:gd name="T22" fmla="*/ 1 w 14"/>
                  <a:gd name="T23" fmla="*/ 1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66"/>
                  <a:gd name="T38" fmla="*/ 14 w 14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66">
                    <a:moveTo>
                      <a:pt x="7" y="66"/>
                    </a:moveTo>
                    <a:lnTo>
                      <a:pt x="14" y="59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7" y="51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4" y="59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5" name="Freeform 45"/>
              <p:cNvSpPr>
                <a:spLocks/>
              </p:cNvSpPr>
              <p:nvPr/>
            </p:nvSpPr>
            <p:spPr bwMode="auto">
              <a:xfrm>
                <a:off x="4398" y="3169"/>
                <a:ext cx="817" cy="7"/>
              </a:xfrm>
              <a:custGeom>
                <a:avLst/>
                <a:gdLst>
                  <a:gd name="T0" fmla="*/ 0 w 1633"/>
                  <a:gd name="T1" fmla="*/ 0 h 15"/>
                  <a:gd name="T2" fmla="*/ 1 w 1633"/>
                  <a:gd name="T3" fmla="*/ 0 h 15"/>
                  <a:gd name="T4" fmla="*/ 26 w 1633"/>
                  <a:gd name="T5" fmla="*/ 0 h 15"/>
                  <a:gd name="T6" fmla="*/ 26 w 1633"/>
                  <a:gd name="T7" fmla="*/ 0 h 15"/>
                  <a:gd name="T8" fmla="*/ 1 w 1633"/>
                  <a:gd name="T9" fmla="*/ 0 h 15"/>
                  <a:gd name="T10" fmla="*/ 1 w 1633"/>
                  <a:gd name="T11" fmla="*/ 0 h 15"/>
                  <a:gd name="T12" fmla="*/ 1 w 1633"/>
                  <a:gd name="T13" fmla="*/ 0 h 15"/>
                  <a:gd name="T14" fmla="*/ 1 w 1633"/>
                  <a:gd name="T15" fmla="*/ 0 h 15"/>
                  <a:gd name="T16" fmla="*/ 1 w 1633"/>
                  <a:gd name="T17" fmla="*/ 0 h 15"/>
                  <a:gd name="T18" fmla="*/ 1 w 1633"/>
                  <a:gd name="T19" fmla="*/ 0 h 15"/>
                  <a:gd name="T20" fmla="*/ 1 w 1633"/>
                  <a:gd name="T21" fmla="*/ 0 h 15"/>
                  <a:gd name="T22" fmla="*/ 0 w 163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3"/>
                  <a:gd name="T37" fmla="*/ 0 h 15"/>
                  <a:gd name="T38" fmla="*/ 1633 w 163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3" h="15">
                    <a:moveTo>
                      <a:pt x="0" y="8"/>
                    </a:moveTo>
                    <a:lnTo>
                      <a:pt x="7" y="15"/>
                    </a:lnTo>
                    <a:lnTo>
                      <a:pt x="1633" y="15"/>
                    </a:lnTo>
                    <a:lnTo>
                      <a:pt x="1633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1" y="8"/>
                    </a:lnTo>
                    <a:lnTo>
                      <a:pt x="2" y="12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6" name="Rectangle 46"/>
              <p:cNvSpPr>
                <a:spLocks noChangeArrowheads="1"/>
              </p:cNvSpPr>
              <p:nvPr/>
            </p:nvSpPr>
            <p:spPr bwMode="auto">
              <a:xfrm>
                <a:off x="4914" y="3174"/>
                <a:ext cx="197" cy="303"/>
              </a:xfrm>
              <a:prstGeom prst="rect">
                <a:avLst/>
              </a:prstGeom>
              <a:solidFill>
                <a:srgbClr val="93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7" name="Freeform 47"/>
              <p:cNvSpPr>
                <a:spLocks/>
              </p:cNvSpPr>
              <p:nvPr/>
            </p:nvSpPr>
            <p:spPr bwMode="auto">
              <a:xfrm>
                <a:off x="4910" y="3170"/>
                <a:ext cx="7" cy="307"/>
              </a:xfrm>
              <a:custGeom>
                <a:avLst/>
                <a:gdLst>
                  <a:gd name="T0" fmla="*/ 0 w 15"/>
                  <a:gd name="T1" fmla="*/ 0 h 613"/>
                  <a:gd name="T2" fmla="*/ 0 w 15"/>
                  <a:gd name="T3" fmla="*/ 1 h 613"/>
                  <a:gd name="T4" fmla="*/ 0 w 15"/>
                  <a:gd name="T5" fmla="*/ 10 h 613"/>
                  <a:gd name="T6" fmla="*/ 0 w 15"/>
                  <a:gd name="T7" fmla="*/ 10 h 613"/>
                  <a:gd name="T8" fmla="*/ 0 w 15"/>
                  <a:gd name="T9" fmla="*/ 1 h 613"/>
                  <a:gd name="T10" fmla="*/ 0 w 15"/>
                  <a:gd name="T11" fmla="*/ 1 h 613"/>
                  <a:gd name="T12" fmla="*/ 0 w 15"/>
                  <a:gd name="T13" fmla="*/ 1 h 613"/>
                  <a:gd name="T14" fmla="*/ 0 w 15"/>
                  <a:gd name="T15" fmla="*/ 1 h 613"/>
                  <a:gd name="T16" fmla="*/ 0 w 15"/>
                  <a:gd name="T17" fmla="*/ 0 h 613"/>
                  <a:gd name="T18" fmla="*/ 0 w 15"/>
                  <a:gd name="T19" fmla="*/ 1 h 613"/>
                  <a:gd name="T20" fmla="*/ 0 w 15"/>
                  <a:gd name="T21" fmla="*/ 1 h 613"/>
                  <a:gd name="T22" fmla="*/ 0 w 15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613"/>
                  <a:gd name="T38" fmla="*/ 15 w 15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613">
                    <a:moveTo>
                      <a:pt x="7" y="0"/>
                    </a:moveTo>
                    <a:lnTo>
                      <a:pt x="0" y="8"/>
                    </a:lnTo>
                    <a:lnTo>
                      <a:pt x="0" y="613"/>
                    </a:lnTo>
                    <a:lnTo>
                      <a:pt x="15" y="613"/>
                    </a:lnTo>
                    <a:lnTo>
                      <a:pt x="15" y="8"/>
                    </a:lnTo>
                    <a:lnTo>
                      <a:pt x="7" y="15"/>
                    </a:lnTo>
                    <a:lnTo>
                      <a:pt x="15" y="8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8" name="Freeform 48"/>
              <p:cNvSpPr>
                <a:spLocks/>
              </p:cNvSpPr>
              <p:nvPr/>
            </p:nvSpPr>
            <p:spPr bwMode="auto">
              <a:xfrm>
                <a:off x="4914" y="3170"/>
                <a:ext cx="201" cy="7"/>
              </a:xfrm>
              <a:custGeom>
                <a:avLst/>
                <a:gdLst>
                  <a:gd name="T0" fmla="*/ 6 w 403"/>
                  <a:gd name="T1" fmla="*/ 0 h 15"/>
                  <a:gd name="T2" fmla="*/ 6 w 403"/>
                  <a:gd name="T3" fmla="*/ 0 h 15"/>
                  <a:gd name="T4" fmla="*/ 0 w 403"/>
                  <a:gd name="T5" fmla="*/ 0 h 15"/>
                  <a:gd name="T6" fmla="*/ 0 w 403"/>
                  <a:gd name="T7" fmla="*/ 0 h 15"/>
                  <a:gd name="T8" fmla="*/ 6 w 403"/>
                  <a:gd name="T9" fmla="*/ 0 h 15"/>
                  <a:gd name="T10" fmla="*/ 6 w 403"/>
                  <a:gd name="T11" fmla="*/ 0 h 15"/>
                  <a:gd name="T12" fmla="*/ 6 w 403"/>
                  <a:gd name="T13" fmla="*/ 0 h 15"/>
                  <a:gd name="T14" fmla="*/ 6 w 403"/>
                  <a:gd name="T15" fmla="*/ 0 h 15"/>
                  <a:gd name="T16" fmla="*/ 6 w 403"/>
                  <a:gd name="T17" fmla="*/ 0 h 15"/>
                  <a:gd name="T18" fmla="*/ 6 w 403"/>
                  <a:gd name="T19" fmla="*/ 0 h 15"/>
                  <a:gd name="T20" fmla="*/ 6 w 403"/>
                  <a:gd name="T21" fmla="*/ 0 h 15"/>
                  <a:gd name="T22" fmla="*/ 6 w 40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3"/>
                  <a:gd name="T37" fmla="*/ 0 h 15"/>
                  <a:gd name="T38" fmla="*/ 403 w 40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3" h="15">
                    <a:moveTo>
                      <a:pt x="403" y="8"/>
                    </a:moveTo>
                    <a:lnTo>
                      <a:pt x="39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95" y="15"/>
                    </a:lnTo>
                    <a:lnTo>
                      <a:pt x="388" y="8"/>
                    </a:lnTo>
                    <a:lnTo>
                      <a:pt x="395" y="15"/>
                    </a:lnTo>
                    <a:lnTo>
                      <a:pt x="400" y="12"/>
                    </a:lnTo>
                    <a:lnTo>
                      <a:pt x="403" y="8"/>
                    </a:lnTo>
                    <a:lnTo>
                      <a:pt x="400" y="3"/>
                    </a:lnTo>
                    <a:lnTo>
                      <a:pt x="395" y="0"/>
                    </a:lnTo>
                    <a:lnTo>
                      <a:pt x="40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9" name="Freeform 49"/>
              <p:cNvSpPr>
                <a:spLocks/>
              </p:cNvSpPr>
              <p:nvPr/>
            </p:nvSpPr>
            <p:spPr bwMode="auto">
              <a:xfrm>
                <a:off x="5108" y="3174"/>
                <a:ext cx="7" cy="306"/>
              </a:xfrm>
              <a:custGeom>
                <a:avLst/>
                <a:gdLst>
                  <a:gd name="T0" fmla="*/ 0 w 15"/>
                  <a:gd name="T1" fmla="*/ 9 h 613"/>
                  <a:gd name="T2" fmla="*/ 0 w 15"/>
                  <a:gd name="T3" fmla="*/ 9 h 613"/>
                  <a:gd name="T4" fmla="*/ 0 w 15"/>
                  <a:gd name="T5" fmla="*/ 0 h 613"/>
                  <a:gd name="T6" fmla="*/ 0 w 15"/>
                  <a:gd name="T7" fmla="*/ 0 h 613"/>
                  <a:gd name="T8" fmla="*/ 0 w 15"/>
                  <a:gd name="T9" fmla="*/ 9 h 613"/>
                  <a:gd name="T10" fmla="*/ 0 w 15"/>
                  <a:gd name="T11" fmla="*/ 9 h 613"/>
                  <a:gd name="T12" fmla="*/ 0 w 15"/>
                  <a:gd name="T13" fmla="*/ 9 h 613"/>
                  <a:gd name="T14" fmla="*/ 0 w 15"/>
                  <a:gd name="T15" fmla="*/ 9 h 613"/>
                  <a:gd name="T16" fmla="*/ 0 w 15"/>
                  <a:gd name="T17" fmla="*/ 9 h 613"/>
                  <a:gd name="T18" fmla="*/ 0 w 15"/>
                  <a:gd name="T19" fmla="*/ 9 h 613"/>
                  <a:gd name="T20" fmla="*/ 0 w 15"/>
                  <a:gd name="T21" fmla="*/ 9 h 613"/>
                  <a:gd name="T22" fmla="*/ 0 w 15"/>
                  <a:gd name="T23" fmla="*/ 9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613"/>
                  <a:gd name="T38" fmla="*/ 15 w 15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613">
                    <a:moveTo>
                      <a:pt x="7" y="613"/>
                    </a:moveTo>
                    <a:lnTo>
                      <a:pt x="15" y="60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605"/>
                    </a:lnTo>
                    <a:lnTo>
                      <a:pt x="7" y="598"/>
                    </a:lnTo>
                    <a:lnTo>
                      <a:pt x="0" y="605"/>
                    </a:lnTo>
                    <a:lnTo>
                      <a:pt x="3" y="610"/>
                    </a:lnTo>
                    <a:lnTo>
                      <a:pt x="7" y="611"/>
                    </a:lnTo>
                    <a:lnTo>
                      <a:pt x="12" y="610"/>
                    </a:lnTo>
                    <a:lnTo>
                      <a:pt x="15" y="605"/>
                    </a:lnTo>
                    <a:lnTo>
                      <a:pt x="7" y="6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0" name="Freeform 50"/>
              <p:cNvSpPr>
                <a:spLocks/>
              </p:cNvSpPr>
              <p:nvPr/>
            </p:nvSpPr>
            <p:spPr bwMode="auto">
              <a:xfrm>
                <a:off x="4910" y="3473"/>
                <a:ext cx="201" cy="7"/>
              </a:xfrm>
              <a:custGeom>
                <a:avLst/>
                <a:gdLst>
                  <a:gd name="T0" fmla="*/ 0 w 402"/>
                  <a:gd name="T1" fmla="*/ 0 h 15"/>
                  <a:gd name="T2" fmla="*/ 1 w 402"/>
                  <a:gd name="T3" fmla="*/ 0 h 15"/>
                  <a:gd name="T4" fmla="*/ 7 w 402"/>
                  <a:gd name="T5" fmla="*/ 0 h 15"/>
                  <a:gd name="T6" fmla="*/ 7 w 402"/>
                  <a:gd name="T7" fmla="*/ 0 h 15"/>
                  <a:gd name="T8" fmla="*/ 1 w 402"/>
                  <a:gd name="T9" fmla="*/ 0 h 15"/>
                  <a:gd name="T10" fmla="*/ 1 w 402"/>
                  <a:gd name="T11" fmla="*/ 0 h 15"/>
                  <a:gd name="T12" fmla="*/ 1 w 402"/>
                  <a:gd name="T13" fmla="*/ 0 h 15"/>
                  <a:gd name="T14" fmla="*/ 1 w 402"/>
                  <a:gd name="T15" fmla="*/ 0 h 15"/>
                  <a:gd name="T16" fmla="*/ 1 w 402"/>
                  <a:gd name="T17" fmla="*/ 0 h 15"/>
                  <a:gd name="T18" fmla="*/ 1 w 402"/>
                  <a:gd name="T19" fmla="*/ 0 h 15"/>
                  <a:gd name="T20" fmla="*/ 1 w 402"/>
                  <a:gd name="T21" fmla="*/ 0 h 15"/>
                  <a:gd name="T22" fmla="*/ 0 w 402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2"/>
                  <a:gd name="T37" fmla="*/ 0 h 15"/>
                  <a:gd name="T38" fmla="*/ 402 w 402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2" h="15">
                    <a:moveTo>
                      <a:pt x="0" y="7"/>
                    </a:moveTo>
                    <a:lnTo>
                      <a:pt x="7" y="15"/>
                    </a:lnTo>
                    <a:lnTo>
                      <a:pt x="402" y="15"/>
                    </a:lnTo>
                    <a:lnTo>
                      <a:pt x="402" y="0"/>
                    </a:lnTo>
                    <a:lnTo>
                      <a:pt x="7" y="0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1" name="Rectangle 51"/>
              <p:cNvSpPr>
                <a:spLocks noChangeArrowheads="1"/>
              </p:cNvSpPr>
              <p:nvPr/>
            </p:nvSpPr>
            <p:spPr bwMode="auto">
              <a:xfrm>
                <a:off x="4948" y="3174"/>
                <a:ext cx="136" cy="127"/>
              </a:xfrm>
              <a:prstGeom prst="rect">
                <a:avLst/>
              </a:prstGeom>
              <a:solidFill>
                <a:srgbClr val="93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2" name="Freeform 52"/>
              <p:cNvSpPr>
                <a:spLocks/>
              </p:cNvSpPr>
              <p:nvPr/>
            </p:nvSpPr>
            <p:spPr bwMode="auto">
              <a:xfrm>
                <a:off x="5080" y="3170"/>
                <a:ext cx="7" cy="131"/>
              </a:xfrm>
              <a:custGeom>
                <a:avLst/>
                <a:gdLst>
                  <a:gd name="T0" fmla="*/ 0 w 15"/>
                  <a:gd name="T1" fmla="*/ 1 h 261"/>
                  <a:gd name="T2" fmla="*/ 0 w 15"/>
                  <a:gd name="T3" fmla="*/ 1 h 261"/>
                  <a:gd name="T4" fmla="*/ 0 w 15"/>
                  <a:gd name="T5" fmla="*/ 5 h 261"/>
                  <a:gd name="T6" fmla="*/ 0 w 15"/>
                  <a:gd name="T7" fmla="*/ 5 h 261"/>
                  <a:gd name="T8" fmla="*/ 0 w 15"/>
                  <a:gd name="T9" fmla="*/ 1 h 261"/>
                  <a:gd name="T10" fmla="*/ 0 w 15"/>
                  <a:gd name="T11" fmla="*/ 0 h 261"/>
                  <a:gd name="T12" fmla="*/ 0 w 15"/>
                  <a:gd name="T13" fmla="*/ 1 h 261"/>
                  <a:gd name="T14" fmla="*/ 0 w 15"/>
                  <a:gd name="T15" fmla="*/ 1 h 261"/>
                  <a:gd name="T16" fmla="*/ 0 w 15"/>
                  <a:gd name="T17" fmla="*/ 0 h 261"/>
                  <a:gd name="T18" fmla="*/ 0 w 15"/>
                  <a:gd name="T19" fmla="*/ 1 h 261"/>
                  <a:gd name="T20" fmla="*/ 0 w 15"/>
                  <a:gd name="T21" fmla="*/ 1 h 261"/>
                  <a:gd name="T22" fmla="*/ 0 w 15"/>
                  <a:gd name="T23" fmla="*/ 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61"/>
                  <a:gd name="T38" fmla="*/ 15 w 15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61">
                    <a:moveTo>
                      <a:pt x="8" y="15"/>
                    </a:moveTo>
                    <a:lnTo>
                      <a:pt x="0" y="8"/>
                    </a:lnTo>
                    <a:lnTo>
                      <a:pt x="0" y="261"/>
                    </a:lnTo>
                    <a:lnTo>
                      <a:pt x="15" y="261"/>
                    </a:lnTo>
                    <a:lnTo>
                      <a:pt x="15" y="8"/>
                    </a:lnTo>
                    <a:lnTo>
                      <a:pt x="8" y="0"/>
                    </a:lnTo>
                    <a:lnTo>
                      <a:pt x="15" y="8"/>
                    </a:lnTo>
                    <a:lnTo>
                      <a:pt x="12" y="3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3" name="Freeform 53"/>
              <p:cNvSpPr>
                <a:spLocks/>
              </p:cNvSpPr>
              <p:nvPr/>
            </p:nvSpPr>
            <p:spPr bwMode="auto">
              <a:xfrm>
                <a:off x="4944" y="3170"/>
                <a:ext cx="140" cy="7"/>
              </a:xfrm>
              <a:custGeom>
                <a:avLst/>
                <a:gdLst>
                  <a:gd name="T0" fmla="*/ 1 w 280"/>
                  <a:gd name="T1" fmla="*/ 0 h 15"/>
                  <a:gd name="T2" fmla="*/ 1 w 280"/>
                  <a:gd name="T3" fmla="*/ 0 h 15"/>
                  <a:gd name="T4" fmla="*/ 5 w 280"/>
                  <a:gd name="T5" fmla="*/ 0 h 15"/>
                  <a:gd name="T6" fmla="*/ 5 w 280"/>
                  <a:gd name="T7" fmla="*/ 0 h 15"/>
                  <a:gd name="T8" fmla="*/ 1 w 280"/>
                  <a:gd name="T9" fmla="*/ 0 h 15"/>
                  <a:gd name="T10" fmla="*/ 0 w 280"/>
                  <a:gd name="T11" fmla="*/ 0 h 15"/>
                  <a:gd name="T12" fmla="*/ 1 w 280"/>
                  <a:gd name="T13" fmla="*/ 0 h 15"/>
                  <a:gd name="T14" fmla="*/ 1 w 280"/>
                  <a:gd name="T15" fmla="*/ 0 h 15"/>
                  <a:gd name="T16" fmla="*/ 1 w 280"/>
                  <a:gd name="T17" fmla="*/ 0 h 15"/>
                  <a:gd name="T18" fmla="*/ 1 w 280"/>
                  <a:gd name="T19" fmla="*/ 0 h 15"/>
                  <a:gd name="T20" fmla="*/ 1 w 280"/>
                  <a:gd name="T21" fmla="*/ 0 h 15"/>
                  <a:gd name="T22" fmla="*/ 1 w 280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15"/>
                  <a:gd name="T38" fmla="*/ 280 w 280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15">
                    <a:moveTo>
                      <a:pt x="14" y="8"/>
                    </a:moveTo>
                    <a:lnTo>
                      <a:pt x="7" y="15"/>
                    </a:lnTo>
                    <a:lnTo>
                      <a:pt x="280" y="15"/>
                    </a:lnTo>
                    <a:lnTo>
                      <a:pt x="280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4" name="Freeform 54"/>
              <p:cNvSpPr>
                <a:spLocks/>
              </p:cNvSpPr>
              <p:nvPr/>
            </p:nvSpPr>
            <p:spPr bwMode="auto">
              <a:xfrm>
                <a:off x="4944" y="3174"/>
                <a:ext cx="7" cy="130"/>
              </a:xfrm>
              <a:custGeom>
                <a:avLst/>
                <a:gdLst>
                  <a:gd name="T0" fmla="*/ 1 w 14"/>
                  <a:gd name="T1" fmla="*/ 3 h 261"/>
                  <a:gd name="T2" fmla="*/ 1 w 14"/>
                  <a:gd name="T3" fmla="*/ 3 h 261"/>
                  <a:gd name="T4" fmla="*/ 1 w 14"/>
                  <a:gd name="T5" fmla="*/ 0 h 261"/>
                  <a:gd name="T6" fmla="*/ 0 w 14"/>
                  <a:gd name="T7" fmla="*/ 0 h 261"/>
                  <a:gd name="T8" fmla="*/ 0 w 14"/>
                  <a:gd name="T9" fmla="*/ 3 h 261"/>
                  <a:gd name="T10" fmla="*/ 1 w 14"/>
                  <a:gd name="T11" fmla="*/ 4 h 261"/>
                  <a:gd name="T12" fmla="*/ 0 w 14"/>
                  <a:gd name="T13" fmla="*/ 3 h 261"/>
                  <a:gd name="T14" fmla="*/ 1 w 14"/>
                  <a:gd name="T15" fmla="*/ 4 h 261"/>
                  <a:gd name="T16" fmla="*/ 1 w 14"/>
                  <a:gd name="T17" fmla="*/ 4 h 261"/>
                  <a:gd name="T18" fmla="*/ 1 w 14"/>
                  <a:gd name="T19" fmla="*/ 4 h 261"/>
                  <a:gd name="T20" fmla="*/ 1 w 14"/>
                  <a:gd name="T21" fmla="*/ 3 h 261"/>
                  <a:gd name="T22" fmla="*/ 1 w 14"/>
                  <a:gd name="T23" fmla="*/ 3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61"/>
                  <a:gd name="T38" fmla="*/ 14 w 14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61">
                    <a:moveTo>
                      <a:pt x="7" y="246"/>
                    </a:moveTo>
                    <a:lnTo>
                      <a:pt x="14" y="25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7" y="261"/>
                    </a:lnTo>
                    <a:lnTo>
                      <a:pt x="0" y="253"/>
                    </a:lnTo>
                    <a:lnTo>
                      <a:pt x="3" y="258"/>
                    </a:lnTo>
                    <a:lnTo>
                      <a:pt x="7" y="259"/>
                    </a:lnTo>
                    <a:lnTo>
                      <a:pt x="11" y="258"/>
                    </a:lnTo>
                    <a:lnTo>
                      <a:pt x="14" y="253"/>
                    </a:lnTo>
                    <a:lnTo>
                      <a:pt x="7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5" name="Freeform 55"/>
              <p:cNvSpPr>
                <a:spLocks/>
              </p:cNvSpPr>
              <p:nvPr/>
            </p:nvSpPr>
            <p:spPr bwMode="auto">
              <a:xfrm>
                <a:off x="4948" y="3297"/>
                <a:ext cx="139" cy="7"/>
              </a:xfrm>
              <a:custGeom>
                <a:avLst/>
                <a:gdLst>
                  <a:gd name="T0" fmla="*/ 4 w 280"/>
                  <a:gd name="T1" fmla="*/ 0 h 15"/>
                  <a:gd name="T2" fmla="*/ 4 w 280"/>
                  <a:gd name="T3" fmla="*/ 0 h 15"/>
                  <a:gd name="T4" fmla="*/ 0 w 280"/>
                  <a:gd name="T5" fmla="*/ 0 h 15"/>
                  <a:gd name="T6" fmla="*/ 0 w 280"/>
                  <a:gd name="T7" fmla="*/ 0 h 15"/>
                  <a:gd name="T8" fmla="*/ 4 w 280"/>
                  <a:gd name="T9" fmla="*/ 0 h 15"/>
                  <a:gd name="T10" fmla="*/ 4 w 280"/>
                  <a:gd name="T11" fmla="*/ 0 h 15"/>
                  <a:gd name="T12" fmla="*/ 4 w 280"/>
                  <a:gd name="T13" fmla="*/ 0 h 15"/>
                  <a:gd name="T14" fmla="*/ 4 w 280"/>
                  <a:gd name="T15" fmla="*/ 0 h 15"/>
                  <a:gd name="T16" fmla="*/ 4 w 280"/>
                  <a:gd name="T17" fmla="*/ 0 h 15"/>
                  <a:gd name="T18" fmla="*/ 4 w 280"/>
                  <a:gd name="T19" fmla="*/ 0 h 15"/>
                  <a:gd name="T20" fmla="*/ 4 w 280"/>
                  <a:gd name="T21" fmla="*/ 0 h 15"/>
                  <a:gd name="T22" fmla="*/ 4 w 280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15"/>
                  <a:gd name="T38" fmla="*/ 280 w 280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15">
                    <a:moveTo>
                      <a:pt x="265" y="7"/>
                    </a:moveTo>
                    <a:lnTo>
                      <a:pt x="273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73" y="15"/>
                    </a:lnTo>
                    <a:lnTo>
                      <a:pt x="280" y="7"/>
                    </a:lnTo>
                    <a:lnTo>
                      <a:pt x="273" y="15"/>
                    </a:lnTo>
                    <a:lnTo>
                      <a:pt x="277" y="12"/>
                    </a:lnTo>
                    <a:lnTo>
                      <a:pt x="280" y="7"/>
                    </a:lnTo>
                    <a:lnTo>
                      <a:pt x="277" y="3"/>
                    </a:lnTo>
                    <a:lnTo>
                      <a:pt x="273" y="0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6" name="Rectangle 56"/>
              <p:cNvSpPr>
                <a:spLocks noChangeArrowheads="1"/>
              </p:cNvSpPr>
              <p:nvPr/>
            </p:nvSpPr>
            <p:spPr bwMode="auto">
              <a:xfrm>
                <a:off x="4948" y="3328"/>
                <a:ext cx="136" cy="127"/>
              </a:xfrm>
              <a:prstGeom prst="rect">
                <a:avLst/>
              </a:prstGeom>
              <a:solidFill>
                <a:srgbClr val="93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7" name="Freeform 57"/>
              <p:cNvSpPr>
                <a:spLocks/>
              </p:cNvSpPr>
              <p:nvPr/>
            </p:nvSpPr>
            <p:spPr bwMode="auto">
              <a:xfrm>
                <a:off x="5080" y="3325"/>
                <a:ext cx="7" cy="130"/>
              </a:xfrm>
              <a:custGeom>
                <a:avLst/>
                <a:gdLst>
                  <a:gd name="T0" fmla="*/ 0 w 15"/>
                  <a:gd name="T1" fmla="*/ 0 h 261"/>
                  <a:gd name="T2" fmla="*/ 0 w 15"/>
                  <a:gd name="T3" fmla="*/ 0 h 261"/>
                  <a:gd name="T4" fmla="*/ 0 w 15"/>
                  <a:gd name="T5" fmla="*/ 4 h 261"/>
                  <a:gd name="T6" fmla="*/ 0 w 15"/>
                  <a:gd name="T7" fmla="*/ 4 h 261"/>
                  <a:gd name="T8" fmla="*/ 0 w 15"/>
                  <a:gd name="T9" fmla="*/ 0 h 261"/>
                  <a:gd name="T10" fmla="*/ 0 w 15"/>
                  <a:gd name="T11" fmla="*/ 0 h 261"/>
                  <a:gd name="T12" fmla="*/ 0 w 15"/>
                  <a:gd name="T13" fmla="*/ 0 h 261"/>
                  <a:gd name="T14" fmla="*/ 0 w 15"/>
                  <a:gd name="T15" fmla="*/ 0 h 261"/>
                  <a:gd name="T16" fmla="*/ 0 w 15"/>
                  <a:gd name="T17" fmla="*/ 0 h 261"/>
                  <a:gd name="T18" fmla="*/ 0 w 15"/>
                  <a:gd name="T19" fmla="*/ 0 h 261"/>
                  <a:gd name="T20" fmla="*/ 0 w 15"/>
                  <a:gd name="T21" fmla="*/ 0 h 261"/>
                  <a:gd name="T22" fmla="*/ 0 w 15"/>
                  <a:gd name="T23" fmla="*/ 0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61"/>
                  <a:gd name="T38" fmla="*/ 15 w 15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61">
                    <a:moveTo>
                      <a:pt x="8" y="15"/>
                    </a:moveTo>
                    <a:lnTo>
                      <a:pt x="0" y="7"/>
                    </a:lnTo>
                    <a:lnTo>
                      <a:pt x="0" y="261"/>
                    </a:lnTo>
                    <a:lnTo>
                      <a:pt x="15" y="261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8" name="Freeform 58"/>
              <p:cNvSpPr>
                <a:spLocks/>
              </p:cNvSpPr>
              <p:nvPr/>
            </p:nvSpPr>
            <p:spPr bwMode="auto">
              <a:xfrm>
                <a:off x="4944" y="3325"/>
                <a:ext cx="140" cy="7"/>
              </a:xfrm>
              <a:custGeom>
                <a:avLst/>
                <a:gdLst>
                  <a:gd name="T0" fmla="*/ 1 w 280"/>
                  <a:gd name="T1" fmla="*/ 0 h 15"/>
                  <a:gd name="T2" fmla="*/ 1 w 280"/>
                  <a:gd name="T3" fmla="*/ 0 h 15"/>
                  <a:gd name="T4" fmla="*/ 5 w 280"/>
                  <a:gd name="T5" fmla="*/ 0 h 15"/>
                  <a:gd name="T6" fmla="*/ 5 w 280"/>
                  <a:gd name="T7" fmla="*/ 0 h 15"/>
                  <a:gd name="T8" fmla="*/ 1 w 280"/>
                  <a:gd name="T9" fmla="*/ 0 h 15"/>
                  <a:gd name="T10" fmla="*/ 0 w 280"/>
                  <a:gd name="T11" fmla="*/ 0 h 15"/>
                  <a:gd name="T12" fmla="*/ 1 w 280"/>
                  <a:gd name="T13" fmla="*/ 0 h 15"/>
                  <a:gd name="T14" fmla="*/ 1 w 280"/>
                  <a:gd name="T15" fmla="*/ 0 h 15"/>
                  <a:gd name="T16" fmla="*/ 1 w 280"/>
                  <a:gd name="T17" fmla="*/ 0 h 15"/>
                  <a:gd name="T18" fmla="*/ 1 w 280"/>
                  <a:gd name="T19" fmla="*/ 0 h 15"/>
                  <a:gd name="T20" fmla="*/ 1 w 280"/>
                  <a:gd name="T21" fmla="*/ 0 h 15"/>
                  <a:gd name="T22" fmla="*/ 1 w 280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15"/>
                  <a:gd name="T38" fmla="*/ 280 w 280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15">
                    <a:moveTo>
                      <a:pt x="14" y="7"/>
                    </a:moveTo>
                    <a:lnTo>
                      <a:pt x="7" y="15"/>
                    </a:lnTo>
                    <a:lnTo>
                      <a:pt x="280" y="15"/>
                    </a:lnTo>
                    <a:lnTo>
                      <a:pt x="28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9" name="Freeform 59"/>
              <p:cNvSpPr>
                <a:spLocks/>
              </p:cNvSpPr>
              <p:nvPr/>
            </p:nvSpPr>
            <p:spPr bwMode="auto">
              <a:xfrm>
                <a:off x="4944" y="3328"/>
                <a:ext cx="7" cy="131"/>
              </a:xfrm>
              <a:custGeom>
                <a:avLst/>
                <a:gdLst>
                  <a:gd name="T0" fmla="*/ 1 w 14"/>
                  <a:gd name="T1" fmla="*/ 4 h 261"/>
                  <a:gd name="T2" fmla="*/ 1 w 14"/>
                  <a:gd name="T3" fmla="*/ 4 h 261"/>
                  <a:gd name="T4" fmla="*/ 1 w 14"/>
                  <a:gd name="T5" fmla="*/ 0 h 261"/>
                  <a:gd name="T6" fmla="*/ 0 w 14"/>
                  <a:gd name="T7" fmla="*/ 0 h 261"/>
                  <a:gd name="T8" fmla="*/ 0 w 14"/>
                  <a:gd name="T9" fmla="*/ 4 h 261"/>
                  <a:gd name="T10" fmla="*/ 1 w 14"/>
                  <a:gd name="T11" fmla="*/ 5 h 261"/>
                  <a:gd name="T12" fmla="*/ 0 w 14"/>
                  <a:gd name="T13" fmla="*/ 4 h 261"/>
                  <a:gd name="T14" fmla="*/ 1 w 14"/>
                  <a:gd name="T15" fmla="*/ 5 h 261"/>
                  <a:gd name="T16" fmla="*/ 1 w 14"/>
                  <a:gd name="T17" fmla="*/ 5 h 261"/>
                  <a:gd name="T18" fmla="*/ 1 w 14"/>
                  <a:gd name="T19" fmla="*/ 5 h 261"/>
                  <a:gd name="T20" fmla="*/ 1 w 14"/>
                  <a:gd name="T21" fmla="*/ 4 h 261"/>
                  <a:gd name="T22" fmla="*/ 1 w 14"/>
                  <a:gd name="T23" fmla="*/ 4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61"/>
                  <a:gd name="T38" fmla="*/ 14 w 14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61">
                    <a:moveTo>
                      <a:pt x="7" y="247"/>
                    </a:moveTo>
                    <a:lnTo>
                      <a:pt x="14" y="25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7" y="261"/>
                    </a:lnTo>
                    <a:lnTo>
                      <a:pt x="0" y="254"/>
                    </a:lnTo>
                    <a:lnTo>
                      <a:pt x="3" y="259"/>
                    </a:lnTo>
                    <a:lnTo>
                      <a:pt x="7" y="260"/>
                    </a:lnTo>
                    <a:lnTo>
                      <a:pt x="11" y="259"/>
                    </a:lnTo>
                    <a:lnTo>
                      <a:pt x="14" y="254"/>
                    </a:lnTo>
                    <a:lnTo>
                      <a:pt x="7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0" name="Freeform 60"/>
              <p:cNvSpPr>
                <a:spLocks/>
              </p:cNvSpPr>
              <p:nvPr/>
            </p:nvSpPr>
            <p:spPr bwMode="auto">
              <a:xfrm>
                <a:off x="4948" y="3451"/>
                <a:ext cx="139" cy="8"/>
              </a:xfrm>
              <a:custGeom>
                <a:avLst/>
                <a:gdLst>
                  <a:gd name="T0" fmla="*/ 4 w 280"/>
                  <a:gd name="T1" fmla="*/ 1 h 14"/>
                  <a:gd name="T2" fmla="*/ 4 w 280"/>
                  <a:gd name="T3" fmla="*/ 0 h 14"/>
                  <a:gd name="T4" fmla="*/ 0 w 280"/>
                  <a:gd name="T5" fmla="*/ 0 h 14"/>
                  <a:gd name="T6" fmla="*/ 0 w 280"/>
                  <a:gd name="T7" fmla="*/ 1 h 14"/>
                  <a:gd name="T8" fmla="*/ 4 w 280"/>
                  <a:gd name="T9" fmla="*/ 1 h 14"/>
                  <a:gd name="T10" fmla="*/ 4 w 280"/>
                  <a:gd name="T11" fmla="*/ 1 h 14"/>
                  <a:gd name="T12" fmla="*/ 4 w 280"/>
                  <a:gd name="T13" fmla="*/ 1 h 14"/>
                  <a:gd name="T14" fmla="*/ 4 w 280"/>
                  <a:gd name="T15" fmla="*/ 1 h 14"/>
                  <a:gd name="T16" fmla="*/ 4 w 280"/>
                  <a:gd name="T17" fmla="*/ 1 h 14"/>
                  <a:gd name="T18" fmla="*/ 4 w 280"/>
                  <a:gd name="T19" fmla="*/ 1 h 14"/>
                  <a:gd name="T20" fmla="*/ 4 w 280"/>
                  <a:gd name="T21" fmla="*/ 0 h 14"/>
                  <a:gd name="T22" fmla="*/ 4 w 280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14"/>
                  <a:gd name="T38" fmla="*/ 280 w 280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14">
                    <a:moveTo>
                      <a:pt x="265" y="7"/>
                    </a:moveTo>
                    <a:lnTo>
                      <a:pt x="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73" y="14"/>
                    </a:lnTo>
                    <a:lnTo>
                      <a:pt x="280" y="7"/>
                    </a:lnTo>
                    <a:lnTo>
                      <a:pt x="273" y="14"/>
                    </a:lnTo>
                    <a:lnTo>
                      <a:pt x="277" y="12"/>
                    </a:lnTo>
                    <a:lnTo>
                      <a:pt x="280" y="7"/>
                    </a:lnTo>
                    <a:lnTo>
                      <a:pt x="277" y="3"/>
                    </a:lnTo>
                    <a:lnTo>
                      <a:pt x="273" y="0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1" name="Freeform 61"/>
              <p:cNvSpPr>
                <a:spLocks/>
              </p:cNvSpPr>
              <p:nvPr/>
            </p:nvSpPr>
            <p:spPr bwMode="auto">
              <a:xfrm>
                <a:off x="5111" y="3174"/>
                <a:ext cx="104" cy="303"/>
              </a:xfrm>
              <a:custGeom>
                <a:avLst/>
                <a:gdLst>
                  <a:gd name="T0" fmla="*/ 0 w 208"/>
                  <a:gd name="T1" fmla="*/ 10 h 605"/>
                  <a:gd name="T2" fmla="*/ 1 w 208"/>
                  <a:gd name="T3" fmla="*/ 10 h 605"/>
                  <a:gd name="T4" fmla="*/ 2 w 208"/>
                  <a:gd name="T5" fmla="*/ 10 h 605"/>
                  <a:gd name="T6" fmla="*/ 2 w 208"/>
                  <a:gd name="T7" fmla="*/ 9 h 605"/>
                  <a:gd name="T8" fmla="*/ 3 w 208"/>
                  <a:gd name="T9" fmla="*/ 9 h 605"/>
                  <a:gd name="T10" fmla="*/ 3 w 208"/>
                  <a:gd name="T11" fmla="*/ 9 h 605"/>
                  <a:gd name="T12" fmla="*/ 3 w 208"/>
                  <a:gd name="T13" fmla="*/ 8 h 605"/>
                  <a:gd name="T14" fmla="*/ 4 w 208"/>
                  <a:gd name="T15" fmla="*/ 7 h 605"/>
                  <a:gd name="T16" fmla="*/ 4 w 208"/>
                  <a:gd name="T17" fmla="*/ 7 h 605"/>
                  <a:gd name="T18" fmla="*/ 4 w 208"/>
                  <a:gd name="T19" fmla="*/ 0 h 605"/>
                  <a:gd name="T20" fmla="*/ 3 w 208"/>
                  <a:gd name="T21" fmla="*/ 0 h 605"/>
                  <a:gd name="T22" fmla="*/ 3 w 208"/>
                  <a:gd name="T23" fmla="*/ 0 h 605"/>
                  <a:gd name="T24" fmla="*/ 2 w 208"/>
                  <a:gd name="T25" fmla="*/ 0 h 605"/>
                  <a:gd name="T26" fmla="*/ 2 w 208"/>
                  <a:gd name="T27" fmla="*/ 0 h 605"/>
                  <a:gd name="T28" fmla="*/ 1 w 208"/>
                  <a:gd name="T29" fmla="*/ 0 h 605"/>
                  <a:gd name="T30" fmla="*/ 1 w 208"/>
                  <a:gd name="T31" fmla="*/ 0 h 605"/>
                  <a:gd name="T32" fmla="*/ 1 w 208"/>
                  <a:gd name="T33" fmla="*/ 0 h 605"/>
                  <a:gd name="T34" fmla="*/ 0 w 208"/>
                  <a:gd name="T35" fmla="*/ 0 h 605"/>
                  <a:gd name="T36" fmla="*/ 0 w 208"/>
                  <a:gd name="T37" fmla="*/ 10 h 6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8"/>
                  <a:gd name="T58" fmla="*/ 0 h 605"/>
                  <a:gd name="T59" fmla="*/ 208 w 208"/>
                  <a:gd name="T60" fmla="*/ 605 h 6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8" h="605">
                    <a:moveTo>
                      <a:pt x="0" y="605"/>
                    </a:moveTo>
                    <a:lnTo>
                      <a:pt x="42" y="601"/>
                    </a:lnTo>
                    <a:lnTo>
                      <a:pt x="81" y="590"/>
                    </a:lnTo>
                    <a:lnTo>
                      <a:pt x="117" y="569"/>
                    </a:lnTo>
                    <a:lnTo>
                      <a:pt x="147" y="545"/>
                    </a:lnTo>
                    <a:lnTo>
                      <a:pt x="173" y="513"/>
                    </a:lnTo>
                    <a:lnTo>
                      <a:pt x="192" y="479"/>
                    </a:lnTo>
                    <a:lnTo>
                      <a:pt x="204" y="440"/>
                    </a:lnTo>
                    <a:lnTo>
                      <a:pt x="208" y="398"/>
                    </a:lnTo>
                    <a:lnTo>
                      <a:pt x="208" y="0"/>
                    </a:lnTo>
                    <a:lnTo>
                      <a:pt x="189" y="0"/>
                    </a:lnTo>
                    <a:lnTo>
                      <a:pt x="160" y="0"/>
                    </a:lnTo>
                    <a:lnTo>
                      <a:pt x="127" y="0"/>
                    </a:lnTo>
                    <a:lnTo>
                      <a:pt x="91" y="0"/>
                    </a:lnTo>
                    <a:lnTo>
                      <a:pt x="57" y="0"/>
                    </a:lnTo>
                    <a:lnTo>
                      <a:pt x="2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05"/>
                    </a:lnTo>
                    <a:close/>
                  </a:path>
                </a:pathLst>
              </a:custGeom>
              <a:solidFill>
                <a:srgbClr val="5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2" name="Freeform 62"/>
              <p:cNvSpPr>
                <a:spLocks/>
              </p:cNvSpPr>
              <p:nvPr/>
            </p:nvSpPr>
            <p:spPr bwMode="auto">
              <a:xfrm>
                <a:off x="5111" y="3369"/>
                <a:ext cx="108" cy="111"/>
              </a:xfrm>
              <a:custGeom>
                <a:avLst/>
                <a:gdLst>
                  <a:gd name="T0" fmla="*/ 4 w 215"/>
                  <a:gd name="T1" fmla="*/ 1 h 222"/>
                  <a:gd name="T2" fmla="*/ 4 w 215"/>
                  <a:gd name="T3" fmla="*/ 1 h 222"/>
                  <a:gd name="T4" fmla="*/ 4 w 215"/>
                  <a:gd name="T5" fmla="*/ 1 h 222"/>
                  <a:gd name="T6" fmla="*/ 3 w 215"/>
                  <a:gd name="T7" fmla="*/ 2 h 222"/>
                  <a:gd name="T8" fmla="*/ 3 w 215"/>
                  <a:gd name="T9" fmla="*/ 2 h 222"/>
                  <a:gd name="T10" fmla="*/ 3 w 215"/>
                  <a:gd name="T11" fmla="*/ 3 h 222"/>
                  <a:gd name="T12" fmla="*/ 2 w 215"/>
                  <a:gd name="T13" fmla="*/ 3 h 222"/>
                  <a:gd name="T14" fmla="*/ 2 w 215"/>
                  <a:gd name="T15" fmla="*/ 4 h 222"/>
                  <a:gd name="T16" fmla="*/ 1 w 215"/>
                  <a:gd name="T17" fmla="*/ 4 h 222"/>
                  <a:gd name="T18" fmla="*/ 0 w 215"/>
                  <a:gd name="T19" fmla="*/ 4 h 222"/>
                  <a:gd name="T20" fmla="*/ 0 w 215"/>
                  <a:gd name="T21" fmla="*/ 4 h 222"/>
                  <a:gd name="T22" fmla="*/ 1 w 215"/>
                  <a:gd name="T23" fmla="*/ 4 h 222"/>
                  <a:gd name="T24" fmla="*/ 2 w 215"/>
                  <a:gd name="T25" fmla="*/ 4 h 222"/>
                  <a:gd name="T26" fmla="*/ 2 w 215"/>
                  <a:gd name="T27" fmla="*/ 3 h 222"/>
                  <a:gd name="T28" fmla="*/ 3 w 215"/>
                  <a:gd name="T29" fmla="*/ 3 h 222"/>
                  <a:gd name="T30" fmla="*/ 3 w 215"/>
                  <a:gd name="T31" fmla="*/ 2 h 222"/>
                  <a:gd name="T32" fmla="*/ 4 w 215"/>
                  <a:gd name="T33" fmla="*/ 2 h 222"/>
                  <a:gd name="T34" fmla="*/ 4 w 215"/>
                  <a:gd name="T35" fmla="*/ 1 h 222"/>
                  <a:gd name="T36" fmla="*/ 4 w 215"/>
                  <a:gd name="T37" fmla="*/ 1 h 222"/>
                  <a:gd name="T38" fmla="*/ 4 w 215"/>
                  <a:gd name="T39" fmla="*/ 1 h 222"/>
                  <a:gd name="T40" fmla="*/ 4 w 215"/>
                  <a:gd name="T41" fmla="*/ 1 h 222"/>
                  <a:gd name="T42" fmla="*/ 4 w 215"/>
                  <a:gd name="T43" fmla="*/ 1 h 222"/>
                  <a:gd name="T44" fmla="*/ 4 w 215"/>
                  <a:gd name="T45" fmla="*/ 0 h 222"/>
                  <a:gd name="T46" fmla="*/ 4 w 215"/>
                  <a:gd name="T47" fmla="*/ 1 h 222"/>
                  <a:gd name="T48" fmla="*/ 4 w 215"/>
                  <a:gd name="T49" fmla="*/ 1 h 2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5"/>
                  <a:gd name="T76" fmla="*/ 0 h 222"/>
                  <a:gd name="T77" fmla="*/ 215 w 215"/>
                  <a:gd name="T78" fmla="*/ 222 h 2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5" h="222">
                    <a:moveTo>
                      <a:pt x="201" y="7"/>
                    </a:moveTo>
                    <a:lnTo>
                      <a:pt x="201" y="7"/>
                    </a:lnTo>
                    <a:lnTo>
                      <a:pt x="198" y="49"/>
                    </a:lnTo>
                    <a:lnTo>
                      <a:pt x="186" y="86"/>
                    </a:lnTo>
                    <a:lnTo>
                      <a:pt x="168" y="119"/>
                    </a:lnTo>
                    <a:lnTo>
                      <a:pt x="143" y="150"/>
                    </a:lnTo>
                    <a:lnTo>
                      <a:pt x="114" y="173"/>
                    </a:lnTo>
                    <a:lnTo>
                      <a:pt x="80" y="193"/>
                    </a:lnTo>
                    <a:lnTo>
                      <a:pt x="42" y="204"/>
                    </a:lnTo>
                    <a:lnTo>
                      <a:pt x="0" y="207"/>
                    </a:lnTo>
                    <a:lnTo>
                      <a:pt x="0" y="222"/>
                    </a:lnTo>
                    <a:lnTo>
                      <a:pt x="42" y="216"/>
                    </a:lnTo>
                    <a:lnTo>
                      <a:pt x="83" y="204"/>
                    </a:lnTo>
                    <a:lnTo>
                      <a:pt x="120" y="184"/>
                    </a:lnTo>
                    <a:lnTo>
                      <a:pt x="152" y="158"/>
                    </a:lnTo>
                    <a:lnTo>
                      <a:pt x="179" y="125"/>
                    </a:lnTo>
                    <a:lnTo>
                      <a:pt x="198" y="89"/>
                    </a:lnTo>
                    <a:lnTo>
                      <a:pt x="209" y="49"/>
                    </a:lnTo>
                    <a:lnTo>
                      <a:pt x="215" y="7"/>
                    </a:lnTo>
                    <a:lnTo>
                      <a:pt x="212" y="2"/>
                    </a:lnTo>
                    <a:lnTo>
                      <a:pt x="208" y="0"/>
                    </a:lnTo>
                    <a:lnTo>
                      <a:pt x="204" y="2"/>
                    </a:lnTo>
                    <a:lnTo>
                      <a:pt x="20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3" name="Freeform 63"/>
              <p:cNvSpPr>
                <a:spLocks/>
              </p:cNvSpPr>
              <p:nvPr/>
            </p:nvSpPr>
            <p:spPr bwMode="auto">
              <a:xfrm>
                <a:off x="5211" y="3170"/>
                <a:ext cx="8" cy="203"/>
              </a:xfrm>
              <a:custGeom>
                <a:avLst/>
                <a:gdLst>
                  <a:gd name="T0" fmla="*/ 1 w 14"/>
                  <a:gd name="T1" fmla="*/ 1 h 406"/>
                  <a:gd name="T2" fmla="*/ 0 w 14"/>
                  <a:gd name="T3" fmla="*/ 1 h 406"/>
                  <a:gd name="T4" fmla="*/ 0 w 14"/>
                  <a:gd name="T5" fmla="*/ 7 h 406"/>
                  <a:gd name="T6" fmla="*/ 1 w 14"/>
                  <a:gd name="T7" fmla="*/ 7 h 406"/>
                  <a:gd name="T8" fmla="*/ 1 w 14"/>
                  <a:gd name="T9" fmla="*/ 1 h 406"/>
                  <a:gd name="T10" fmla="*/ 1 w 14"/>
                  <a:gd name="T11" fmla="*/ 0 h 406"/>
                  <a:gd name="T12" fmla="*/ 1 w 14"/>
                  <a:gd name="T13" fmla="*/ 1 h 406"/>
                  <a:gd name="T14" fmla="*/ 1 w 14"/>
                  <a:gd name="T15" fmla="*/ 1 h 406"/>
                  <a:gd name="T16" fmla="*/ 1 w 14"/>
                  <a:gd name="T17" fmla="*/ 0 h 406"/>
                  <a:gd name="T18" fmla="*/ 1 w 14"/>
                  <a:gd name="T19" fmla="*/ 1 h 406"/>
                  <a:gd name="T20" fmla="*/ 0 w 14"/>
                  <a:gd name="T21" fmla="*/ 1 h 406"/>
                  <a:gd name="T22" fmla="*/ 1 w 14"/>
                  <a:gd name="T23" fmla="*/ 1 h 4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06"/>
                  <a:gd name="T38" fmla="*/ 14 w 14"/>
                  <a:gd name="T39" fmla="*/ 406 h 4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06">
                    <a:moveTo>
                      <a:pt x="7" y="15"/>
                    </a:moveTo>
                    <a:lnTo>
                      <a:pt x="0" y="8"/>
                    </a:lnTo>
                    <a:lnTo>
                      <a:pt x="0" y="406"/>
                    </a:lnTo>
                    <a:lnTo>
                      <a:pt x="14" y="406"/>
                    </a:lnTo>
                    <a:lnTo>
                      <a:pt x="14" y="8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4" name="Freeform 64"/>
              <p:cNvSpPr>
                <a:spLocks/>
              </p:cNvSpPr>
              <p:nvPr/>
            </p:nvSpPr>
            <p:spPr bwMode="auto">
              <a:xfrm>
                <a:off x="5108" y="3170"/>
                <a:ext cx="107" cy="7"/>
              </a:xfrm>
              <a:custGeom>
                <a:avLst/>
                <a:gdLst>
                  <a:gd name="T0" fmla="*/ 0 w 215"/>
                  <a:gd name="T1" fmla="*/ 0 h 15"/>
                  <a:gd name="T2" fmla="*/ 0 w 215"/>
                  <a:gd name="T3" fmla="*/ 0 h 15"/>
                  <a:gd name="T4" fmla="*/ 0 w 215"/>
                  <a:gd name="T5" fmla="*/ 0 h 15"/>
                  <a:gd name="T6" fmla="*/ 0 w 215"/>
                  <a:gd name="T7" fmla="*/ 0 h 15"/>
                  <a:gd name="T8" fmla="*/ 1 w 215"/>
                  <a:gd name="T9" fmla="*/ 0 h 15"/>
                  <a:gd name="T10" fmla="*/ 1 w 215"/>
                  <a:gd name="T11" fmla="*/ 0 h 15"/>
                  <a:gd name="T12" fmla="*/ 2 w 215"/>
                  <a:gd name="T13" fmla="*/ 0 h 15"/>
                  <a:gd name="T14" fmla="*/ 2 w 215"/>
                  <a:gd name="T15" fmla="*/ 0 h 15"/>
                  <a:gd name="T16" fmla="*/ 3 w 215"/>
                  <a:gd name="T17" fmla="*/ 0 h 15"/>
                  <a:gd name="T18" fmla="*/ 3 w 215"/>
                  <a:gd name="T19" fmla="*/ 0 h 15"/>
                  <a:gd name="T20" fmla="*/ 3 w 215"/>
                  <a:gd name="T21" fmla="*/ 0 h 15"/>
                  <a:gd name="T22" fmla="*/ 3 w 215"/>
                  <a:gd name="T23" fmla="*/ 0 h 15"/>
                  <a:gd name="T24" fmla="*/ 2 w 215"/>
                  <a:gd name="T25" fmla="*/ 0 h 15"/>
                  <a:gd name="T26" fmla="*/ 2 w 215"/>
                  <a:gd name="T27" fmla="*/ 0 h 15"/>
                  <a:gd name="T28" fmla="*/ 1 w 215"/>
                  <a:gd name="T29" fmla="*/ 0 h 15"/>
                  <a:gd name="T30" fmla="*/ 1 w 215"/>
                  <a:gd name="T31" fmla="*/ 0 h 15"/>
                  <a:gd name="T32" fmla="*/ 0 w 215"/>
                  <a:gd name="T33" fmla="*/ 0 h 15"/>
                  <a:gd name="T34" fmla="*/ 0 w 215"/>
                  <a:gd name="T35" fmla="*/ 0 h 15"/>
                  <a:gd name="T36" fmla="*/ 0 w 215"/>
                  <a:gd name="T37" fmla="*/ 0 h 15"/>
                  <a:gd name="T38" fmla="*/ 0 w 215"/>
                  <a:gd name="T39" fmla="*/ 0 h 15"/>
                  <a:gd name="T40" fmla="*/ 0 w 215"/>
                  <a:gd name="T41" fmla="*/ 0 h 15"/>
                  <a:gd name="T42" fmla="*/ 0 w 215"/>
                  <a:gd name="T43" fmla="*/ 0 h 15"/>
                  <a:gd name="T44" fmla="*/ 0 w 215"/>
                  <a:gd name="T45" fmla="*/ 0 h 15"/>
                  <a:gd name="T46" fmla="*/ 0 w 215"/>
                  <a:gd name="T47" fmla="*/ 0 h 15"/>
                  <a:gd name="T48" fmla="*/ 0 w 215"/>
                  <a:gd name="T49" fmla="*/ 0 h 15"/>
                  <a:gd name="T50" fmla="*/ 0 w 215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5"/>
                  <a:gd name="T79" fmla="*/ 0 h 15"/>
                  <a:gd name="T80" fmla="*/ 215 w 2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5" h="15">
                    <a:moveTo>
                      <a:pt x="15" y="8"/>
                    </a:moveTo>
                    <a:lnTo>
                      <a:pt x="7" y="15"/>
                    </a:lnTo>
                    <a:lnTo>
                      <a:pt x="15" y="15"/>
                    </a:lnTo>
                    <a:lnTo>
                      <a:pt x="35" y="15"/>
                    </a:lnTo>
                    <a:lnTo>
                      <a:pt x="64" y="15"/>
                    </a:lnTo>
                    <a:lnTo>
                      <a:pt x="98" y="15"/>
                    </a:lnTo>
                    <a:lnTo>
                      <a:pt x="134" y="15"/>
                    </a:lnTo>
                    <a:lnTo>
                      <a:pt x="167" y="15"/>
                    </a:lnTo>
                    <a:lnTo>
                      <a:pt x="196" y="15"/>
                    </a:lnTo>
                    <a:lnTo>
                      <a:pt x="215" y="15"/>
                    </a:lnTo>
                    <a:lnTo>
                      <a:pt x="215" y="0"/>
                    </a:lnTo>
                    <a:lnTo>
                      <a:pt x="196" y="0"/>
                    </a:lnTo>
                    <a:lnTo>
                      <a:pt x="167" y="0"/>
                    </a:lnTo>
                    <a:lnTo>
                      <a:pt x="134" y="0"/>
                    </a:lnTo>
                    <a:lnTo>
                      <a:pt x="98" y="0"/>
                    </a:lnTo>
                    <a:lnTo>
                      <a:pt x="64" y="0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5" name="Freeform 65"/>
              <p:cNvSpPr>
                <a:spLocks/>
              </p:cNvSpPr>
              <p:nvPr/>
            </p:nvSpPr>
            <p:spPr bwMode="auto">
              <a:xfrm>
                <a:off x="5108" y="3174"/>
                <a:ext cx="7" cy="306"/>
              </a:xfrm>
              <a:custGeom>
                <a:avLst/>
                <a:gdLst>
                  <a:gd name="T0" fmla="*/ 0 w 15"/>
                  <a:gd name="T1" fmla="*/ 9 h 613"/>
                  <a:gd name="T2" fmla="*/ 0 w 15"/>
                  <a:gd name="T3" fmla="*/ 9 h 613"/>
                  <a:gd name="T4" fmla="*/ 0 w 15"/>
                  <a:gd name="T5" fmla="*/ 0 h 613"/>
                  <a:gd name="T6" fmla="*/ 0 w 15"/>
                  <a:gd name="T7" fmla="*/ 0 h 613"/>
                  <a:gd name="T8" fmla="*/ 0 w 15"/>
                  <a:gd name="T9" fmla="*/ 9 h 613"/>
                  <a:gd name="T10" fmla="*/ 0 w 15"/>
                  <a:gd name="T11" fmla="*/ 9 h 613"/>
                  <a:gd name="T12" fmla="*/ 0 w 15"/>
                  <a:gd name="T13" fmla="*/ 9 h 613"/>
                  <a:gd name="T14" fmla="*/ 0 w 15"/>
                  <a:gd name="T15" fmla="*/ 9 h 613"/>
                  <a:gd name="T16" fmla="*/ 0 w 15"/>
                  <a:gd name="T17" fmla="*/ 9 h 613"/>
                  <a:gd name="T18" fmla="*/ 0 w 15"/>
                  <a:gd name="T19" fmla="*/ 9 h 613"/>
                  <a:gd name="T20" fmla="*/ 0 w 15"/>
                  <a:gd name="T21" fmla="*/ 9 h 613"/>
                  <a:gd name="T22" fmla="*/ 0 w 15"/>
                  <a:gd name="T23" fmla="*/ 9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613"/>
                  <a:gd name="T38" fmla="*/ 15 w 15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613">
                    <a:moveTo>
                      <a:pt x="7" y="598"/>
                    </a:moveTo>
                    <a:lnTo>
                      <a:pt x="15" y="60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605"/>
                    </a:lnTo>
                    <a:lnTo>
                      <a:pt x="7" y="613"/>
                    </a:lnTo>
                    <a:lnTo>
                      <a:pt x="0" y="605"/>
                    </a:lnTo>
                    <a:lnTo>
                      <a:pt x="3" y="610"/>
                    </a:lnTo>
                    <a:lnTo>
                      <a:pt x="7" y="611"/>
                    </a:lnTo>
                    <a:lnTo>
                      <a:pt x="12" y="610"/>
                    </a:lnTo>
                    <a:lnTo>
                      <a:pt x="15" y="605"/>
                    </a:lnTo>
                    <a:lnTo>
                      <a:pt x="7" y="5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6" name="Rectangle 66"/>
              <p:cNvSpPr>
                <a:spLocks noChangeArrowheads="1"/>
              </p:cNvSpPr>
              <p:nvPr/>
            </p:nvSpPr>
            <p:spPr bwMode="auto">
              <a:xfrm>
                <a:off x="4981" y="3328"/>
                <a:ext cx="62" cy="19"/>
              </a:xfrm>
              <a:prstGeom prst="rect">
                <a:avLst/>
              </a:prstGeom>
              <a:solidFill>
                <a:srgbClr val="5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7" name="Freeform 67"/>
              <p:cNvSpPr>
                <a:spLocks/>
              </p:cNvSpPr>
              <p:nvPr/>
            </p:nvSpPr>
            <p:spPr bwMode="auto">
              <a:xfrm>
                <a:off x="5040" y="3325"/>
                <a:ext cx="7" cy="22"/>
              </a:xfrm>
              <a:custGeom>
                <a:avLst/>
                <a:gdLst>
                  <a:gd name="T0" fmla="*/ 1 w 14"/>
                  <a:gd name="T1" fmla="*/ 0 h 45"/>
                  <a:gd name="T2" fmla="*/ 0 w 14"/>
                  <a:gd name="T3" fmla="*/ 0 h 45"/>
                  <a:gd name="T4" fmla="*/ 0 w 14"/>
                  <a:gd name="T5" fmla="*/ 0 h 45"/>
                  <a:gd name="T6" fmla="*/ 1 w 14"/>
                  <a:gd name="T7" fmla="*/ 0 h 45"/>
                  <a:gd name="T8" fmla="*/ 1 w 14"/>
                  <a:gd name="T9" fmla="*/ 0 h 45"/>
                  <a:gd name="T10" fmla="*/ 1 w 14"/>
                  <a:gd name="T11" fmla="*/ 0 h 45"/>
                  <a:gd name="T12" fmla="*/ 1 w 14"/>
                  <a:gd name="T13" fmla="*/ 0 h 45"/>
                  <a:gd name="T14" fmla="*/ 1 w 14"/>
                  <a:gd name="T15" fmla="*/ 0 h 45"/>
                  <a:gd name="T16" fmla="*/ 1 w 14"/>
                  <a:gd name="T17" fmla="*/ 0 h 45"/>
                  <a:gd name="T18" fmla="*/ 1 w 14"/>
                  <a:gd name="T19" fmla="*/ 0 h 45"/>
                  <a:gd name="T20" fmla="*/ 0 w 14"/>
                  <a:gd name="T21" fmla="*/ 0 h 45"/>
                  <a:gd name="T22" fmla="*/ 1 w 14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5"/>
                  <a:gd name="T38" fmla="*/ 14 w 14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5">
                    <a:moveTo>
                      <a:pt x="7" y="15"/>
                    </a:moveTo>
                    <a:lnTo>
                      <a:pt x="0" y="7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8" name="Freeform 68"/>
              <p:cNvSpPr>
                <a:spLocks/>
              </p:cNvSpPr>
              <p:nvPr/>
            </p:nvSpPr>
            <p:spPr bwMode="auto">
              <a:xfrm>
                <a:off x="4978" y="3325"/>
                <a:ext cx="65" cy="7"/>
              </a:xfrm>
              <a:custGeom>
                <a:avLst/>
                <a:gdLst>
                  <a:gd name="T0" fmla="*/ 0 w 131"/>
                  <a:gd name="T1" fmla="*/ 0 h 15"/>
                  <a:gd name="T2" fmla="*/ 0 w 131"/>
                  <a:gd name="T3" fmla="*/ 0 h 15"/>
                  <a:gd name="T4" fmla="*/ 2 w 131"/>
                  <a:gd name="T5" fmla="*/ 0 h 15"/>
                  <a:gd name="T6" fmla="*/ 2 w 131"/>
                  <a:gd name="T7" fmla="*/ 0 h 15"/>
                  <a:gd name="T8" fmla="*/ 0 w 131"/>
                  <a:gd name="T9" fmla="*/ 0 h 15"/>
                  <a:gd name="T10" fmla="*/ 0 w 131"/>
                  <a:gd name="T11" fmla="*/ 0 h 15"/>
                  <a:gd name="T12" fmla="*/ 0 w 131"/>
                  <a:gd name="T13" fmla="*/ 0 h 15"/>
                  <a:gd name="T14" fmla="*/ 0 w 131"/>
                  <a:gd name="T15" fmla="*/ 0 h 15"/>
                  <a:gd name="T16" fmla="*/ 0 w 131"/>
                  <a:gd name="T17" fmla="*/ 0 h 15"/>
                  <a:gd name="T18" fmla="*/ 0 w 131"/>
                  <a:gd name="T19" fmla="*/ 0 h 15"/>
                  <a:gd name="T20" fmla="*/ 0 w 131"/>
                  <a:gd name="T21" fmla="*/ 0 h 15"/>
                  <a:gd name="T22" fmla="*/ 0 w 131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15"/>
                  <a:gd name="T38" fmla="*/ 131 w 131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15">
                    <a:moveTo>
                      <a:pt x="14" y="7"/>
                    </a:moveTo>
                    <a:lnTo>
                      <a:pt x="7" y="15"/>
                    </a:lnTo>
                    <a:lnTo>
                      <a:pt x="131" y="15"/>
                    </a:lnTo>
                    <a:lnTo>
                      <a:pt x="131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9" name="Freeform 69"/>
              <p:cNvSpPr>
                <a:spLocks/>
              </p:cNvSpPr>
              <p:nvPr/>
            </p:nvSpPr>
            <p:spPr bwMode="auto">
              <a:xfrm>
                <a:off x="4978" y="3328"/>
                <a:ext cx="7" cy="23"/>
              </a:xfrm>
              <a:custGeom>
                <a:avLst/>
                <a:gdLst>
                  <a:gd name="T0" fmla="*/ 1 w 14"/>
                  <a:gd name="T1" fmla="*/ 1 h 45"/>
                  <a:gd name="T2" fmla="*/ 1 w 14"/>
                  <a:gd name="T3" fmla="*/ 1 h 45"/>
                  <a:gd name="T4" fmla="*/ 1 w 14"/>
                  <a:gd name="T5" fmla="*/ 0 h 45"/>
                  <a:gd name="T6" fmla="*/ 0 w 14"/>
                  <a:gd name="T7" fmla="*/ 0 h 45"/>
                  <a:gd name="T8" fmla="*/ 0 w 14"/>
                  <a:gd name="T9" fmla="*/ 1 h 45"/>
                  <a:gd name="T10" fmla="*/ 1 w 14"/>
                  <a:gd name="T11" fmla="*/ 1 h 45"/>
                  <a:gd name="T12" fmla="*/ 0 w 14"/>
                  <a:gd name="T13" fmla="*/ 1 h 45"/>
                  <a:gd name="T14" fmla="*/ 1 w 14"/>
                  <a:gd name="T15" fmla="*/ 1 h 45"/>
                  <a:gd name="T16" fmla="*/ 1 w 14"/>
                  <a:gd name="T17" fmla="*/ 1 h 45"/>
                  <a:gd name="T18" fmla="*/ 1 w 14"/>
                  <a:gd name="T19" fmla="*/ 1 h 45"/>
                  <a:gd name="T20" fmla="*/ 1 w 14"/>
                  <a:gd name="T21" fmla="*/ 1 h 45"/>
                  <a:gd name="T22" fmla="*/ 1 w 14"/>
                  <a:gd name="T23" fmla="*/ 1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5"/>
                  <a:gd name="T38" fmla="*/ 14 w 14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5">
                    <a:moveTo>
                      <a:pt x="7" y="31"/>
                    </a:moveTo>
                    <a:lnTo>
                      <a:pt x="14" y="3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7" y="45"/>
                    </a:lnTo>
                    <a:lnTo>
                      <a:pt x="0" y="38"/>
                    </a:lnTo>
                    <a:lnTo>
                      <a:pt x="3" y="42"/>
                    </a:lnTo>
                    <a:lnTo>
                      <a:pt x="7" y="44"/>
                    </a:lnTo>
                    <a:lnTo>
                      <a:pt x="11" y="42"/>
                    </a:lnTo>
                    <a:lnTo>
                      <a:pt x="14" y="38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0" name="Freeform 70"/>
              <p:cNvSpPr>
                <a:spLocks/>
              </p:cNvSpPr>
              <p:nvPr/>
            </p:nvSpPr>
            <p:spPr bwMode="auto">
              <a:xfrm>
                <a:off x="4981" y="3343"/>
                <a:ext cx="66" cy="8"/>
              </a:xfrm>
              <a:custGeom>
                <a:avLst/>
                <a:gdLst>
                  <a:gd name="T0" fmla="*/ 2 w 131"/>
                  <a:gd name="T1" fmla="*/ 1 h 14"/>
                  <a:gd name="T2" fmla="*/ 2 w 131"/>
                  <a:gd name="T3" fmla="*/ 0 h 14"/>
                  <a:gd name="T4" fmla="*/ 0 w 131"/>
                  <a:gd name="T5" fmla="*/ 0 h 14"/>
                  <a:gd name="T6" fmla="*/ 0 w 131"/>
                  <a:gd name="T7" fmla="*/ 1 h 14"/>
                  <a:gd name="T8" fmla="*/ 2 w 131"/>
                  <a:gd name="T9" fmla="*/ 1 h 14"/>
                  <a:gd name="T10" fmla="*/ 3 w 131"/>
                  <a:gd name="T11" fmla="*/ 1 h 14"/>
                  <a:gd name="T12" fmla="*/ 2 w 131"/>
                  <a:gd name="T13" fmla="*/ 1 h 14"/>
                  <a:gd name="T14" fmla="*/ 2 w 131"/>
                  <a:gd name="T15" fmla="*/ 1 h 14"/>
                  <a:gd name="T16" fmla="*/ 3 w 131"/>
                  <a:gd name="T17" fmla="*/ 1 h 14"/>
                  <a:gd name="T18" fmla="*/ 2 w 131"/>
                  <a:gd name="T19" fmla="*/ 1 h 14"/>
                  <a:gd name="T20" fmla="*/ 2 w 131"/>
                  <a:gd name="T21" fmla="*/ 0 h 14"/>
                  <a:gd name="T22" fmla="*/ 2 w 13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14"/>
                  <a:gd name="T38" fmla="*/ 131 w 13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14">
                    <a:moveTo>
                      <a:pt x="117" y="7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4" y="14"/>
                    </a:lnTo>
                    <a:lnTo>
                      <a:pt x="131" y="7"/>
                    </a:lnTo>
                    <a:lnTo>
                      <a:pt x="124" y="14"/>
                    </a:lnTo>
                    <a:lnTo>
                      <a:pt x="128" y="11"/>
                    </a:lnTo>
                    <a:lnTo>
                      <a:pt x="131" y="7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1" name="Rectangle 71"/>
              <p:cNvSpPr>
                <a:spLocks noChangeArrowheads="1"/>
              </p:cNvSpPr>
              <p:nvPr/>
            </p:nvSpPr>
            <p:spPr bwMode="auto">
              <a:xfrm>
                <a:off x="4981" y="3174"/>
                <a:ext cx="62" cy="19"/>
              </a:xfrm>
              <a:prstGeom prst="rect">
                <a:avLst/>
              </a:prstGeom>
              <a:solidFill>
                <a:srgbClr val="5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2" name="Freeform 72"/>
              <p:cNvSpPr>
                <a:spLocks/>
              </p:cNvSpPr>
              <p:nvPr/>
            </p:nvSpPr>
            <p:spPr bwMode="auto">
              <a:xfrm>
                <a:off x="5040" y="3170"/>
                <a:ext cx="7" cy="23"/>
              </a:xfrm>
              <a:custGeom>
                <a:avLst/>
                <a:gdLst>
                  <a:gd name="T0" fmla="*/ 1 w 14"/>
                  <a:gd name="T1" fmla="*/ 1 h 45"/>
                  <a:gd name="T2" fmla="*/ 0 w 14"/>
                  <a:gd name="T3" fmla="*/ 1 h 45"/>
                  <a:gd name="T4" fmla="*/ 0 w 14"/>
                  <a:gd name="T5" fmla="*/ 1 h 45"/>
                  <a:gd name="T6" fmla="*/ 1 w 14"/>
                  <a:gd name="T7" fmla="*/ 1 h 45"/>
                  <a:gd name="T8" fmla="*/ 1 w 14"/>
                  <a:gd name="T9" fmla="*/ 1 h 45"/>
                  <a:gd name="T10" fmla="*/ 1 w 14"/>
                  <a:gd name="T11" fmla="*/ 0 h 45"/>
                  <a:gd name="T12" fmla="*/ 1 w 14"/>
                  <a:gd name="T13" fmla="*/ 1 h 45"/>
                  <a:gd name="T14" fmla="*/ 1 w 14"/>
                  <a:gd name="T15" fmla="*/ 1 h 45"/>
                  <a:gd name="T16" fmla="*/ 1 w 14"/>
                  <a:gd name="T17" fmla="*/ 0 h 45"/>
                  <a:gd name="T18" fmla="*/ 1 w 14"/>
                  <a:gd name="T19" fmla="*/ 1 h 45"/>
                  <a:gd name="T20" fmla="*/ 0 w 14"/>
                  <a:gd name="T21" fmla="*/ 1 h 45"/>
                  <a:gd name="T22" fmla="*/ 1 w 14"/>
                  <a:gd name="T23" fmla="*/ 1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5"/>
                  <a:gd name="T38" fmla="*/ 14 w 14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5">
                    <a:moveTo>
                      <a:pt x="7" y="15"/>
                    </a:moveTo>
                    <a:lnTo>
                      <a:pt x="0" y="8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8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3" name="Freeform 73"/>
              <p:cNvSpPr>
                <a:spLocks/>
              </p:cNvSpPr>
              <p:nvPr/>
            </p:nvSpPr>
            <p:spPr bwMode="auto">
              <a:xfrm>
                <a:off x="4978" y="3170"/>
                <a:ext cx="65" cy="7"/>
              </a:xfrm>
              <a:custGeom>
                <a:avLst/>
                <a:gdLst>
                  <a:gd name="T0" fmla="*/ 0 w 131"/>
                  <a:gd name="T1" fmla="*/ 0 h 15"/>
                  <a:gd name="T2" fmla="*/ 0 w 131"/>
                  <a:gd name="T3" fmla="*/ 0 h 15"/>
                  <a:gd name="T4" fmla="*/ 2 w 131"/>
                  <a:gd name="T5" fmla="*/ 0 h 15"/>
                  <a:gd name="T6" fmla="*/ 2 w 131"/>
                  <a:gd name="T7" fmla="*/ 0 h 15"/>
                  <a:gd name="T8" fmla="*/ 0 w 131"/>
                  <a:gd name="T9" fmla="*/ 0 h 15"/>
                  <a:gd name="T10" fmla="*/ 0 w 131"/>
                  <a:gd name="T11" fmla="*/ 0 h 15"/>
                  <a:gd name="T12" fmla="*/ 0 w 131"/>
                  <a:gd name="T13" fmla="*/ 0 h 15"/>
                  <a:gd name="T14" fmla="*/ 0 w 131"/>
                  <a:gd name="T15" fmla="*/ 0 h 15"/>
                  <a:gd name="T16" fmla="*/ 0 w 131"/>
                  <a:gd name="T17" fmla="*/ 0 h 15"/>
                  <a:gd name="T18" fmla="*/ 0 w 131"/>
                  <a:gd name="T19" fmla="*/ 0 h 15"/>
                  <a:gd name="T20" fmla="*/ 0 w 131"/>
                  <a:gd name="T21" fmla="*/ 0 h 15"/>
                  <a:gd name="T22" fmla="*/ 0 w 131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15"/>
                  <a:gd name="T38" fmla="*/ 131 w 131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15">
                    <a:moveTo>
                      <a:pt x="14" y="8"/>
                    </a:moveTo>
                    <a:lnTo>
                      <a:pt x="7" y="15"/>
                    </a:lnTo>
                    <a:lnTo>
                      <a:pt x="131" y="15"/>
                    </a:lnTo>
                    <a:lnTo>
                      <a:pt x="131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4" name="Freeform 74"/>
              <p:cNvSpPr>
                <a:spLocks/>
              </p:cNvSpPr>
              <p:nvPr/>
            </p:nvSpPr>
            <p:spPr bwMode="auto">
              <a:xfrm>
                <a:off x="4978" y="3174"/>
                <a:ext cx="7" cy="22"/>
              </a:xfrm>
              <a:custGeom>
                <a:avLst/>
                <a:gdLst>
                  <a:gd name="T0" fmla="*/ 1 w 14"/>
                  <a:gd name="T1" fmla="*/ 1 h 44"/>
                  <a:gd name="T2" fmla="*/ 1 w 14"/>
                  <a:gd name="T3" fmla="*/ 1 h 44"/>
                  <a:gd name="T4" fmla="*/ 1 w 14"/>
                  <a:gd name="T5" fmla="*/ 0 h 44"/>
                  <a:gd name="T6" fmla="*/ 0 w 14"/>
                  <a:gd name="T7" fmla="*/ 0 h 44"/>
                  <a:gd name="T8" fmla="*/ 0 w 14"/>
                  <a:gd name="T9" fmla="*/ 1 h 44"/>
                  <a:gd name="T10" fmla="*/ 1 w 14"/>
                  <a:gd name="T11" fmla="*/ 1 h 44"/>
                  <a:gd name="T12" fmla="*/ 0 w 14"/>
                  <a:gd name="T13" fmla="*/ 1 h 44"/>
                  <a:gd name="T14" fmla="*/ 1 w 14"/>
                  <a:gd name="T15" fmla="*/ 1 h 44"/>
                  <a:gd name="T16" fmla="*/ 1 w 14"/>
                  <a:gd name="T17" fmla="*/ 1 h 44"/>
                  <a:gd name="T18" fmla="*/ 1 w 14"/>
                  <a:gd name="T19" fmla="*/ 1 h 44"/>
                  <a:gd name="T20" fmla="*/ 1 w 14"/>
                  <a:gd name="T21" fmla="*/ 1 h 44"/>
                  <a:gd name="T22" fmla="*/ 1 w 14"/>
                  <a:gd name="T23" fmla="*/ 1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4"/>
                  <a:gd name="T38" fmla="*/ 14 w 14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4">
                    <a:moveTo>
                      <a:pt x="7" y="30"/>
                    </a:moveTo>
                    <a:lnTo>
                      <a:pt x="14" y="3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7" y="44"/>
                    </a:lnTo>
                    <a:lnTo>
                      <a:pt x="0" y="37"/>
                    </a:lnTo>
                    <a:lnTo>
                      <a:pt x="3" y="41"/>
                    </a:lnTo>
                    <a:lnTo>
                      <a:pt x="7" y="43"/>
                    </a:lnTo>
                    <a:lnTo>
                      <a:pt x="11" y="41"/>
                    </a:lnTo>
                    <a:lnTo>
                      <a:pt x="14" y="37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5" name="Freeform 75"/>
              <p:cNvSpPr>
                <a:spLocks/>
              </p:cNvSpPr>
              <p:nvPr/>
            </p:nvSpPr>
            <p:spPr bwMode="auto">
              <a:xfrm>
                <a:off x="4981" y="3189"/>
                <a:ext cx="66" cy="7"/>
              </a:xfrm>
              <a:custGeom>
                <a:avLst/>
                <a:gdLst>
                  <a:gd name="T0" fmla="*/ 2 w 131"/>
                  <a:gd name="T1" fmla="*/ 1 h 14"/>
                  <a:gd name="T2" fmla="*/ 2 w 131"/>
                  <a:gd name="T3" fmla="*/ 0 h 14"/>
                  <a:gd name="T4" fmla="*/ 0 w 131"/>
                  <a:gd name="T5" fmla="*/ 0 h 14"/>
                  <a:gd name="T6" fmla="*/ 0 w 131"/>
                  <a:gd name="T7" fmla="*/ 1 h 14"/>
                  <a:gd name="T8" fmla="*/ 2 w 131"/>
                  <a:gd name="T9" fmla="*/ 1 h 14"/>
                  <a:gd name="T10" fmla="*/ 3 w 131"/>
                  <a:gd name="T11" fmla="*/ 1 h 14"/>
                  <a:gd name="T12" fmla="*/ 2 w 131"/>
                  <a:gd name="T13" fmla="*/ 1 h 14"/>
                  <a:gd name="T14" fmla="*/ 2 w 131"/>
                  <a:gd name="T15" fmla="*/ 1 h 14"/>
                  <a:gd name="T16" fmla="*/ 3 w 131"/>
                  <a:gd name="T17" fmla="*/ 1 h 14"/>
                  <a:gd name="T18" fmla="*/ 2 w 131"/>
                  <a:gd name="T19" fmla="*/ 1 h 14"/>
                  <a:gd name="T20" fmla="*/ 2 w 131"/>
                  <a:gd name="T21" fmla="*/ 0 h 14"/>
                  <a:gd name="T22" fmla="*/ 2 w 13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14"/>
                  <a:gd name="T38" fmla="*/ 131 w 13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14">
                    <a:moveTo>
                      <a:pt x="117" y="7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4" y="14"/>
                    </a:lnTo>
                    <a:lnTo>
                      <a:pt x="131" y="7"/>
                    </a:lnTo>
                    <a:lnTo>
                      <a:pt x="124" y="14"/>
                    </a:lnTo>
                    <a:lnTo>
                      <a:pt x="128" y="11"/>
                    </a:lnTo>
                    <a:lnTo>
                      <a:pt x="131" y="7"/>
                    </a:lnTo>
                    <a:lnTo>
                      <a:pt x="128" y="3"/>
                    </a:lnTo>
                    <a:lnTo>
                      <a:pt x="124" y="0"/>
                    </a:lnTo>
                    <a:lnTo>
                      <a:pt x="1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6" name="Rectangle 76"/>
              <p:cNvSpPr>
                <a:spLocks noChangeArrowheads="1"/>
              </p:cNvSpPr>
              <p:nvPr/>
            </p:nvSpPr>
            <p:spPr bwMode="auto">
              <a:xfrm>
                <a:off x="4635" y="3121"/>
                <a:ext cx="323" cy="22"/>
              </a:xfrm>
              <a:prstGeom prst="rect">
                <a:avLst/>
              </a:prstGeom>
              <a:solidFill>
                <a:srgbClr val="B7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7" name="Freeform 77"/>
              <p:cNvSpPr>
                <a:spLocks/>
              </p:cNvSpPr>
              <p:nvPr/>
            </p:nvSpPr>
            <p:spPr bwMode="auto">
              <a:xfrm>
                <a:off x="4955" y="3118"/>
                <a:ext cx="7" cy="25"/>
              </a:xfrm>
              <a:custGeom>
                <a:avLst/>
                <a:gdLst>
                  <a:gd name="T0" fmla="*/ 1 w 14"/>
                  <a:gd name="T1" fmla="*/ 0 h 51"/>
                  <a:gd name="T2" fmla="*/ 0 w 14"/>
                  <a:gd name="T3" fmla="*/ 0 h 51"/>
                  <a:gd name="T4" fmla="*/ 0 w 14"/>
                  <a:gd name="T5" fmla="*/ 0 h 51"/>
                  <a:gd name="T6" fmla="*/ 1 w 14"/>
                  <a:gd name="T7" fmla="*/ 0 h 51"/>
                  <a:gd name="T8" fmla="*/ 1 w 14"/>
                  <a:gd name="T9" fmla="*/ 0 h 51"/>
                  <a:gd name="T10" fmla="*/ 1 w 14"/>
                  <a:gd name="T11" fmla="*/ 0 h 51"/>
                  <a:gd name="T12" fmla="*/ 1 w 14"/>
                  <a:gd name="T13" fmla="*/ 0 h 51"/>
                  <a:gd name="T14" fmla="*/ 1 w 14"/>
                  <a:gd name="T15" fmla="*/ 0 h 51"/>
                  <a:gd name="T16" fmla="*/ 1 w 14"/>
                  <a:gd name="T17" fmla="*/ 0 h 51"/>
                  <a:gd name="T18" fmla="*/ 1 w 14"/>
                  <a:gd name="T19" fmla="*/ 0 h 51"/>
                  <a:gd name="T20" fmla="*/ 0 w 14"/>
                  <a:gd name="T21" fmla="*/ 0 h 51"/>
                  <a:gd name="T22" fmla="*/ 1 w 14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1"/>
                  <a:gd name="T38" fmla="*/ 14 w 14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1">
                    <a:moveTo>
                      <a:pt x="7" y="14"/>
                    </a:moveTo>
                    <a:lnTo>
                      <a:pt x="0" y="7"/>
                    </a:lnTo>
                    <a:lnTo>
                      <a:pt x="0" y="51"/>
                    </a:lnTo>
                    <a:lnTo>
                      <a:pt x="14" y="51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8" name="Freeform 78"/>
              <p:cNvSpPr>
                <a:spLocks/>
              </p:cNvSpPr>
              <p:nvPr/>
            </p:nvSpPr>
            <p:spPr bwMode="auto">
              <a:xfrm>
                <a:off x="4632" y="3118"/>
                <a:ext cx="326" cy="7"/>
              </a:xfrm>
              <a:custGeom>
                <a:avLst/>
                <a:gdLst>
                  <a:gd name="T0" fmla="*/ 0 w 653"/>
                  <a:gd name="T1" fmla="*/ 1 h 14"/>
                  <a:gd name="T2" fmla="*/ 0 w 653"/>
                  <a:gd name="T3" fmla="*/ 1 h 14"/>
                  <a:gd name="T4" fmla="*/ 10 w 653"/>
                  <a:gd name="T5" fmla="*/ 1 h 14"/>
                  <a:gd name="T6" fmla="*/ 10 w 653"/>
                  <a:gd name="T7" fmla="*/ 0 h 14"/>
                  <a:gd name="T8" fmla="*/ 0 w 653"/>
                  <a:gd name="T9" fmla="*/ 0 h 14"/>
                  <a:gd name="T10" fmla="*/ 0 w 653"/>
                  <a:gd name="T11" fmla="*/ 1 h 14"/>
                  <a:gd name="T12" fmla="*/ 0 w 653"/>
                  <a:gd name="T13" fmla="*/ 0 h 14"/>
                  <a:gd name="T14" fmla="*/ 0 w 653"/>
                  <a:gd name="T15" fmla="*/ 1 h 14"/>
                  <a:gd name="T16" fmla="*/ 0 w 653"/>
                  <a:gd name="T17" fmla="*/ 1 h 14"/>
                  <a:gd name="T18" fmla="*/ 0 w 653"/>
                  <a:gd name="T19" fmla="*/ 1 h 14"/>
                  <a:gd name="T20" fmla="*/ 0 w 653"/>
                  <a:gd name="T21" fmla="*/ 1 h 14"/>
                  <a:gd name="T22" fmla="*/ 0 w 653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3"/>
                  <a:gd name="T37" fmla="*/ 0 h 14"/>
                  <a:gd name="T38" fmla="*/ 653 w 6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3" h="14">
                    <a:moveTo>
                      <a:pt x="14" y="7"/>
                    </a:moveTo>
                    <a:lnTo>
                      <a:pt x="7" y="14"/>
                    </a:lnTo>
                    <a:lnTo>
                      <a:pt x="653" y="14"/>
                    </a:lnTo>
                    <a:lnTo>
                      <a:pt x="653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9" name="Freeform 79"/>
              <p:cNvSpPr>
                <a:spLocks/>
              </p:cNvSpPr>
              <p:nvPr/>
            </p:nvSpPr>
            <p:spPr bwMode="auto">
              <a:xfrm>
                <a:off x="4632" y="3121"/>
                <a:ext cx="7" cy="25"/>
              </a:xfrm>
              <a:custGeom>
                <a:avLst/>
                <a:gdLst>
                  <a:gd name="T0" fmla="*/ 1 w 14"/>
                  <a:gd name="T1" fmla="*/ 0 h 51"/>
                  <a:gd name="T2" fmla="*/ 1 w 14"/>
                  <a:gd name="T3" fmla="*/ 0 h 51"/>
                  <a:gd name="T4" fmla="*/ 1 w 14"/>
                  <a:gd name="T5" fmla="*/ 0 h 51"/>
                  <a:gd name="T6" fmla="*/ 0 w 14"/>
                  <a:gd name="T7" fmla="*/ 0 h 51"/>
                  <a:gd name="T8" fmla="*/ 0 w 14"/>
                  <a:gd name="T9" fmla="*/ 0 h 51"/>
                  <a:gd name="T10" fmla="*/ 1 w 14"/>
                  <a:gd name="T11" fmla="*/ 0 h 51"/>
                  <a:gd name="T12" fmla="*/ 0 w 14"/>
                  <a:gd name="T13" fmla="*/ 0 h 51"/>
                  <a:gd name="T14" fmla="*/ 1 w 14"/>
                  <a:gd name="T15" fmla="*/ 0 h 51"/>
                  <a:gd name="T16" fmla="*/ 1 w 14"/>
                  <a:gd name="T17" fmla="*/ 0 h 51"/>
                  <a:gd name="T18" fmla="*/ 1 w 14"/>
                  <a:gd name="T19" fmla="*/ 0 h 51"/>
                  <a:gd name="T20" fmla="*/ 1 w 14"/>
                  <a:gd name="T21" fmla="*/ 0 h 51"/>
                  <a:gd name="T22" fmla="*/ 1 w 14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1"/>
                  <a:gd name="T38" fmla="*/ 14 w 14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1">
                    <a:moveTo>
                      <a:pt x="7" y="36"/>
                    </a:moveTo>
                    <a:lnTo>
                      <a:pt x="14" y="4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7" y="51"/>
                    </a:lnTo>
                    <a:lnTo>
                      <a:pt x="0" y="44"/>
                    </a:lnTo>
                    <a:lnTo>
                      <a:pt x="3" y="48"/>
                    </a:lnTo>
                    <a:lnTo>
                      <a:pt x="7" y="49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0" name="Freeform 80"/>
              <p:cNvSpPr>
                <a:spLocks/>
              </p:cNvSpPr>
              <p:nvPr/>
            </p:nvSpPr>
            <p:spPr bwMode="auto">
              <a:xfrm>
                <a:off x="4635" y="3139"/>
                <a:ext cx="327" cy="7"/>
              </a:xfrm>
              <a:custGeom>
                <a:avLst/>
                <a:gdLst>
                  <a:gd name="T0" fmla="*/ 10 w 653"/>
                  <a:gd name="T1" fmla="*/ 0 h 15"/>
                  <a:gd name="T2" fmla="*/ 11 w 653"/>
                  <a:gd name="T3" fmla="*/ 0 h 15"/>
                  <a:gd name="T4" fmla="*/ 0 w 653"/>
                  <a:gd name="T5" fmla="*/ 0 h 15"/>
                  <a:gd name="T6" fmla="*/ 0 w 653"/>
                  <a:gd name="T7" fmla="*/ 0 h 15"/>
                  <a:gd name="T8" fmla="*/ 11 w 653"/>
                  <a:gd name="T9" fmla="*/ 0 h 15"/>
                  <a:gd name="T10" fmla="*/ 11 w 653"/>
                  <a:gd name="T11" fmla="*/ 0 h 15"/>
                  <a:gd name="T12" fmla="*/ 11 w 653"/>
                  <a:gd name="T13" fmla="*/ 0 h 15"/>
                  <a:gd name="T14" fmla="*/ 11 w 653"/>
                  <a:gd name="T15" fmla="*/ 0 h 15"/>
                  <a:gd name="T16" fmla="*/ 11 w 653"/>
                  <a:gd name="T17" fmla="*/ 0 h 15"/>
                  <a:gd name="T18" fmla="*/ 11 w 653"/>
                  <a:gd name="T19" fmla="*/ 0 h 15"/>
                  <a:gd name="T20" fmla="*/ 11 w 653"/>
                  <a:gd name="T21" fmla="*/ 0 h 15"/>
                  <a:gd name="T22" fmla="*/ 10 w 65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3"/>
                  <a:gd name="T37" fmla="*/ 0 h 15"/>
                  <a:gd name="T38" fmla="*/ 653 w 65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3" h="15">
                    <a:moveTo>
                      <a:pt x="639" y="8"/>
                    </a:moveTo>
                    <a:lnTo>
                      <a:pt x="64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46" y="15"/>
                    </a:lnTo>
                    <a:lnTo>
                      <a:pt x="653" y="8"/>
                    </a:lnTo>
                    <a:lnTo>
                      <a:pt x="646" y="15"/>
                    </a:lnTo>
                    <a:lnTo>
                      <a:pt x="650" y="12"/>
                    </a:lnTo>
                    <a:lnTo>
                      <a:pt x="653" y="8"/>
                    </a:lnTo>
                    <a:lnTo>
                      <a:pt x="650" y="3"/>
                    </a:lnTo>
                    <a:lnTo>
                      <a:pt x="646" y="0"/>
                    </a:lnTo>
                    <a:lnTo>
                      <a:pt x="63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1" name="Rectangle 81"/>
              <p:cNvSpPr>
                <a:spLocks noChangeArrowheads="1"/>
              </p:cNvSpPr>
              <p:nvPr/>
            </p:nvSpPr>
            <p:spPr bwMode="auto">
              <a:xfrm>
                <a:off x="4932" y="2903"/>
                <a:ext cx="158" cy="49"/>
              </a:xfrm>
              <a:prstGeom prst="rect">
                <a:avLst/>
              </a:prstGeom>
              <a:solidFill>
                <a:srgbClr val="D6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2" name="Freeform 82"/>
              <p:cNvSpPr>
                <a:spLocks/>
              </p:cNvSpPr>
              <p:nvPr/>
            </p:nvSpPr>
            <p:spPr bwMode="auto">
              <a:xfrm>
                <a:off x="5086" y="2899"/>
                <a:ext cx="7" cy="53"/>
              </a:xfrm>
              <a:custGeom>
                <a:avLst/>
                <a:gdLst>
                  <a:gd name="T0" fmla="*/ 1 w 14"/>
                  <a:gd name="T1" fmla="*/ 0 h 107"/>
                  <a:gd name="T2" fmla="*/ 0 w 14"/>
                  <a:gd name="T3" fmla="*/ 0 h 107"/>
                  <a:gd name="T4" fmla="*/ 0 w 14"/>
                  <a:gd name="T5" fmla="*/ 1 h 107"/>
                  <a:gd name="T6" fmla="*/ 1 w 14"/>
                  <a:gd name="T7" fmla="*/ 1 h 107"/>
                  <a:gd name="T8" fmla="*/ 1 w 14"/>
                  <a:gd name="T9" fmla="*/ 0 h 107"/>
                  <a:gd name="T10" fmla="*/ 1 w 14"/>
                  <a:gd name="T11" fmla="*/ 0 h 107"/>
                  <a:gd name="T12" fmla="*/ 1 w 14"/>
                  <a:gd name="T13" fmla="*/ 0 h 107"/>
                  <a:gd name="T14" fmla="*/ 1 w 14"/>
                  <a:gd name="T15" fmla="*/ 0 h 107"/>
                  <a:gd name="T16" fmla="*/ 1 w 14"/>
                  <a:gd name="T17" fmla="*/ 0 h 107"/>
                  <a:gd name="T18" fmla="*/ 1 w 14"/>
                  <a:gd name="T19" fmla="*/ 0 h 107"/>
                  <a:gd name="T20" fmla="*/ 0 w 14"/>
                  <a:gd name="T21" fmla="*/ 0 h 107"/>
                  <a:gd name="T22" fmla="*/ 1 w 14"/>
                  <a:gd name="T23" fmla="*/ 0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07"/>
                  <a:gd name="T38" fmla="*/ 14 w 14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07">
                    <a:moveTo>
                      <a:pt x="7" y="14"/>
                    </a:moveTo>
                    <a:lnTo>
                      <a:pt x="0" y="7"/>
                    </a:lnTo>
                    <a:lnTo>
                      <a:pt x="0" y="107"/>
                    </a:lnTo>
                    <a:lnTo>
                      <a:pt x="14" y="107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3" name="Freeform 83"/>
              <p:cNvSpPr>
                <a:spLocks/>
              </p:cNvSpPr>
              <p:nvPr/>
            </p:nvSpPr>
            <p:spPr bwMode="auto">
              <a:xfrm>
                <a:off x="4929" y="2899"/>
                <a:ext cx="161" cy="7"/>
              </a:xfrm>
              <a:custGeom>
                <a:avLst/>
                <a:gdLst>
                  <a:gd name="T0" fmla="*/ 1 w 321"/>
                  <a:gd name="T1" fmla="*/ 1 h 14"/>
                  <a:gd name="T2" fmla="*/ 1 w 321"/>
                  <a:gd name="T3" fmla="*/ 1 h 14"/>
                  <a:gd name="T4" fmla="*/ 6 w 321"/>
                  <a:gd name="T5" fmla="*/ 1 h 14"/>
                  <a:gd name="T6" fmla="*/ 6 w 321"/>
                  <a:gd name="T7" fmla="*/ 0 h 14"/>
                  <a:gd name="T8" fmla="*/ 1 w 321"/>
                  <a:gd name="T9" fmla="*/ 0 h 14"/>
                  <a:gd name="T10" fmla="*/ 0 w 321"/>
                  <a:gd name="T11" fmla="*/ 1 h 14"/>
                  <a:gd name="T12" fmla="*/ 1 w 321"/>
                  <a:gd name="T13" fmla="*/ 0 h 14"/>
                  <a:gd name="T14" fmla="*/ 1 w 321"/>
                  <a:gd name="T15" fmla="*/ 1 h 14"/>
                  <a:gd name="T16" fmla="*/ 1 w 321"/>
                  <a:gd name="T17" fmla="*/ 1 h 14"/>
                  <a:gd name="T18" fmla="*/ 1 w 321"/>
                  <a:gd name="T19" fmla="*/ 1 h 14"/>
                  <a:gd name="T20" fmla="*/ 1 w 321"/>
                  <a:gd name="T21" fmla="*/ 1 h 14"/>
                  <a:gd name="T22" fmla="*/ 1 w 32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1"/>
                  <a:gd name="T37" fmla="*/ 0 h 14"/>
                  <a:gd name="T38" fmla="*/ 321 w 32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1" h="14">
                    <a:moveTo>
                      <a:pt x="14" y="7"/>
                    </a:moveTo>
                    <a:lnTo>
                      <a:pt x="7" y="14"/>
                    </a:lnTo>
                    <a:lnTo>
                      <a:pt x="321" y="14"/>
                    </a:lnTo>
                    <a:lnTo>
                      <a:pt x="321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7" y="1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4" name="Freeform 84"/>
              <p:cNvSpPr>
                <a:spLocks/>
              </p:cNvSpPr>
              <p:nvPr/>
            </p:nvSpPr>
            <p:spPr bwMode="auto">
              <a:xfrm>
                <a:off x="4929" y="2903"/>
                <a:ext cx="7" cy="53"/>
              </a:xfrm>
              <a:custGeom>
                <a:avLst/>
                <a:gdLst>
                  <a:gd name="T0" fmla="*/ 1 w 14"/>
                  <a:gd name="T1" fmla="*/ 1 h 107"/>
                  <a:gd name="T2" fmla="*/ 1 w 14"/>
                  <a:gd name="T3" fmla="*/ 1 h 107"/>
                  <a:gd name="T4" fmla="*/ 1 w 14"/>
                  <a:gd name="T5" fmla="*/ 0 h 107"/>
                  <a:gd name="T6" fmla="*/ 0 w 14"/>
                  <a:gd name="T7" fmla="*/ 0 h 107"/>
                  <a:gd name="T8" fmla="*/ 0 w 14"/>
                  <a:gd name="T9" fmla="*/ 1 h 107"/>
                  <a:gd name="T10" fmla="*/ 1 w 14"/>
                  <a:gd name="T11" fmla="*/ 1 h 107"/>
                  <a:gd name="T12" fmla="*/ 0 w 14"/>
                  <a:gd name="T13" fmla="*/ 1 h 107"/>
                  <a:gd name="T14" fmla="*/ 1 w 14"/>
                  <a:gd name="T15" fmla="*/ 1 h 107"/>
                  <a:gd name="T16" fmla="*/ 1 w 14"/>
                  <a:gd name="T17" fmla="*/ 1 h 107"/>
                  <a:gd name="T18" fmla="*/ 1 w 14"/>
                  <a:gd name="T19" fmla="*/ 1 h 107"/>
                  <a:gd name="T20" fmla="*/ 1 w 14"/>
                  <a:gd name="T21" fmla="*/ 1 h 107"/>
                  <a:gd name="T22" fmla="*/ 1 w 14"/>
                  <a:gd name="T23" fmla="*/ 1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07"/>
                  <a:gd name="T38" fmla="*/ 14 w 14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07">
                    <a:moveTo>
                      <a:pt x="7" y="92"/>
                    </a:moveTo>
                    <a:lnTo>
                      <a:pt x="14" y="10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7" y="107"/>
                    </a:lnTo>
                    <a:lnTo>
                      <a:pt x="0" y="100"/>
                    </a:lnTo>
                    <a:lnTo>
                      <a:pt x="3" y="104"/>
                    </a:lnTo>
                    <a:lnTo>
                      <a:pt x="7" y="105"/>
                    </a:lnTo>
                    <a:lnTo>
                      <a:pt x="11" y="104"/>
                    </a:lnTo>
                    <a:lnTo>
                      <a:pt x="14" y="100"/>
                    </a:ln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5" name="Freeform 85"/>
              <p:cNvSpPr>
                <a:spLocks/>
              </p:cNvSpPr>
              <p:nvPr/>
            </p:nvSpPr>
            <p:spPr bwMode="auto">
              <a:xfrm>
                <a:off x="4932" y="2949"/>
                <a:ext cx="161" cy="7"/>
              </a:xfrm>
              <a:custGeom>
                <a:avLst/>
                <a:gdLst>
                  <a:gd name="T0" fmla="*/ 5 w 321"/>
                  <a:gd name="T1" fmla="*/ 0 h 15"/>
                  <a:gd name="T2" fmla="*/ 5 w 321"/>
                  <a:gd name="T3" fmla="*/ 0 h 15"/>
                  <a:gd name="T4" fmla="*/ 0 w 321"/>
                  <a:gd name="T5" fmla="*/ 0 h 15"/>
                  <a:gd name="T6" fmla="*/ 0 w 321"/>
                  <a:gd name="T7" fmla="*/ 0 h 15"/>
                  <a:gd name="T8" fmla="*/ 5 w 321"/>
                  <a:gd name="T9" fmla="*/ 0 h 15"/>
                  <a:gd name="T10" fmla="*/ 6 w 321"/>
                  <a:gd name="T11" fmla="*/ 0 h 15"/>
                  <a:gd name="T12" fmla="*/ 5 w 321"/>
                  <a:gd name="T13" fmla="*/ 0 h 15"/>
                  <a:gd name="T14" fmla="*/ 5 w 321"/>
                  <a:gd name="T15" fmla="*/ 0 h 15"/>
                  <a:gd name="T16" fmla="*/ 6 w 321"/>
                  <a:gd name="T17" fmla="*/ 0 h 15"/>
                  <a:gd name="T18" fmla="*/ 5 w 321"/>
                  <a:gd name="T19" fmla="*/ 0 h 15"/>
                  <a:gd name="T20" fmla="*/ 5 w 321"/>
                  <a:gd name="T21" fmla="*/ 0 h 15"/>
                  <a:gd name="T22" fmla="*/ 5 w 321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1"/>
                  <a:gd name="T37" fmla="*/ 0 h 15"/>
                  <a:gd name="T38" fmla="*/ 321 w 321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1" h="15">
                    <a:moveTo>
                      <a:pt x="307" y="8"/>
                    </a:moveTo>
                    <a:lnTo>
                      <a:pt x="31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14" y="15"/>
                    </a:lnTo>
                    <a:lnTo>
                      <a:pt x="321" y="8"/>
                    </a:lnTo>
                    <a:lnTo>
                      <a:pt x="314" y="15"/>
                    </a:lnTo>
                    <a:lnTo>
                      <a:pt x="318" y="12"/>
                    </a:lnTo>
                    <a:lnTo>
                      <a:pt x="321" y="8"/>
                    </a:lnTo>
                    <a:lnTo>
                      <a:pt x="318" y="3"/>
                    </a:lnTo>
                    <a:lnTo>
                      <a:pt x="314" y="0"/>
                    </a:lnTo>
                    <a:lnTo>
                      <a:pt x="30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6" name="Rectangle 86"/>
              <p:cNvSpPr>
                <a:spLocks noChangeArrowheads="1"/>
              </p:cNvSpPr>
              <p:nvPr/>
            </p:nvSpPr>
            <p:spPr bwMode="auto">
              <a:xfrm>
                <a:off x="4806" y="2951"/>
                <a:ext cx="237" cy="134"/>
              </a:xfrm>
              <a:prstGeom prst="rect">
                <a:avLst/>
              </a:prstGeom>
              <a:solidFill>
                <a:srgbClr val="D6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7" name="Freeform 87"/>
              <p:cNvSpPr>
                <a:spLocks/>
              </p:cNvSpPr>
              <p:nvPr/>
            </p:nvSpPr>
            <p:spPr bwMode="auto">
              <a:xfrm>
                <a:off x="5040" y="2947"/>
                <a:ext cx="7" cy="138"/>
              </a:xfrm>
              <a:custGeom>
                <a:avLst/>
                <a:gdLst>
                  <a:gd name="T0" fmla="*/ 1 w 14"/>
                  <a:gd name="T1" fmla="*/ 1 h 275"/>
                  <a:gd name="T2" fmla="*/ 0 w 14"/>
                  <a:gd name="T3" fmla="*/ 1 h 275"/>
                  <a:gd name="T4" fmla="*/ 0 w 14"/>
                  <a:gd name="T5" fmla="*/ 5 h 275"/>
                  <a:gd name="T6" fmla="*/ 1 w 14"/>
                  <a:gd name="T7" fmla="*/ 5 h 275"/>
                  <a:gd name="T8" fmla="*/ 1 w 14"/>
                  <a:gd name="T9" fmla="*/ 1 h 275"/>
                  <a:gd name="T10" fmla="*/ 1 w 14"/>
                  <a:gd name="T11" fmla="*/ 0 h 275"/>
                  <a:gd name="T12" fmla="*/ 1 w 14"/>
                  <a:gd name="T13" fmla="*/ 1 h 275"/>
                  <a:gd name="T14" fmla="*/ 1 w 14"/>
                  <a:gd name="T15" fmla="*/ 1 h 275"/>
                  <a:gd name="T16" fmla="*/ 1 w 14"/>
                  <a:gd name="T17" fmla="*/ 0 h 275"/>
                  <a:gd name="T18" fmla="*/ 1 w 14"/>
                  <a:gd name="T19" fmla="*/ 1 h 275"/>
                  <a:gd name="T20" fmla="*/ 0 w 14"/>
                  <a:gd name="T21" fmla="*/ 1 h 275"/>
                  <a:gd name="T22" fmla="*/ 1 w 14"/>
                  <a:gd name="T23" fmla="*/ 1 h 2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5"/>
                  <a:gd name="T38" fmla="*/ 14 w 14"/>
                  <a:gd name="T39" fmla="*/ 275 h 2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5">
                    <a:moveTo>
                      <a:pt x="7" y="14"/>
                    </a:moveTo>
                    <a:lnTo>
                      <a:pt x="0" y="7"/>
                    </a:lnTo>
                    <a:lnTo>
                      <a:pt x="0" y="275"/>
                    </a:lnTo>
                    <a:lnTo>
                      <a:pt x="14" y="275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8" name="Freeform 88"/>
              <p:cNvSpPr>
                <a:spLocks/>
              </p:cNvSpPr>
              <p:nvPr/>
            </p:nvSpPr>
            <p:spPr bwMode="auto">
              <a:xfrm>
                <a:off x="4803" y="2947"/>
                <a:ext cx="240" cy="7"/>
              </a:xfrm>
              <a:custGeom>
                <a:avLst/>
                <a:gdLst>
                  <a:gd name="T0" fmla="*/ 0 w 482"/>
                  <a:gd name="T1" fmla="*/ 1 h 14"/>
                  <a:gd name="T2" fmla="*/ 0 w 482"/>
                  <a:gd name="T3" fmla="*/ 1 h 14"/>
                  <a:gd name="T4" fmla="*/ 7 w 482"/>
                  <a:gd name="T5" fmla="*/ 1 h 14"/>
                  <a:gd name="T6" fmla="*/ 7 w 482"/>
                  <a:gd name="T7" fmla="*/ 0 h 14"/>
                  <a:gd name="T8" fmla="*/ 0 w 482"/>
                  <a:gd name="T9" fmla="*/ 0 h 14"/>
                  <a:gd name="T10" fmla="*/ 0 w 482"/>
                  <a:gd name="T11" fmla="*/ 1 h 14"/>
                  <a:gd name="T12" fmla="*/ 0 w 482"/>
                  <a:gd name="T13" fmla="*/ 0 h 14"/>
                  <a:gd name="T14" fmla="*/ 0 w 482"/>
                  <a:gd name="T15" fmla="*/ 1 h 14"/>
                  <a:gd name="T16" fmla="*/ 0 w 482"/>
                  <a:gd name="T17" fmla="*/ 1 h 14"/>
                  <a:gd name="T18" fmla="*/ 0 w 482"/>
                  <a:gd name="T19" fmla="*/ 1 h 14"/>
                  <a:gd name="T20" fmla="*/ 0 w 482"/>
                  <a:gd name="T21" fmla="*/ 1 h 14"/>
                  <a:gd name="T22" fmla="*/ 0 w 482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2"/>
                  <a:gd name="T37" fmla="*/ 0 h 14"/>
                  <a:gd name="T38" fmla="*/ 482 w 482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2" h="14">
                    <a:moveTo>
                      <a:pt x="15" y="7"/>
                    </a:moveTo>
                    <a:lnTo>
                      <a:pt x="8" y="14"/>
                    </a:lnTo>
                    <a:lnTo>
                      <a:pt x="482" y="14"/>
                    </a:lnTo>
                    <a:lnTo>
                      <a:pt x="482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8" y="14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9" name="Freeform 89"/>
              <p:cNvSpPr>
                <a:spLocks/>
              </p:cNvSpPr>
              <p:nvPr/>
            </p:nvSpPr>
            <p:spPr bwMode="auto">
              <a:xfrm>
                <a:off x="4803" y="2951"/>
                <a:ext cx="7" cy="138"/>
              </a:xfrm>
              <a:custGeom>
                <a:avLst/>
                <a:gdLst>
                  <a:gd name="T0" fmla="*/ 0 w 15"/>
                  <a:gd name="T1" fmla="*/ 5 h 275"/>
                  <a:gd name="T2" fmla="*/ 0 w 15"/>
                  <a:gd name="T3" fmla="*/ 5 h 275"/>
                  <a:gd name="T4" fmla="*/ 0 w 15"/>
                  <a:gd name="T5" fmla="*/ 0 h 275"/>
                  <a:gd name="T6" fmla="*/ 0 w 15"/>
                  <a:gd name="T7" fmla="*/ 0 h 275"/>
                  <a:gd name="T8" fmla="*/ 0 w 15"/>
                  <a:gd name="T9" fmla="*/ 5 h 275"/>
                  <a:gd name="T10" fmla="*/ 0 w 15"/>
                  <a:gd name="T11" fmla="*/ 5 h 275"/>
                  <a:gd name="T12" fmla="*/ 0 w 15"/>
                  <a:gd name="T13" fmla="*/ 5 h 275"/>
                  <a:gd name="T14" fmla="*/ 0 w 15"/>
                  <a:gd name="T15" fmla="*/ 5 h 275"/>
                  <a:gd name="T16" fmla="*/ 0 w 15"/>
                  <a:gd name="T17" fmla="*/ 5 h 275"/>
                  <a:gd name="T18" fmla="*/ 0 w 15"/>
                  <a:gd name="T19" fmla="*/ 5 h 275"/>
                  <a:gd name="T20" fmla="*/ 0 w 15"/>
                  <a:gd name="T21" fmla="*/ 5 h 275"/>
                  <a:gd name="T22" fmla="*/ 0 w 15"/>
                  <a:gd name="T23" fmla="*/ 5 h 2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75"/>
                  <a:gd name="T38" fmla="*/ 15 w 15"/>
                  <a:gd name="T39" fmla="*/ 275 h 2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75">
                    <a:moveTo>
                      <a:pt x="8" y="261"/>
                    </a:moveTo>
                    <a:lnTo>
                      <a:pt x="15" y="26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68"/>
                    </a:lnTo>
                    <a:lnTo>
                      <a:pt x="8" y="275"/>
                    </a:lnTo>
                    <a:lnTo>
                      <a:pt x="0" y="268"/>
                    </a:lnTo>
                    <a:lnTo>
                      <a:pt x="3" y="272"/>
                    </a:lnTo>
                    <a:lnTo>
                      <a:pt x="8" y="274"/>
                    </a:lnTo>
                    <a:lnTo>
                      <a:pt x="12" y="272"/>
                    </a:lnTo>
                    <a:lnTo>
                      <a:pt x="15" y="268"/>
                    </a:lnTo>
                    <a:lnTo>
                      <a:pt x="8" y="2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0" name="Freeform 90"/>
              <p:cNvSpPr>
                <a:spLocks/>
              </p:cNvSpPr>
              <p:nvPr/>
            </p:nvSpPr>
            <p:spPr bwMode="auto">
              <a:xfrm>
                <a:off x="4806" y="3081"/>
                <a:ext cx="241" cy="8"/>
              </a:xfrm>
              <a:custGeom>
                <a:avLst/>
                <a:gdLst>
                  <a:gd name="T0" fmla="*/ 8 w 481"/>
                  <a:gd name="T1" fmla="*/ 1 h 14"/>
                  <a:gd name="T2" fmla="*/ 8 w 481"/>
                  <a:gd name="T3" fmla="*/ 0 h 14"/>
                  <a:gd name="T4" fmla="*/ 0 w 481"/>
                  <a:gd name="T5" fmla="*/ 0 h 14"/>
                  <a:gd name="T6" fmla="*/ 0 w 481"/>
                  <a:gd name="T7" fmla="*/ 1 h 14"/>
                  <a:gd name="T8" fmla="*/ 8 w 481"/>
                  <a:gd name="T9" fmla="*/ 1 h 14"/>
                  <a:gd name="T10" fmla="*/ 8 w 481"/>
                  <a:gd name="T11" fmla="*/ 1 h 14"/>
                  <a:gd name="T12" fmla="*/ 8 w 481"/>
                  <a:gd name="T13" fmla="*/ 1 h 14"/>
                  <a:gd name="T14" fmla="*/ 8 w 481"/>
                  <a:gd name="T15" fmla="*/ 1 h 14"/>
                  <a:gd name="T16" fmla="*/ 8 w 481"/>
                  <a:gd name="T17" fmla="*/ 1 h 14"/>
                  <a:gd name="T18" fmla="*/ 8 w 481"/>
                  <a:gd name="T19" fmla="*/ 1 h 14"/>
                  <a:gd name="T20" fmla="*/ 8 w 481"/>
                  <a:gd name="T21" fmla="*/ 0 h 14"/>
                  <a:gd name="T22" fmla="*/ 8 w 48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1"/>
                  <a:gd name="T37" fmla="*/ 0 h 14"/>
                  <a:gd name="T38" fmla="*/ 481 w 48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1" h="14">
                    <a:moveTo>
                      <a:pt x="467" y="7"/>
                    </a:moveTo>
                    <a:lnTo>
                      <a:pt x="47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474" y="14"/>
                    </a:lnTo>
                    <a:lnTo>
                      <a:pt x="481" y="7"/>
                    </a:lnTo>
                    <a:lnTo>
                      <a:pt x="474" y="14"/>
                    </a:lnTo>
                    <a:lnTo>
                      <a:pt x="478" y="11"/>
                    </a:lnTo>
                    <a:lnTo>
                      <a:pt x="481" y="7"/>
                    </a:lnTo>
                    <a:lnTo>
                      <a:pt x="478" y="3"/>
                    </a:lnTo>
                    <a:lnTo>
                      <a:pt x="474" y="0"/>
                    </a:lnTo>
                    <a:lnTo>
                      <a:pt x="46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1" name="Rectangle 91"/>
              <p:cNvSpPr>
                <a:spLocks noChangeArrowheads="1"/>
              </p:cNvSpPr>
              <p:nvPr/>
            </p:nvSpPr>
            <p:spPr bwMode="auto">
              <a:xfrm>
                <a:off x="4806" y="2653"/>
                <a:ext cx="237" cy="250"/>
              </a:xfrm>
              <a:prstGeom prst="rect">
                <a:avLst/>
              </a:prstGeom>
              <a:solidFill>
                <a:srgbClr val="D6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2" name="Freeform 92"/>
              <p:cNvSpPr>
                <a:spLocks/>
              </p:cNvSpPr>
              <p:nvPr/>
            </p:nvSpPr>
            <p:spPr bwMode="auto">
              <a:xfrm>
                <a:off x="5040" y="2649"/>
                <a:ext cx="7" cy="254"/>
              </a:xfrm>
              <a:custGeom>
                <a:avLst/>
                <a:gdLst>
                  <a:gd name="T0" fmla="*/ 1 w 14"/>
                  <a:gd name="T1" fmla="*/ 1 h 506"/>
                  <a:gd name="T2" fmla="*/ 0 w 14"/>
                  <a:gd name="T3" fmla="*/ 1 h 506"/>
                  <a:gd name="T4" fmla="*/ 0 w 14"/>
                  <a:gd name="T5" fmla="*/ 8 h 506"/>
                  <a:gd name="T6" fmla="*/ 1 w 14"/>
                  <a:gd name="T7" fmla="*/ 8 h 506"/>
                  <a:gd name="T8" fmla="*/ 1 w 14"/>
                  <a:gd name="T9" fmla="*/ 1 h 506"/>
                  <a:gd name="T10" fmla="*/ 1 w 14"/>
                  <a:gd name="T11" fmla="*/ 0 h 506"/>
                  <a:gd name="T12" fmla="*/ 1 w 14"/>
                  <a:gd name="T13" fmla="*/ 1 h 506"/>
                  <a:gd name="T14" fmla="*/ 1 w 14"/>
                  <a:gd name="T15" fmla="*/ 1 h 506"/>
                  <a:gd name="T16" fmla="*/ 1 w 14"/>
                  <a:gd name="T17" fmla="*/ 0 h 506"/>
                  <a:gd name="T18" fmla="*/ 1 w 14"/>
                  <a:gd name="T19" fmla="*/ 1 h 506"/>
                  <a:gd name="T20" fmla="*/ 0 w 14"/>
                  <a:gd name="T21" fmla="*/ 1 h 506"/>
                  <a:gd name="T22" fmla="*/ 1 w 14"/>
                  <a:gd name="T23" fmla="*/ 1 h 5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06"/>
                  <a:gd name="T38" fmla="*/ 14 w 14"/>
                  <a:gd name="T39" fmla="*/ 506 h 5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06">
                    <a:moveTo>
                      <a:pt x="7" y="14"/>
                    </a:moveTo>
                    <a:lnTo>
                      <a:pt x="0" y="7"/>
                    </a:lnTo>
                    <a:lnTo>
                      <a:pt x="0" y="506"/>
                    </a:lnTo>
                    <a:lnTo>
                      <a:pt x="14" y="506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3" name="Freeform 93"/>
              <p:cNvSpPr>
                <a:spLocks/>
              </p:cNvSpPr>
              <p:nvPr/>
            </p:nvSpPr>
            <p:spPr bwMode="auto">
              <a:xfrm>
                <a:off x="4803" y="2649"/>
                <a:ext cx="240" cy="8"/>
              </a:xfrm>
              <a:custGeom>
                <a:avLst/>
                <a:gdLst>
                  <a:gd name="T0" fmla="*/ 0 w 482"/>
                  <a:gd name="T1" fmla="*/ 1 h 14"/>
                  <a:gd name="T2" fmla="*/ 0 w 482"/>
                  <a:gd name="T3" fmla="*/ 1 h 14"/>
                  <a:gd name="T4" fmla="*/ 7 w 482"/>
                  <a:gd name="T5" fmla="*/ 1 h 14"/>
                  <a:gd name="T6" fmla="*/ 7 w 482"/>
                  <a:gd name="T7" fmla="*/ 0 h 14"/>
                  <a:gd name="T8" fmla="*/ 0 w 482"/>
                  <a:gd name="T9" fmla="*/ 0 h 14"/>
                  <a:gd name="T10" fmla="*/ 0 w 482"/>
                  <a:gd name="T11" fmla="*/ 1 h 14"/>
                  <a:gd name="T12" fmla="*/ 0 w 482"/>
                  <a:gd name="T13" fmla="*/ 0 h 14"/>
                  <a:gd name="T14" fmla="*/ 0 w 482"/>
                  <a:gd name="T15" fmla="*/ 1 h 14"/>
                  <a:gd name="T16" fmla="*/ 0 w 482"/>
                  <a:gd name="T17" fmla="*/ 1 h 14"/>
                  <a:gd name="T18" fmla="*/ 0 w 482"/>
                  <a:gd name="T19" fmla="*/ 1 h 14"/>
                  <a:gd name="T20" fmla="*/ 0 w 482"/>
                  <a:gd name="T21" fmla="*/ 1 h 14"/>
                  <a:gd name="T22" fmla="*/ 0 w 482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2"/>
                  <a:gd name="T37" fmla="*/ 0 h 14"/>
                  <a:gd name="T38" fmla="*/ 482 w 482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2" h="14">
                    <a:moveTo>
                      <a:pt x="15" y="7"/>
                    </a:moveTo>
                    <a:lnTo>
                      <a:pt x="8" y="14"/>
                    </a:lnTo>
                    <a:lnTo>
                      <a:pt x="482" y="14"/>
                    </a:lnTo>
                    <a:lnTo>
                      <a:pt x="482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8" y="14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4" name="Freeform 94"/>
              <p:cNvSpPr>
                <a:spLocks/>
              </p:cNvSpPr>
              <p:nvPr/>
            </p:nvSpPr>
            <p:spPr bwMode="auto">
              <a:xfrm>
                <a:off x="4803" y="2653"/>
                <a:ext cx="7" cy="253"/>
              </a:xfrm>
              <a:custGeom>
                <a:avLst/>
                <a:gdLst>
                  <a:gd name="T0" fmla="*/ 0 w 15"/>
                  <a:gd name="T1" fmla="*/ 8 h 506"/>
                  <a:gd name="T2" fmla="*/ 0 w 15"/>
                  <a:gd name="T3" fmla="*/ 8 h 506"/>
                  <a:gd name="T4" fmla="*/ 0 w 15"/>
                  <a:gd name="T5" fmla="*/ 0 h 506"/>
                  <a:gd name="T6" fmla="*/ 0 w 15"/>
                  <a:gd name="T7" fmla="*/ 0 h 506"/>
                  <a:gd name="T8" fmla="*/ 0 w 15"/>
                  <a:gd name="T9" fmla="*/ 8 h 506"/>
                  <a:gd name="T10" fmla="*/ 0 w 15"/>
                  <a:gd name="T11" fmla="*/ 8 h 506"/>
                  <a:gd name="T12" fmla="*/ 0 w 15"/>
                  <a:gd name="T13" fmla="*/ 8 h 506"/>
                  <a:gd name="T14" fmla="*/ 0 w 15"/>
                  <a:gd name="T15" fmla="*/ 8 h 506"/>
                  <a:gd name="T16" fmla="*/ 0 w 15"/>
                  <a:gd name="T17" fmla="*/ 8 h 506"/>
                  <a:gd name="T18" fmla="*/ 0 w 15"/>
                  <a:gd name="T19" fmla="*/ 8 h 506"/>
                  <a:gd name="T20" fmla="*/ 0 w 15"/>
                  <a:gd name="T21" fmla="*/ 8 h 506"/>
                  <a:gd name="T22" fmla="*/ 0 w 15"/>
                  <a:gd name="T23" fmla="*/ 8 h 5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06"/>
                  <a:gd name="T38" fmla="*/ 15 w 15"/>
                  <a:gd name="T39" fmla="*/ 506 h 5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06">
                    <a:moveTo>
                      <a:pt x="8" y="492"/>
                    </a:moveTo>
                    <a:lnTo>
                      <a:pt x="15" y="499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99"/>
                    </a:lnTo>
                    <a:lnTo>
                      <a:pt x="8" y="506"/>
                    </a:lnTo>
                    <a:lnTo>
                      <a:pt x="0" y="499"/>
                    </a:lnTo>
                    <a:lnTo>
                      <a:pt x="3" y="503"/>
                    </a:lnTo>
                    <a:lnTo>
                      <a:pt x="8" y="505"/>
                    </a:lnTo>
                    <a:lnTo>
                      <a:pt x="12" y="503"/>
                    </a:lnTo>
                    <a:lnTo>
                      <a:pt x="15" y="499"/>
                    </a:lnTo>
                    <a:lnTo>
                      <a:pt x="8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5" name="Freeform 95"/>
              <p:cNvSpPr>
                <a:spLocks/>
              </p:cNvSpPr>
              <p:nvPr/>
            </p:nvSpPr>
            <p:spPr bwMode="auto">
              <a:xfrm>
                <a:off x="4806" y="2899"/>
                <a:ext cx="241" cy="7"/>
              </a:xfrm>
              <a:custGeom>
                <a:avLst/>
                <a:gdLst>
                  <a:gd name="T0" fmla="*/ 8 w 481"/>
                  <a:gd name="T1" fmla="*/ 1 h 14"/>
                  <a:gd name="T2" fmla="*/ 8 w 481"/>
                  <a:gd name="T3" fmla="*/ 0 h 14"/>
                  <a:gd name="T4" fmla="*/ 0 w 481"/>
                  <a:gd name="T5" fmla="*/ 0 h 14"/>
                  <a:gd name="T6" fmla="*/ 0 w 481"/>
                  <a:gd name="T7" fmla="*/ 1 h 14"/>
                  <a:gd name="T8" fmla="*/ 8 w 481"/>
                  <a:gd name="T9" fmla="*/ 1 h 14"/>
                  <a:gd name="T10" fmla="*/ 8 w 481"/>
                  <a:gd name="T11" fmla="*/ 1 h 14"/>
                  <a:gd name="T12" fmla="*/ 8 w 481"/>
                  <a:gd name="T13" fmla="*/ 1 h 14"/>
                  <a:gd name="T14" fmla="*/ 8 w 481"/>
                  <a:gd name="T15" fmla="*/ 1 h 14"/>
                  <a:gd name="T16" fmla="*/ 8 w 481"/>
                  <a:gd name="T17" fmla="*/ 1 h 14"/>
                  <a:gd name="T18" fmla="*/ 8 w 481"/>
                  <a:gd name="T19" fmla="*/ 1 h 14"/>
                  <a:gd name="T20" fmla="*/ 8 w 481"/>
                  <a:gd name="T21" fmla="*/ 0 h 14"/>
                  <a:gd name="T22" fmla="*/ 8 w 48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1"/>
                  <a:gd name="T37" fmla="*/ 0 h 14"/>
                  <a:gd name="T38" fmla="*/ 481 w 48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1" h="14">
                    <a:moveTo>
                      <a:pt x="467" y="7"/>
                    </a:moveTo>
                    <a:lnTo>
                      <a:pt x="47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474" y="14"/>
                    </a:lnTo>
                    <a:lnTo>
                      <a:pt x="481" y="7"/>
                    </a:lnTo>
                    <a:lnTo>
                      <a:pt x="474" y="14"/>
                    </a:lnTo>
                    <a:lnTo>
                      <a:pt x="478" y="11"/>
                    </a:lnTo>
                    <a:lnTo>
                      <a:pt x="481" y="7"/>
                    </a:lnTo>
                    <a:lnTo>
                      <a:pt x="478" y="3"/>
                    </a:lnTo>
                    <a:lnTo>
                      <a:pt x="474" y="0"/>
                    </a:lnTo>
                    <a:lnTo>
                      <a:pt x="46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6" name="Freeform 96"/>
              <p:cNvSpPr>
                <a:spLocks/>
              </p:cNvSpPr>
              <p:nvPr/>
            </p:nvSpPr>
            <p:spPr bwMode="auto">
              <a:xfrm>
                <a:off x="5127" y="2687"/>
                <a:ext cx="51" cy="188"/>
              </a:xfrm>
              <a:custGeom>
                <a:avLst/>
                <a:gdLst>
                  <a:gd name="T0" fmla="*/ 2 w 102"/>
                  <a:gd name="T1" fmla="*/ 6 h 376"/>
                  <a:gd name="T2" fmla="*/ 2 w 102"/>
                  <a:gd name="T3" fmla="*/ 1 h 376"/>
                  <a:gd name="T4" fmla="*/ 0 w 102"/>
                  <a:gd name="T5" fmla="*/ 0 h 376"/>
                  <a:gd name="T6" fmla="*/ 0 w 102"/>
                  <a:gd name="T7" fmla="*/ 6 h 376"/>
                  <a:gd name="T8" fmla="*/ 2 w 102"/>
                  <a:gd name="T9" fmla="*/ 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376"/>
                  <a:gd name="T17" fmla="*/ 102 w 102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376">
                    <a:moveTo>
                      <a:pt x="102" y="334"/>
                    </a:moveTo>
                    <a:lnTo>
                      <a:pt x="102" y="42"/>
                    </a:lnTo>
                    <a:lnTo>
                      <a:pt x="0" y="0"/>
                    </a:lnTo>
                    <a:lnTo>
                      <a:pt x="0" y="376"/>
                    </a:lnTo>
                    <a:lnTo>
                      <a:pt x="102" y="334"/>
                    </a:lnTo>
                    <a:close/>
                  </a:path>
                </a:pathLst>
              </a:cu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7" name="Freeform 97"/>
              <p:cNvSpPr>
                <a:spLocks/>
              </p:cNvSpPr>
              <p:nvPr/>
            </p:nvSpPr>
            <p:spPr bwMode="auto">
              <a:xfrm>
                <a:off x="5175" y="2704"/>
                <a:ext cx="7" cy="150"/>
              </a:xfrm>
              <a:custGeom>
                <a:avLst/>
                <a:gdLst>
                  <a:gd name="T0" fmla="*/ 0 w 15"/>
                  <a:gd name="T1" fmla="*/ 1 h 300"/>
                  <a:gd name="T2" fmla="*/ 0 w 15"/>
                  <a:gd name="T3" fmla="*/ 1 h 300"/>
                  <a:gd name="T4" fmla="*/ 0 w 15"/>
                  <a:gd name="T5" fmla="*/ 5 h 300"/>
                  <a:gd name="T6" fmla="*/ 0 w 15"/>
                  <a:gd name="T7" fmla="*/ 5 h 300"/>
                  <a:gd name="T8" fmla="*/ 0 w 15"/>
                  <a:gd name="T9" fmla="*/ 1 h 300"/>
                  <a:gd name="T10" fmla="*/ 0 w 15"/>
                  <a:gd name="T11" fmla="*/ 1 h 300"/>
                  <a:gd name="T12" fmla="*/ 0 w 15"/>
                  <a:gd name="T13" fmla="*/ 1 h 300"/>
                  <a:gd name="T14" fmla="*/ 0 w 15"/>
                  <a:gd name="T15" fmla="*/ 1 h 300"/>
                  <a:gd name="T16" fmla="*/ 0 w 15"/>
                  <a:gd name="T17" fmla="*/ 0 h 300"/>
                  <a:gd name="T18" fmla="*/ 0 w 15"/>
                  <a:gd name="T19" fmla="*/ 1 h 300"/>
                  <a:gd name="T20" fmla="*/ 0 w 15"/>
                  <a:gd name="T21" fmla="*/ 1 h 300"/>
                  <a:gd name="T22" fmla="*/ 0 w 15"/>
                  <a:gd name="T23" fmla="*/ 1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00"/>
                  <a:gd name="T38" fmla="*/ 15 w 15"/>
                  <a:gd name="T39" fmla="*/ 300 h 3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00">
                    <a:moveTo>
                      <a:pt x="6" y="13"/>
                    </a:moveTo>
                    <a:lnTo>
                      <a:pt x="0" y="8"/>
                    </a:lnTo>
                    <a:lnTo>
                      <a:pt x="0" y="300"/>
                    </a:lnTo>
                    <a:lnTo>
                      <a:pt x="15" y="300"/>
                    </a:lnTo>
                    <a:lnTo>
                      <a:pt x="15" y="8"/>
                    </a:lnTo>
                    <a:lnTo>
                      <a:pt x="9" y="2"/>
                    </a:lnTo>
                    <a:lnTo>
                      <a:pt x="15" y="8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8" name="Freeform 98"/>
              <p:cNvSpPr>
                <a:spLocks/>
              </p:cNvSpPr>
              <p:nvPr/>
            </p:nvSpPr>
            <p:spPr bwMode="auto">
              <a:xfrm>
                <a:off x="5123" y="2684"/>
                <a:ext cx="56" cy="27"/>
              </a:xfrm>
              <a:custGeom>
                <a:avLst/>
                <a:gdLst>
                  <a:gd name="T0" fmla="*/ 1 w 111"/>
                  <a:gd name="T1" fmla="*/ 1 h 53"/>
                  <a:gd name="T2" fmla="*/ 1 w 111"/>
                  <a:gd name="T3" fmla="*/ 1 h 53"/>
                  <a:gd name="T4" fmla="*/ 2 w 111"/>
                  <a:gd name="T5" fmla="*/ 1 h 53"/>
                  <a:gd name="T6" fmla="*/ 2 w 111"/>
                  <a:gd name="T7" fmla="*/ 1 h 53"/>
                  <a:gd name="T8" fmla="*/ 1 w 111"/>
                  <a:gd name="T9" fmla="*/ 0 h 53"/>
                  <a:gd name="T10" fmla="*/ 0 w 111"/>
                  <a:gd name="T11" fmla="*/ 1 h 53"/>
                  <a:gd name="T12" fmla="*/ 1 w 111"/>
                  <a:gd name="T13" fmla="*/ 0 h 53"/>
                  <a:gd name="T14" fmla="*/ 1 w 111"/>
                  <a:gd name="T15" fmla="*/ 1 h 53"/>
                  <a:gd name="T16" fmla="*/ 1 w 111"/>
                  <a:gd name="T17" fmla="*/ 1 h 53"/>
                  <a:gd name="T18" fmla="*/ 1 w 111"/>
                  <a:gd name="T19" fmla="*/ 1 h 53"/>
                  <a:gd name="T20" fmla="*/ 1 w 111"/>
                  <a:gd name="T21" fmla="*/ 1 h 53"/>
                  <a:gd name="T22" fmla="*/ 1 w 11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53"/>
                  <a:gd name="T38" fmla="*/ 111 w 11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53">
                    <a:moveTo>
                      <a:pt x="14" y="6"/>
                    </a:moveTo>
                    <a:lnTo>
                      <a:pt x="6" y="12"/>
                    </a:lnTo>
                    <a:lnTo>
                      <a:pt x="108" y="53"/>
                    </a:lnTo>
                    <a:lnTo>
                      <a:pt x="111" y="42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9" name="Freeform 99"/>
              <p:cNvSpPr>
                <a:spLocks/>
              </p:cNvSpPr>
              <p:nvPr/>
            </p:nvSpPr>
            <p:spPr bwMode="auto">
              <a:xfrm>
                <a:off x="5123" y="2687"/>
                <a:ext cx="8" cy="191"/>
              </a:xfrm>
              <a:custGeom>
                <a:avLst/>
                <a:gdLst>
                  <a:gd name="T0" fmla="*/ 1 w 14"/>
                  <a:gd name="T1" fmla="*/ 6 h 382"/>
                  <a:gd name="T2" fmla="*/ 1 w 14"/>
                  <a:gd name="T3" fmla="*/ 6 h 382"/>
                  <a:gd name="T4" fmla="*/ 1 w 14"/>
                  <a:gd name="T5" fmla="*/ 0 h 382"/>
                  <a:gd name="T6" fmla="*/ 0 w 14"/>
                  <a:gd name="T7" fmla="*/ 0 h 382"/>
                  <a:gd name="T8" fmla="*/ 0 w 14"/>
                  <a:gd name="T9" fmla="*/ 6 h 382"/>
                  <a:gd name="T10" fmla="*/ 1 w 14"/>
                  <a:gd name="T11" fmla="*/ 6 h 382"/>
                  <a:gd name="T12" fmla="*/ 0 w 14"/>
                  <a:gd name="T13" fmla="*/ 6 h 382"/>
                  <a:gd name="T14" fmla="*/ 1 w 14"/>
                  <a:gd name="T15" fmla="*/ 6 h 382"/>
                  <a:gd name="T16" fmla="*/ 1 w 14"/>
                  <a:gd name="T17" fmla="*/ 6 h 382"/>
                  <a:gd name="T18" fmla="*/ 1 w 14"/>
                  <a:gd name="T19" fmla="*/ 6 h 382"/>
                  <a:gd name="T20" fmla="*/ 1 w 14"/>
                  <a:gd name="T21" fmla="*/ 6 h 382"/>
                  <a:gd name="T22" fmla="*/ 1 w 14"/>
                  <a:gd name="T23" fmla="*/ 6 h 3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382"/>
                  <a:gd name="T38" fmla="*/ 14 w 14"/>
                  <a:gd name="T39" fmla="*/ 382 h 3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382">
                    <a:moveTo>
                      <a:pt x="6" y="371"/>
                    </a:moveTo>
                    <a:lnTo>
                      <a:pt x="14" y="37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76"/>
                    </a:lnTo>
                    <a:lnTo>
                      <a:pt x="9" y="382"/>
                    </a:lnTo>
                    <a:lnTo>
                      <a:pt x="0" y="376"/>
                    </a:lnTo>
                    <a:lnTo>
                      <a:pt x="3" y="381"/>
                    </a:lnTo>
                    <a:lnTo>
                      <a:pt x="7" y="382"/>
                    </a:lnTo>
                    <a:lnTo>
                      <a:pt x="11" y="381"/>
                    </a:lnTo>
                    <a:lnTo>
                      <a:pt x="14" y="376"/>
                    </a:lnTo>
                    <a:lnTo>
                      <a:pt x="6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0" name="Freeform 100"/>
              <p:cNvSpPr>
                <a:spLocks/>
              </p:cNvSpPr>
              <p:nvPr/>
            </p:nvSpPr>
            <p:spPr bwMode="auto">
              <a:xfrm>
                <a:off x="5126" y="2851"/>
                <a:ext cx="56" cy="27"/>
              </a:xfrm>
              <a:custGeom>
                <a:avLst/>
                <a:gdLst>
                  <a:gd name="T0" fmla="*/ 2 w 111"/>
                  <a:gd name="T1" fmla="*/ 1 h 53"/>
                  <a:gd name="T2" fmla="*/ 2 w 111"/>
                  <a:gd name="T3" fmla="*/ 0 h 53"/>
                  <a:gd name="T4" fmla="*/ 0 w 111"/>
                  <a:gd name="T5" fmla="*/ 1 h 53"/>
                  <a:gd name="T6" fmla="*/ 1 w 111"/>
                  <a:gd name="T7" fmla="*/ 1 h 53"/>
                  <a:gd name="T8" fmla="*/ 2 w 111"/>
                  <a:gd name="T9" fmla="*/ 1 h 53"/>
                  <a:gd name="T10" fmla="*/ 2 w 111"/>
                  <a:gd name="T11" fmla="*/ 1 h 53"/>
                  <a:gd name="T12" fmla="*/ 2 w 111"/>
                  <a:gd name="T13" fmla="*/ 1 h 53"/>
                  <a:gd name="T14" fmla="*/ 2 w 111"/>
                  <a:gd name="T15" fmla="*/ 1 h 53"/>
                  <a:gd name="T16" fmla="*/ 2 w 111"/>
                  <a:gd name="T17" fmla="*/ 1 h 53"/>
                  <a:gd name="T18" fmla="*/ 2 w 111"/>
                  <a:gd name="T19" fmla="*/ 1 h 53"/>
                  <a:gd name="T20" fmla="*/ 2 w 111"/>
                  <a:gd name="T21" fmla="*/ 0 h 53"/>
                  <a:gd name="T22" fmla="*/ 2 w 11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53"/>
                  <a:gd name="T38" fmla="*/ 111 w 11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53">
                    <a:moveTo>
                      <a:pt x="96" y="5"/>
                    </a:moveTo>
                    <a:lnTo>
                      <a:pt x="102" y="0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105" y="11"/>
                    </a:lnTo>
                    <a:lnTo>
                      <a:pt x="111" y="5"/>
                    </a:lnTo>
                    <a:lnTo>
                      <a:pt x="105" y="11"/>
                    </a:lnTo>
                    <a:lnTo>
                      <a:pt x="109" y="8"/>
                    </a:lnTo>
                    <a:lnTo>
                      <a:pt x="109" y="4"/>
                    </a:lnTo>
                    <a:lnTo>
                      <a:pt x="106" y="1"/>
                    </a:lnTo>
                    <a:lnTo>
                      <a:pt x="102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1" name="Rectangle 101"/>
              <p:cNvSpPr>
                <a:spLocks noChangeArrowheads="1"/>
              </p:cNvSpPr>
              <p:nvPr/>
            </p:nvSpPr>
            <p:spPr bwMode="auto">
              <a:xfrm>
                <a:off x="5043" y="2951"/>
                <a:ext cx="136" cy="134"/>
              </a:xfrm>
              <a:prstGeom prst="rect">
                <a:avLst/>
              </a:pr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2" name="Freeform 102"/>
              <p:cNvSpPr>
                <a:spLocks/>
              </p:cNvSpPr>
              <p:nvPr/>
            </p:nvSpPr>
            <p:spPr bwMode="auto">
              <a:xfrm>
                <a:off x="5175" y="2947"/>
                <a:ext cx="8" cy="138"/>
              </a:xfrm>
              <a:custGeom>
                <a:avLst/>
                <a:gdLst>
                  <a:gd name="T0" fmla="*/ 1 w 14"/>
                  <a:gd name="T1" fmla="*/ 1 h 275"/>
                  <a:gd name="T2" fmla="*/ 0 w 14"/>
                  <a:gd name="T3" fmla="*/ 1 h 275"/>
                  <a:gd name="T4" fmla="*/ 0 w 14"/>
                  <a:gd name="T5" fmla="*/ 5 h 275"/>
                  <a:gd name="T6" fmla="*/ 1 w 14"/>
                  <a:gd name="T7" fmla="*/ 5 h 275"/>
                  <a:gd name="T8" fmla="*/ 1 w 14"/>
                  <a:gd name="T9" fmla="*/ 1 h 275"/>
                  <a:gd name="T10" fmla="*/ 1 w 14"/>
                  <a:gd name="T11" fmla="*/ 0 h 275"/>
                  <a:gd name="T12" fmla="*/ 1 w 14"/>
                  <a:gd name="T13" fmla="*/ 1 h 275"/>
                  <a:gd name="T14" fmla="*/ 1 w 14"/>
                  <a:gd name="T15" fmla="*/ 1 h 275"/>
                  <a:gd name="T16" fmla="*/ 1 w 14"/>
                  <a:gd name="T17" fmla="*/ 0 h 275"/>
                  <a:gd name="T18" fmla="*/ 1 w 14"/>
                  <a:gd name="T19" fmla="*/ 1 h 275"/>
                  <a:gd name="T20" fmla="*/ 0 w 14"/>
                  <a:gd name="T21" fmla="*/ 1 h 275"/>
                  <a:gd name="T22" fmla="*/ 1 w 14"/>
                  <a:gd name="T23" fmla="*/ 1 h 2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5"/>
                  <a:gd name="T38" fmla="*/ 14 w 14"/>
                  <a:gd name="T39" fmla="*/ 275 h 2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5">
                    <a:moveTo>
                      <a:pt x="7" y="14"/>
                    </a:moveTo>
                    <a:lnTo>
                      <a:pt x="0" y="7"/>
                    </a:lnTo>
                    <a:lnTo>
                      <a:pt x="0" y="275"/>
                    </a:lnTo>
                    <a:lnTo>
                      <a:pt x="14" y="275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3" name="Freeform 103"/>
              <p:cNvSpPr>
                <a:spLocks/>
              </p:cNvSpPr>
              <p:nvPr/>
            </p:nvSpPr>
            <p:spPr bwMode="auto">
              <a:xfrm>
                <a:off x="5040" y="2947"/>
                <a:ext cx="139" cy="7"/>
              </a:xfrm>
              <a:custGeom>
                <a:avLst/>
                <a:gdLst>
                  <a:gd name="T0" fmla="*/ 1 w 278"/>
                  <a:gd name="T1" fmla="*/ 1 h 14"/>
                  <a:gd name="T2" fmla="*/ 1 w 278"/>
                  <a:gd name="T3" fmla="*/ 1 h 14"/>
                  <a:gd name="T4" fmla="*/ 5 w 278"/>
                  <a:gd name="T5" fmla="*/ 1 h 14"/>
                  <a:gd name="T6" fmla="*/ 5 w 278"/>
                  <a:gd name="T7" fmla="*/ 0 h 14"/>
                  <a:gd name="T8" fmla="*/ 1 w 278"/>
                  <a:gd name="T9" fmla="*/ 0 h 14"/>
                  <a:gd name="T10" fmla="*/ 0 w 278"/>
                  <a:gd name="T11" fmla="*/ 1 h 14"/>
                  <a:gd name="T12" fmla="*/ 1 w 278"/>
                  <a:gd name="T13" fmla="*/ 0 h 14"/>
                  <a:gd name="T14" fmla="*/ 1 w 278"/>
                  <a:gd name="T15" fmla="*/ 1 h 14"/>
                  <a:gd name="T16" fmla="*/ 1 w 278"/>
                  <a:gd name="T17" fmla="*/ 1 h 14"/>
                  <a:gd name="T18" fmla="*/ 1 w 278"/>
                  <a:gd name="T19" fmla="*/ 1 h 14"/>
                  <a:gd name="T20" fmla="*/ 1 w 278"/>
                  <a:gd name="T21" fmla="*/ 1 h 14"/>
                  <a:gd name="T22" fmla="*/ 1 w 278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14"/>
                  <a:gd name="T38" fmla="*/ 278 w 278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14">
                    <a:moveTo>
                      <a:pt x="14" y="7"/>
                    </a:moveTo>
                    <a:lnTo>
                      <a:pt x="7" y="14"/>
                    </a:lnTo>
                    <a:lnTo>
                      <a:pt x="278" y="14"/>
                    </a:lnTo>
                    <a:lnTo>
                      <a:pt x="278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7" y="1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4" name="Freeform 104"/>
              <p:cNvSpPr>
                <a:spLocks/>
              </p:cNvSpPr>
              <p:nvPr/>
            </p:nvSpPr>
            <p:spPr bwMode="auto">
              <a:xfrm>
                <a:off x="5040" y="2951"/>
                <a:ext cx="7" cy="138"/>
              </a:xfrm>
              <a:custGeom>
                <a:avLst/>
                <a:gdLst>
                  <a:gd name="T0" fmla="*/ 1 w 14"/>
                  <a:gd name="T1" fmla="*/ 5 h 275"/>
                  <a:gd name="T2" fmla="*/ 1 w 14"/>
                  <a:gd name="T3" fmla="*/ 5 h 275"/>
                  <a:gd name="T4" fmla="*/ 1 w 14"/>
                  <a:gd name="T5" fmla="*/ 0 h 275"/>
                  <a:gd name="T6" fmla="*/ 0 w 14"/>
                  <a:gd name="T7" fmla="*/ 0 h 275"/>
                  <a:gd name="T8" fmla="*/ 0 w 14"/>
                  <a:gd name="T9" fmla="*/ 5 h 275"/>
                  <a:gd name="T10" fmla="*/ 1 w 14"/>
                  <a:gd name="T11" fmla="*/ 5 h 275"/>
                  <a:gd name="T12" fmla="*/ 0 w 14"/>
                  <a:gd name="T13" fmla="*/ 5 h 275"/>
                  <a:gd name="T14" fmla="*/ 1 w 14"/>
                  <a:gd name="T15" fmla="*/ 5 h 275"/>
                  <a:gd name="T16" fmla="*/ 1 w 14"/>
                  <a:gd name="T17" fmla="*/ 5 h 275"/>
                  <a:gd name="T18" fmla="*/ 1 w 14"/>
                  <a:gd name="T19" fmla="*/ 5 h 275"/>
                  <a:gd name="T20" fmla="*/ 1 w 14"/>
                  <a:gd name="T21" fmla="*/ 5 h 275"/>
                  <a:gd name="T22" fmla="*/ 1 w 14"/>
                  <a:gd name="T23" fmla="*/ 5 h 2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5"/>
                  <a:gd name="T38" fmla="*/ 14 w 14"/>
                  <a:gd name="T39" fmla="*/ 275 h 2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5">
                    <a:moveTo>
                      <a:pt x="7" y="261"/>
                    </a:moveTo>
                    <a:lnTo>
                      <a:pt x="14" y="26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68"/>
                    </a:lnTo>
                    <a:lnTo>
                      <a:pt x="7" y="275"/>
                    </a:lnTo>
                    <a:lnTo>
                      <a:pt x="0" y="268"/>
                    </a:lnTo>
                    <a:lnTo>
                      <a:pt x="3" y="272"/>
                    </a:lnTo>
                    <a:lnTo>
                      <a:pt x="7" y="274"/>
                    </a:lnTo>
                    <a:lnTo>
                      <a:pt x="11" y="272"/>
                    </a:lnTo>
                    <a:lnTo>
                      <a:pt x="14" y="268"/>
                    </a:lnTo>
                    <a:lnTo>
                      <a:pt x="7" y="2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5" name="Freeform 105"/>
              <p:cNvSpPr>
                <a:spLocks/>
              </p:cNvSpPr>
              <p:nvPr/>
            </p:nvSpPr>
            <p:spPr bwMode="auto">
              <a:xfrm>
                <a:off x="5043" y="3081"/>
                <a:ext cx="140" cy="8"/>
              </a:xfrm>
              <a:custGeom>
                <a:avLst/>
                <a:gdLst>
                  <a:gd name="T0" fmla="*/ 5 w 278"/>
                  <a:gd name="T1" fmla="*/ 1 h 14"/>
                  <a:gd name="T2" fmla="*/ 5 w 278"/>
                  <a:gd name="T3" fmla="*/ 0 h 14"/>
                  <a:gd name="T4" fmla="*/ 0 w 278"/>
                  <a:gd name="T5" fmla="*/ 0 h 14"/>
                  <a:gd name="T6" fmla="*/ 0 w 278"/>
                  <a:gd name="T7" fmla="*/ 1 h 14"/>
                  <a:gd name="T8" fmla="*/ 5 w 278"/>
                  <a:gd name="T9" fmla="*/ 1 h 14"/>
                  <a:gd name="T10" fmla="*/ 5 w 278"/>
                  <a:gd name="T11" fmla="*/ 1 h 14"/>
                  <a:gd name="T12" fmla="*/ 5 w 278"/>
                  <a:gd name="T13" fmla="*/ 1 h 14"/>
                  <a:gd name="T14" fmla="*/ 5 w 278"/>
                  <a:gd name="T15" fmla="*/ 1 h 14"/>
                  <a:gd name="T16" fmla="*/ 5 w 278"/>
                  <a:gd name="T17" fmla="*/ 1 h 14"/>
                  <a:gd name="T18" fmla="*/ 5 w 278"/>
                  <a:gd name="T19" fmla="*/ 1 h 14"/>
                  <a:gd name="T20" fmla="*/ 5 w 278"/>
                  <a:gd name="T21" fmla="*/ 0 h 14"/>
                  <a:gd name="T22" fmla="*/ 5 w 278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14"/>
                  <a:gd name="T38" fmla="*/ 278 w 278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14">
                    <a:moveTo>
                      <a:pt x="264" y="7"/>
                    </a:moveTo>
                    <a:lnTo>
                      <a:pt x="27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71" y="14"/>
                    </a:lnTo>
                    <a:lnTo>
                      <a:pt x="278" y="7"/>
                    </a:lnTo>
                    <a:lnTo>
                      <a:pt x="271" y="14"/>
                    </a:lnTo>
                    <a:lnTo>
                      <a:pt x="275" y="11"/>
                    </a:lnTo>
                    <a:lnTo>
                      <a:pt x="278" y="7"/>
                    </a:lnTo>
                    <a:lnTo>
                      <a:pt x="275" y="3"/>
                    </a:lnTo>
                    <a:lnTo>
                      <a:pt x="271" y="0"/>
                    </a:lnTo>
                    <a:lnTo>
                      <a:pt x="2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6" name="Rectangle 106"/>
              <p:cNvSpPr>
                <a:spLocks noChangeArrowheads="1"/>
              </p:cNvSpPr>
              <p:nvPr/>
            </p:nvSpPr>
            <p:spPr bwMode="auto">
              <a:xfrm>
                <a:off x="5043" y="2653"/>
                <a:ext cx="84" cy="250"/>
              </a:xfrm>
              <a:prstGeom prst="rect">
                <a:avLst/>
              </a:pr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7" name="Freeform 107"/>
              <p:cNvSpPr>
                <a:spLocks/>
              </p:cNvSpPr>
              <p:nvPr/>
            </p:nvSpPr>
            <p:spPr bwMode="auto">
              <a:xfrm>
                <a:off x="5123" y="2649"/>
                <a:ext cx="8" cy="254"/>
              </a:xfrm>
              <a:custGeom>
                <a:avLst/>
                <a:gdLst>
                  <a:gd name="T0" fmla="*/ 1 w 14"/>
                  <a:gd name="T1" fmla="*/ 1 h 506"/>
                  <a:gd name="T2" fmla="*/ 0 w 14"/>
                  <a:gd name="T3" fmla="*/ 1 h 506"/>
                  <a:gd name="T4" fmla="*/ 0 w 14"/>
                  <a:gd name="T5" fmla="*/ 8 h 506"/>
                  <a:gd name="T6" fmla="*/ 1 w 14"/>
                  <a:gd name="T7" fmla="*/ 8 h 506"/>
                  <a:gd name="T8" fmla="*/ 1 w 14"/>
                  <a:gd name="T9" fmla="*/ 1 h 506"/>
                  <a:gd name="T10" fmla="*/ 1 w 14"/>
                  <a:gd name="T11" fmla="*/ 0 h 506"/>
                  <a:gd name="T12" fmla="*/ 1 w 14"/>
                  <a:gd name="T13" fmla="*/ 1 h 506"/>
                  <a:gd name="T14" fmla="*/ 1 w 14"/>
                  <a:gd name="T15" fmla="*/ 1 h 506"/>
                  <a:gd name="T16" fmla="*/ 1 w 14"/>
                  <a:gd name="T17" fmla="*/ 0 h 506"/>
                  <a:gd name="T18" fmla="*/ 1 w 14"/>
                  <a:gd name="T19" fmla="*/ 1 h 506"/>
                  <a:gd name="T20" fmla="*/ 0 w 14"/>
                  <a:gd name="T21" fmla="*/ 1 h 506"/>
                  <a:gd name="T22" fmla="*/ 1 w 14"/>
                  <a:gd name="T23" fmla="*/ 1 h 5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06"/>
                  <a:gd name="T38" fmla="*/ 14 w 14"/>
                  <a:gd name="T39" fmla="*/ 506 h 5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06">
                    <a:moveTo>
                      <a:pt x="7" y="14"/>
                    </a:moveTo>
                    <a:lnTo>
                      <a:pt x="0" y="7"/>
                    </a:lnTo>
                    <a:lnTo>
                      <a:pt x="0" y="506"/>
                    </a:lnTo>
                    <a:lnTo>
                      <a:pt x="14" y="506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8" name="Freeform 108"/>
              <p:cNvSpPr>
                <a:spLocks/>
              </p:cNvSpPr>
              <p:nvPr/>
            </p:nvSpPr>
            <p:spPr bwMode="auto">
              <a:xfrm>
                <a:off x="5040" y="2649"/>
                <a:ext cx="87" cy="8"/>
              </a:xfrm>
              <a:custGeom>
                <a:avLst/>
                <a:gdLst>
                  <a:gd name="T0" fmla="*/ 1 w 174"/>
                  <a:gd name="T1" fmla="*/ 1 h 14"/>
                  <a:gd name="T2" fmla="*/ 1 w 174"/>
                  <a:gd name="T3" fmla="*/ 1 h 14"/>
                  <a:gd name="T4" fmla="*/ 3 w 174"/>
                  <a:gd name="T5" fmla="*/ 1 h 14"/>
                  <a:gd name="T6" fmla="*/ 3 w 174"/>
                  <a:gd name="T7" fmla="*/ 0 h 14"/>
                  <a:gd name="T8" fmla="*/ 1 w 174"/>
                  <a:gd name="T9" fmla="*/ 0 h 14"/>
                  <a:gd name="T10" fmla="*/ 0 w 174"/>
                  <a:gd name="T11" fmla="*/ 1 h 14"/>
                  <a:gd name="T12" fmla="*/ 1 w 174"/>
                  <a:gd name="T13" fmla="*/ 0 h 14"/>
                  <a:gd name="T14" fmla="*/ 1 w 174"/>
                  <a:gd name="T15" fmla="*/ 1 h 14"/>
                  <a:gd name="T16" fmla="*/ 1 w 174"/>
                  <a:gd name="T17" fmla="*/ 1 h 14"/>
                  <a:gd name="T18" fmla="*/ 1 w 174"/>
                  <a:gd name="T19" fmla="*/ 1 h 14"/>
                  <a:gd name="T20" fmla="*/ 1 w 174"/>
                  <a:gd name="T21" fmla="*/ 1 h 14"/>
                  <a:gd name="T22" fmla="*/ 1 w 174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"/>
                  <a:gd name="T37" fmla="*/ 0 h 14"/>
                  <a:gd name="T38" fmla="*/ 174 w 174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" h="14">
                    <a:moveTo>
                      <a:pt x="14" y="7"/>
                    </a:moveTo>
                    <a:lnTo>
                      <a:pt x="7" y="14"/>
                    </a:lnTo>
                    <a:lnTo>
                      <a:pt x="174" y="14"/>
                    </a:lnTo>
                    <a:lnTo>
                      <a:pt x="17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7" y="1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69" name="Freeform 109"/>
              <p:cNvSpPr>
                <a:spLocks/>
              </p:cNvSpPr>
              <p:nvPr/>
            </p:nvSpPr>
            <p:spPr bwMode="auto">
              <a:xfrm>
                <a:off x="5040" y="2653"/>
                <a:ext cx="7" cy="253"/>
              </a:xfrm>
              <a:custGeom>
                <a:avLst/>
                <a:gdLst>
                  <a:gd name="T0" fmla="*/ 1 w 14"/>
                  <a:gd name="T1" fmla="*/ 8 h 506"/>
                  <a:gd name="T2" fmla="*/ 1 w 14"/>
                  <a:gd name="T3" fmla="*/ 8 h 506"/>
                  <a:gd name="T4" fmla="*/ 1 w 14"/>
                  <a:gd name="T5" fmla="*/ 0 h 506"/>
                  <a:gd name="T6" fmla="*/ 0 w 14"/>
                  <a:gd name="T7" fmla="*/ 0 h 506"/>
                  <a:gd name="T8" fmla="*/ 0 w 14"/>
                  <a:gd name="T9" fmla="*/ 8 h 506"/>
                  <a:gd name="T10" fmla="*/ 1 w 14"/>
                  <a:gd name="T11" fmla="*/ 8 h 506"/>
                  <a:gd name="T12" fmla="*/ 0 w 14"/>
                  <a:gd name="T13" fmla="*/ 8 h 506"/>
                  <a:gd name="T14" fmla="*/ 1 w 14"/>
                  <a:gd name="T15" fmla="*/ 8 h 506"/>
                  <a:gd name="T16" fmla="*/ 1 w 14"/>
                  <a:gd name="T17" fmla="*/ 8 h 506"/>
                  <a:gd name="T18" fmla="*/ 1 w 14"/>
                  <a:gd name="T19" fmla="*/ 8 h 506"/>
                  <a:gd name="T20" fmla="*/ 1 w 14"/>
                  <a:gd name="T21" fmla="*/ 8 h 506"/>
                  <a:gd name="T22" fmla="*/ 1 w 14"/>
                  <a:gd name="T23" fmla="*/ 8 h 5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06"/>
                  <a:gd name="T38" fmla="*/ 14 w 14"/>
                  <a:gd name="T39" fmla="*/ 506 h 5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06">
                    <a:moveTo>
                      <a:pt x="7" y="492"/>
                    </a:moveTo>
                    <a:lnTo>
                      <a:pt x="14" y="499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9"/>
                    </a:lnTo>
                    <a:lnTo>
                      <a:pt x="7" y="506"/>
                    </a:lnTo>
                    <a:lnTo>
                      <a:pt x="0" y="499"/>
                    </a:lnTo>
                    <a:lnTo>
                      <a:pt x="3" y="503"/>
                    </a:lnTo>
                    <a:lnTo>
                      <a:pt x="7" y="505"/>
                    </a:lnTo>
                    <a:lnTo>
                      <a:pt x="11" y="503"/>
                    </a:lnTo>
                    <a:lnTo>
                      <a:pt x="14" y="499"/>
                    </a:lnTo>
                    <a:lnTo>
                      <a:pt x="7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0" name="Freeform 110"/>
              <p:cNvSpPr>
                <a:spLocks/>
              </p:cNvSpPr>
              <p:nvPr/>
            </p:nvSpPr>
            <p:spPr bwMode="auto">
              <a:xfrm>
                <a:off x="5043" y="2899"/>
                <a:ext cx="88" cy="7"/>
              </a:xfrm>
              <a:custGeom>
                <a:avLst/>
                <a:gdLst>
                  <a:gd name="T0" fmla="*/ 3 w 174"/>
                  <a:gd name="T1" fmla="*/ 1 h 14"/>
                  <a:gd name="T2" fmla="*/ 3 w 174"/>
                  <a:gd name="T3" fmla="*/ 0 h 14"/>
                  <a:gd name="T4" fmla="*/ 0 w 174"/>
                  <a:gd name="T5" fmla="*/ 0 h 14"/>
                  <a:gd name="T6" fmla="*/ 0 w 174"/>
                  <a:gd name="T7" fmla="*/ 1 h 14"/>
                  <a:gd name="T8" fmla="*/ 3 w 174"/>
                  <a:gd name="T9" fmla="*/ 1 h 14"/>
                  <a:gd name="T10" fmla="*/ 3 w 174"/>
                  <a:gd name="T11" fmla="*/ 1 h 14"/>
                  <a:gd name="T12" fmla="*/ 3 w 174"/>
                  <a:gd name="T13" fmla="*/ 1 h 14"/>
                  <a:gd name="T14" fmla="*/ 3 w 174"/>
                  <a:gd name="T15" fmla="*/ 1 h 14"/>
                  <a:gd name="T16" fmla="*/ 3 w 174"/>
                  <a:gd name="T17" fmla="*/ 1 h 14"/>
                  <a:gd name="T18" fmla="*/ 3 w 174"/>
                  <a:gd name="T19" fmla="*/ 1 h 14"/>
                  <a:gd name="T20" fmla="*/ 3 w 174"/>
                  <a:gd name="T21" fmla="*/ 0 h 14"/>
                  <a:gd name="T22" fmla="*/ 3 w 174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"/>
                  <a:gd name="T37" fmla="*/ 0 h 14"/>
                  <a:gd name="T38" fmla="*/ 174 w 174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" h="14">
                    <a:moveTo>
                      <a:pt x="160" y="7"/>
                    </a:moveTo>
                    <a:lnTo>
                      <a:pt x="167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67" y="14"/>
                    </a:lnTo>
                    <a:lnTo>
                      <a:pt x="174" y="7"/>
                    </a:lnTo>
                    <a:lnTo>
                      <a:pt x="167" y="14"/>
                    </a:lnTo>
                    <a:lnTo>
                      <a:pt x="171" y="11"/>
                    </a:lnTo>
                    <a:lnTo>
                      <a:pt x="174" y="7"/>
                    </a:lnTo>
                    <a:lnTo>
                      <a:pt x="171" y="3"/>
                    </a:lnTo>
                    <a:lnTo>
                      <a:pt x="167" y="0"/>
                    </a:lnTo>
                    <a:lnTo>
                      <a:pt x="16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1" name="Freeform 111"/>
              <p:cNvSpPr>
                <a:spLocks/>
              </p:cNvSpPr>
              <p:nvPr/>
            </p:nvSpPr>
            <p:spPr bwMode="auto">
              <a:xfrm>
                <a:off x="4958" y="3063"/>
                <a:ext cx="110" cy="80"/>
              </a:xfrm>
              <a:custGeom>
                <a:avLst/>
                <a:gdLst>
                  <a:gd name="T0" fmla="*/ 0 w 219"/>
                  <a:gd name="T1" fmla="*/ 2 h 159"/>
                  <a:gd name="T2" fmla="*/ 0 w 219"/>
                  <a:gd name="T3" fmla="*/ 3 h 159"/>
                  <a:gd name="T4" fmla="*/ 4 w 219"/>
                  <a:gd name="T5" fmla="*/ 2 h 159"/>
                  <a:gd name="T6" fmla="*/ 4 w 219"/>
                  <a:gd name="T7" fmla="*/ 0 h 159"/>
                  <a:gd name="T8" fmla="*/ 0 w 219"/>
                  <a:gd name="T9" fmla="*/ 2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159"/>
                  <a:gd name="T17" fmla="*/ 219 w 219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159">
                    <a:moveTo>
                      <a:pt x="0" y="115"/>
                    </a:moveTo>
                    <a:lnTo>
                      <a:pt x="0" y="159"/>
                    </a:lnTo>
                    <a:lnTo>
                      <a:pt x="219" y="86"/>
                    </a:lnTo>
                    <a:lnTo>
                      <a:pt x="219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2" name="Freeform 112"/>
              <p:cNvSpPr>
                <a:spLocks/>
              </p:cNvSpPr>
              <p:nvPr/>
            </p:nvSpPr>
            <p:spPr bwMode="auto">
              <a:xfrm>
                <a:off x="4955" y="3121"/>
                <a:ext cx="7" cy="25"/>
              </a:xfrm>
              <a:custGeom>
                <a:avLst/>
                <a:gdLst>
                  <a:gd name="T0" fmla="*/ 1 w 14"/>
                  <a:gd name="T1" fmla="*/ 1 h 49"/>
                  <a:gd name="T2" fmla="*/ 1 w 14"/>
                  <a:gd name="T3" fmla="*/ 1 h 49"/>
                  <a:gd name="T4" fmla="*/ 1 w 14"/>
                  <a:gd name="T5" fmla="*/ 0 h 49"/>
                  <a:gd name="T6" fmla="*/ 0 w 14"/>
                  <a:gd name="T7" fmla="*/ 0 h 49"/>
                  <a:gd name="T8" fmla="*/ 0 w 14"/>
                  <a:gd name="T9" fmla="*/ 1 h 49"/>
                  <a:gd name="T10" fmla="*/ 1 w 14"/>
                  <a:gd name="T11" fmla="*/ 1 h 49"/>
                  <a:gd name="T12" fmla="*/ 0 w 14"/>
                  <a:gd name="T13" fmla="*/ 1 h 49"/>
                  <a:gd name="T14" fmla="*/ 1 w 14"/>
                  <a:gd name="T15" fmla="*/ 1 h 49"/>
                  <a:gd name="T16" fmla="*/ 1 w 14"/>
                  <a:gd name="T17" fmla="*/ 1 h 49"/>
                  <a:gd name="T18" fmla="*/ 1 w 14"/>
                  <a:gd name="T19" fmla="*/ 1 h 49"/>
                  <a:gd name="T20" fmla="*/ 1 w 14"/>
                  <a:gd name="T21" fmla="*/ 1 h 49"/>
                  <a:gd name="T22" fmla="*/ 1 w 14"/>
                  <a:gd name="T23" fmla="*/ 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9"/>
                  <a:gd name="T38" fmla="*/ 14 w 14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9">
                    <a:moveTo>
                      <a:pt x="5" y="38"/>
                    </a:moveTo>
                    <a:lnTo>
                      <a:pt x="14" y="4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8" y="4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7" y="49"/>
                    </a:lnTo>
                    <a:lnTo>
                      <a:pt x="11" y="48"/>
                    </a:lnTo>
                    <a:lnTo>
                      <a:pt x="14" y="44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3" name="Freeform 113"/>
              <p:cNvSpPr>
                <a:spLocks/>
              </p:cNvSpPr>
              <p:nvPr/>
            </p:nvSpPr>
            <p:spPr bwMode="auto">
              <a:xfrm>
                <a:off x="4958" y="3104"/>
                <a:ext cx="114" cy="42"/>
              </a:xfrm>
              <a:custGeom>
                <a:avLst/>
                <a:gdLst>
                  <a:gd name="T0" fmla="*/ 4 w 228"/>
                  <a:gd name="T1" fmla="*/ 1 h 83"/>
                  <a:gd name="T2" fmla="*/ 4 w 228"/>
                  <a:gd name="T3" fmla="*/ 0 h 83"/>
                  <a:gd name="T4" fmla="*/ 0 w 228"/>
                  <a:gd name="T5" fmla="*/ 2 h 83"/>
                  <a:gd name="T6" fmla="*/ 1 w 228"/>
                  <a:gd name="T7" fmla="*/ 2 h 83"/>
                  <a:gd name="T8" fmla="*/ 4 w 228"/>
                  <a:gd name="T9" fmla="*/ 1 h 83"/>
                  <a:gd name="T10" fmla="*/ 4 w 228"/>
                  <a:gd name="T11" fmla="*/ 1 h 83"/>
                  <a:gd name="T12" fmla="*/ 4 w 228"/>
                  <a:gd name="T13" fmla="*/ 1 h 83"/>
                  <a:gd name="T14" fmla="*/ 4 w 228"/>
                  <a:gd name="T15" fmla="*/ 1 h 83"/>
                  <a:gd name="T16" fmla="*/ 4 w 228"/>
                  <a:gd name="T17" fmla="*/ 1 h 83"/>
                  <a:gd name="T18" fmla="*/ 4 w 228"/>
                  <a:gd name="T19" fmla="*/ 1 h 83"/>
                  <a:gd name="T20" fmla="*/ 4 w 228"/>
                  <a:gd name="T21" fmla="*/ 0 h 83"/>
                  <a:gd name="T22" fmla="*/ 4 w 228"/>
                  <a:gd name="T23" fmla="*/ 1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83"/>
                  <a:gd name="T38" fmla="*/ 228 w 228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83">
                    <a:moveTo>
                      <a:pt x="214" y="5"/>
                    </a:moveTo>
                    <a:lnTo>
                      <a:pt x="219" y="0"/>
                    </a:lnTo>
                    <a:lnTo>
                      <a:pt x="0" y="72"/>
                    </a:lnTo>
                    <a:lnTo>
                      <a:pt x="3" y="83"/>
                    </a:lnTo>
                    <a:lnTo>
                      <a:pt x="222" y="11"/>
                    </a:lnTo>
                    <a:lnTo>
                      <a:pt x="228" y="5"/>
                    </a:lnTo>
                    <a:lnTo>
                      <a:pt x="222" y="11"/>
                    </a:lnTo>
                    <a:lnTo>
                      <a:pt x="227" y="8"/>
                    </a:lnTo>
                    <a:lnTo>
                      <a:pt x="227" y="4"/>
                    </a:lnTo>
                    <a:lnTo>
                      <a:pt x="224" y="1"/>
                    </a:lnTo>
                    <a:lnTo>
                      <a:pt x="219" y="0"/>
                    </a:lnTo>
                    <a:lnTo>
                      <a:pt x="2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4" name="Freeform 114"/>
              <p:cNvSpPr>
                <a:spLocks/>
              </p:cNvSpPr>
              <p:nvPr/>
            </p:nvSpPr>
            <p:spPr bwMode="auto">
              <a:xfrm>
                <a:off x="5064" y="3060"/>
                <a:ext cx="8" cy="47"/>
              </a:xfrm>
              <a:custGeom>
                <a:avLst/>
                <a:gdLst>
                  <a:gd name="T0" fmla="*/ 1 w 14"/>
                  <a:gd name="T1" fmla="*/ 1 h 93"/>
                  <a:gd name="T2" fmla="*/ 0 w 14"/>
                  <a:gd name="T3" fmla="*/ 1 h 93"/>
                  <a:gd name="T4" fmla="*/ 0 w 14"/>
                  <a:gd name="T5" fmla="*/ 2 h 93"/>
                  <a:gd name="T6" fmla="*/ 1 w 14"/>
                  <a:gd name="T7" fmla="*/ 2 h 93"/>
                  <a:gd name="T8" fmla="*/ 1 w 14"/>
                  <a:gd name="T9" fmla="*/ 1 h 93"/>
                  <a:gd name="T10" fmla="*/ 1 w 14"/>
                  <a:gd name="T11" fmla="*/ 1 h 93"/>
                  <a:gd name="T12" fmla="*/ 1 w 14"/>
                  <a:gd name="T13" fmla="*/ 1 h 93"/>
                  <a:gd name="T14" fmla="*/ 1 w 14"/>
                  <a:gd name="T15" fmla="*/ 1 h 93"/>
                  <a:gd name="T16" fmla="*/ 1 w 14"/>
                  <a:gd name="T17" fmla="*/ 0 h 93"/>
                  <a:gd name="T18" fmla="*/ 1 w 14"/>
                  <a:gd name="T19" fmla="*/ 1 h 93"/>
                  <a:gd name="T20" fmla="*/ 0 w 14"/>
                  <a:gd name="T21" fmla="*/ 1 h 93"/>
                  <a:gd name="T22" fmla="*/ 1 w 14"/>
                  <a:gd name="T23" fmla="*/ 1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93"/>
                  <a:gd name="T38" fmla="*/ 14 w 14"/>
                  <a:gd name="T39" fmla="*/ 93 h 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93">
                    <a:moveTo>
                      <a:pt x="10" y="13"/>
                    </a:moveTo>
                    <a:lnTo>
                      <a:pt x="0" y="7"/>
                    </a:lnTo>
                    <a:lnTo>
                      <a:pt x="0" y="93"/>
                    </a:lnTo>
                    <a:lnTo>
                      <a:pt x="14" y="93"/>
                    </a:lnTo>
                    <a:lnTo>
                      <a:pt x="14" y="7"/>
                    </a:lnTo>
                    <a:lnTo>
                      <a:pt x="4" y="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5" name="Freeform 115"/>
              <p:cNvSpPr>
                <a:spLocks/>
              </p:cNvSpPr>
              <p:nvPr/>
            </p:nvSpPr>
            <p:spPr bwMode="auto">
              <a:xfrm>
                <a:off x="4955" y="3061"/>
                <a:ext cx="114" cy="63"/>
              </a:xfrm>
              <a:custGeom>
                <a:avLst/>
                <a:gdLst>
                  <a:gd name="T0" fmla="*/ 0 w 229"/>
                  <a:gd name="T1" fmla="*/ 1 h 127"/>
                  <a:gd name="T2" fmla="*/ 0 w 229"/>
                  <a:gd name="T3" fmla="*/ 1 h 127"/>
                  <a:gd name="T4" fmla="*/ 3 w 229"/>
                  <a:gd name="T5" fmla="*/ 0 h 127"/>
                  <a:gd name="T6" fmla="*/ 3 w 229"/>
                  <a:gd name="T7" fmla="*/ 0 h 127"/>
                  <a:gd name="T8" fmla="*/ 0 w 229"/>
                  <a:gd name="T9" fmla="*/ 1 h 127"/>
                  <a:gd name="T10" fmla="*/ 0 w 229"/>
                  <a:gd name="T11" fmla="*/ 1 h 127"/>
                  <a:gd name="T12" fmla="*/ 0 w 229"/>
                  <a:gd name="T13" fmla="*/ 1 h 127"/>
                  <a:gd name="T14" fmla="*/ 0 w 229"/>
                  <a:gd name="T15" fmla="*/ 1 h 127"/>
                  <a:gd name="T16" fmla="*/ 0 w 229"/>
                  <a:gd name="T17" fmla="*/ 1 h 127"/>
                  <a:gd name="T18" fmla="*/ 0 w 229"/>
                  <a:gd name="T19" fmla="*/ 1 h 127"/>
                  <a:gd name="T20" fmla="*/ 0 w 229"/>
                  <a:gd name="T21" fmla="*/ 1 h 127"/>
                  <a:gd name="T22" fmla="*/ 0 w 229"/>
                  <a:gd name="T23" fmla="*/ 1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9"/>
                  <a:gd name="T37" fmla="*/ 0 h 127"/>
                  <a:gd name="T38" fmla="*/ 229 w 229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9" h="127">
                    <a:moveTo>
                      <a:pt x="14" y="121"/>
                    </a:moveTo>
                    <a:lnTo>
                      <a:pt x="10" y="127"/>
                    </a:lnTo>
                    <a:lnTo>
                      <a:pt x="229" y="12"/>
                    </a:lnTo>
                    <a:lnTo>
                      <a:pt x="223" y="0"/>
                    </a:lnTo>
                    <a:lnTo>
                      <a:pt x="4" y="115"/>
                    </a:lnTo>
                    <a:lnTo>
                      <a:pt x="0" y="121"/>
                    </a:lnTo>
                    <a:lnTo>
                      <a:pt x="4" y="115"/>
                    </a:lnTo>
                    <a:lnTo>
                      <a:pt x="1" y="118"/>
                    </a:lnTo>
                    <a:lnTo>
                      <a:pt x="1" y="123"/>
                    </a:lnTo>
                    <a:lnTo>
                      <a:pt x="5" y="127"/>
                    </a:lnTo>
                    <a:lnTo>
                      <a:pt x="10" y="127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6" name="Rectangle 116"/>
              <p:cNvSpPr>
                <a:spLocks noChangeArrowheads="1"/>
              </p:cNvSpPr>
              <p:nvPr/>
            </p:nvSpPr>
            <p:spPr bwMode="auto">
              <a:xfrm>
                <a:off x="4834" y="2680"/>
                <a:ext cx="181" cy="195"/>
              </a:xfrm>
              <a:prstGeom prst="rect">
                <a:avLst/>
              </a:prstGeom>
              <a:solidFill>
                <a:srgbClr val="003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7" name="Freeform 117"/>
              <p:cNvSpPr>
                <a:spLocks/>
              </p:cNvSpPr>
              <p:nvPr/>
            </p:nvSpPr>
            <p:spPr bwMode="auto">
              <a:xfrm>
                <a:off x="5012" y="2677"/>
                <a:ext cx="7" cy="198"/>
              </a:xfrm>
              <a:custGeom>
                <a:avLst/>
                <a:gdLst>
                  <a:gd name="T0" fmla="*/ 0 w 15"/>
                  <a:gd name="T1" fmla="*/ 1 h 396"/>
                  <a:gd name="T2" fmla="*/ 0 w 15"/>
                  <a:gd name="T3" fmla="*/ 1 h 396"/>
                  <a:gd name="T4" fmla="*/ 0 w 15"/>
                  <a:gd name="T5" fmla="*/ 6 h 396"/>
                  <a:gd name="T6" fmla="*/ 0 w 15"/>
                  <a:gd name="T7" fmla="*/ 6 h 396"/>
                  <a:gd name="T8" fmla="*/ 0 w 15"/>
                  <a:gd name="T9" fmla="*/ 1 h 396"/>
                  <a:gd name="T10" fmla="*/ 0 w 15"/>
                  <a:gd name="T11" fmla="*/ 0 h 396"/>
                  <a:gd name="T12" fmla="*/ 0 w 15"/>
                  <a:gd name="T13" fmla="*/ 1 h 396"/>
                  <a:gd name="T14" fmla="*/ 0 w 15"/>
                  <a:gd name="T15" fmla="*/ 1 h 396"/>
                  <a:gd name="T16" fmla="*/ 0 w 15"/>
                  <a:gd name="T17" fmla="*/ 0 h 396"/>
                  <a:gd name="T18" fmla="*/ 0 w 15"/>
                  <a:gd name="T19" fmla="*/ 1 h 396"/>
                  <a:gd name="T20" fmla="*/ 0 w 15"/>
                  <a:gd name="T21" fmla="*/ 1 h 396"/>
                  <a:gd name="T22" fmla="*/ 0 w 15"/>
                  <a:gd name="T23" fmla="*/ 1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96"/>
                  <a:gd name="T38" fmla="*/ 15 w 15"/>
                  <a:gd name="T39" fmla="*/ 396 h 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96">
                    <a:moveTo>
                      <a:pt x="8" y="14"/>
                    </a:moveTo>
                    <a:lnTo>
                      <a:pt x="0" y="7"/>
                    </a:lnTo>
                    <a:lnTo>
                      <a:pt x="0" y="396"/>
                    </a:lnTo>
                    <a:lnTo>
                      <a:pt x="15" y="396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8" name="Freeform 118"/>
              <p:cNvSpPr>
                <a:spLocks/>
              </p:cNvSpPr>
              <p:nvPr/>
            </p:nvSpPr>
            <p:spPr bwMode="auto">
              <a:xfrm>
                <a:off x="4830" y="2677"/>
                <a:ext cx="185" cy="7"/>
              </a:xfrm>
              <a:custGeom>
                <a:avLst/>
                <a:gdLst>
                  <a:gd name="T0" fmla="*/ 0 w 371"/>
                  <a:gd name="T1" fmla="*/ 1 h 14"/>
                  <a:gd name="T2" fmla="*/ 0 w 371"/>
                  <a:gd name="T3" fmla="*/ 1 h 14"/>
                  <a:gd name="T4" fmla="*/ 5 w 371"/>
                  <a:gd name="T5" fmla="*/ 1 h 14"/>
                  <a:gd name="T6" fmla="*/ 5 w 371"/>
                  <a:gd name="T7" fmla="*/ 0 h 14"/>
                  <a:gd name="T8" fmla="*/ 0 w 371"/>
                  <a:gd name="T9" fmla="*/ 0 h 14"/>
                  <a:gd name="T10" fmla="*/ 0 w 371"/>
                  <a:gd name="T11" fmla="*/ 1 h 14"/>
                  <a:gd name="T12" fmla="*/ 0 w 371"/>
                  <a:gd name="T13" fmla="*/ 0 h 14"/>
                  <a:gd name="T14" fmla="*/ 0 w 371"/>
                  <a:gd name="T15" fmla="*/ 1 h 14"/>
                  <a:gd name="T16" fmla="*/ 0 w 371"/>
                  <a:gd name="T17" fmla="*/ 1 h 14"/>
                  <a:gd name="T18" fmla="*/ 0 w 371"/>
                  <a:gd name="T19" fmla="*/ 1 h 14"/>
                  <a:gd name="T20" fmla="*/ 0 w 371"/>
                  <a:gd name="T21" fmla="*/ 1 h 14"/>
                  <a:gd name="T22" fmla="*/ 0 w 371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14"/>
                  <a:gd name="T38" fmla="*/ 371 w 37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14">
                    <a:moveTo>
                      <a:pt x="15" y="7"/>
                    </a:moveTo>
                    <a:lnTo>
                      <a:pt x="7" y="14"/>
                    </a:lnTo>
                    <a:lnTo>
                      <a:pt x="371" y="14"/>
                    </a:lnTo>
                    <a:lnTo>
                      <a:pt x="371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7" y="14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79" name="Freeform 119"/>
              <p:cNvSpPr>
                <a:spLocks/>
              </p:cNvSpPr>
              <p:nvPr/>
            </p:nvSpPr>
            <p:spPr bwMode="auto">
              <a:xfrm>
                <a:off x="4830" y="2680"/>
                <a:ext cx="7" cy="199"/>
              </a:xfrm>
              <a:custGeom>
                <a:avLst/>
                <a:gdLst>
                  <a:gd name="T0" fmla="*/ 0 w 15"/>
                  <a:gd name="T1" fmla="*/ 6 h 397"/>
                  <a:gd name="T2" fmla="*/ 0 w 15"/>
                  <a:gd name="T3" fmla="*/ 7 h 397"/>
                  <a:gd name="T4" fmla="*/ 0 w 15"/>
                  <a:gd name="T5" fmla="*/ 0 h 397"/>
                  <a:gd name="T6" fmla="*/ 0 w 15"/>
                  <a:gd name="T7" fmla="*/ 0 h 397"/>
                  <a:gd name="T8" fmla="*/ 0 w 15"/>
                  <a:gd name="T9" fmla="*/ 7 h 397"/>
                  <a:gd name="T10" fmla="*/ 0 w 15"/>
                  <a:gd name="T11" fmla="*/ 7 h 397"/>
                  <a:gd name="T12" fmla="*/ 0 w 15"/>
                  <a:gd name="T13" fmla="*/ 7 h 397"/>
                  <a:gd name="T14" fmla="*/ 0 w 15"/>
                  <a:gd name="T15" fmla="*/ 7 h 397"/>
                  <a:gd name="T16" fmla="*/ 0 w 15"/>
                  <a:gd name="T17" fmla="*/ 7 h 397"/>
                  <a:gd name="T18" fmla="*/ 0 w 15"/>
                  <a:gd name="T19" fmla="*/ 7 h 397"/>
                  <a:gd name="T20" fmla="*/ 0 w 15"/>
                  <a:gd name="T21" fmla="*/ 7 h 397"/>
                  <a:gd name="T22" fmla="*/ 0 w 15"/>
                  <a:gd name="T23" fmla="*/ 6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97"/>
                  <a:gd name="T38" fmla="*/ 15 w 15"/>
                  <a:gd name="T39" fmla="*/ 397 h 3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97">
                    <a:moveTo>
                      <a:pt x="7" y="382"/>
                    </a:moveTo>
                    <a:lnTo>
                      <a:pt x="15" y="389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89"/>
                    </a:lnTo>
                    <a:lnTo>
                      <a:pt x="7" y="397"/>
                    </a:lnTo>
                    <a:lnTo>
                      <a:pt x="0" y="389"/>
                    </a:lnTo>
                    <a:lnTo>
                      <a:pt x="3" y="394"/>
                    </a:lnTo>
                    <a:lnTo>
                      <a:pt x="7" y="395"/>
                    </a:lnTo>
                    <a:lnTo>
                      <a:pt x="12" y="394"/>
                    </a:lnTo>
                    <a:lnTo>
                      <a:pt x="15" y="389"/>
                    </a:lnTo>
                    <a:lnTo>
                      <a:pt x="7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0" name="Freeform 120"/>
              <p:cNvSpPr>
                <a:spLocks/>
              </p:cNvSpPr>
              <p:nvPr/>
            </p:nvSpPr>
            <p:spPr bwMode="auto">
              <a:xfrm>
                <a:off x="4834" y="2872"/>
                <a:ext cx="185" cy="7"/>
              </a:xfrm>
              <a:custGeom>
                <a:avLst/>
                <a:gdLst>
                  <a:gd name="T0" fmla="*/ 5 w 371"/>
                  <a:gd name="T1" fmla="*/ 0 h 15"/>
                  <a:gd name="T2" fmla="*/ 5 w 371"/>
                  <a:gd name="T3" fmla="*/ 0 h 15"/>
                  <a:gd name="T4" fmla="*/ 0 w 371"/>
                  <a:gd name="T5" fmla="*/ 0 h 15"/>
                  <a:gd name="T6" fmla="*/ 0 w 371"/>
                  <a:gd name="T7" fmla="*/ 0 h 15"/>
                  <a:gd name="T8" fmla="*/ 5 w 371"/>
                  <a:gd name="T9" fmla="*/ 0 h 15"/>
                  <a:gd name="T10" fmla="*/ 5 w 371"/>
                  <a:gd name="T11" fmla="*/ 0 h 15"/>
                  <a:gd name="T12" fmla="*/ 5 w 371"/>
                  <a:gd name="T13" fmla="*/ 0 h 15"/>
                  <a:gd name="T14" fmla="*/ 5 w 371"/>
                  <a:gd name="T15" fmla="*/ 0 h 15"/>
                  <a:gd name="T16" fmla="*/ 5 w 371"/>
                  <a:gd name="T17" fmla="*/ 0 h 15"/>
                  <a:gd name="T18" fmla="*/ 5 w 371"/>
                  <a:gd name="T19" fmla="*/ 0 h 15"/>
                  <a:gd name="T20" fmla="*/ 5 w 371"/>
                  <a:gd name="T21" fmla="*/ 0 h 15"/>
                  <a:gd name="T22" fmla="*/ 5 w 371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15"/>
                  <a:gd name="T38" fmla="*/ 371 w 371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15">
                    <a:moveTo>
                      <a:pt x="356" y="7"/>
                    </a:moveTo>
                    <a:lnTo>
                      <a:pt x="36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64" y="15"/>
                    </a:lnTo>
                    <a:lnTo>
                      <a:pt x="371" y="7"/>
                    </a:lnTo>
                    <a:lnTo>
                      <a:pt x="364" y="15"/>
                    </a:lnTo>
                    <a:lnTo>
                      <a:pt x="368" y="12"/>
                    </a:lnTo>
                    <a:lnTo>
                      <a:pt x="371" y="7"/>
                    </a:lnTo>
                    <a:lnTo>
                      <a:pt x="368" y="3"/>
                    </a:lnTo>
                    <a:lnTo>
                      <a:pt x="364" y="0"/>
                    </a:lnTo>
                    <a:lnTo>
                      <a:pt x="35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1" name="Freeform 121"/>
              <p:cNvSpPr>
                <a:spLocks/>
              </p:cNvSpPr>
              <p:nvPr/>
            </p:nvSpPr>
            <p:spPr bwMode="auto">
              <a:xfrm>
                <a:off x="4635" y="3063"/>
                <a:ext cx="433" cy="58"/>
              </a:xfrm>
              <a:custGeom>
                <a:avLst/>
                <a:gdLst>
                  <a:gd name="T0" fmla="*/ 4 w 865"/>
                  <a:gd name="T1" fmla="*/ 0 h 115"/>
                  <a:gd name="T2" fmla="*/ 0 w 865"/>
                  <a:gd name="T3" fmla="*/ 2 h 115"/>
                  <a:gd name="T4" fmla="*/ 11 w 865"/>
                  <a:gd name="T5" fmla="*/ 2 h 115"/>
                  <a:gd name="T6" fmla="*/ 14 w 865"/>
                  <a:gd name="T7" fmla="*/ 0 h 115"/>
                  <a:gd name="T8" fmla="*/ 4 w 865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15"/>
                  <a:gd name="T17" fmla="*/ 865 w 86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15">
                    <a:moveTo>
                      <a:pt x="222" y="0"/>
                    </a:moveTo>
                    <a:lnTo>
                      <a:pt x="0" y="115"/>
                    </a:lnTo>
                    <a:lnTo>
                      <a:pt x="643" y="115"/>
                    </a:lnTo>
                    <a:lnTo>
                      <a:pt x="865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D6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2" name="Freeform 122"/>
              <p:cNvSpPr>
                <a:spLocks/>
              </p:cNvSpPr>
              <p:nvPr/>
            </p:nvSpPr>
            <p:spPr bwMode="auto">
              <a:xfrm>
                <a:off x="4633" y="3061"/>
                <a:ext cx="115" cy="64"/>
              </a:xfrm>
              <a:custGeom>
                <a:avLst/>
                <a:gdLst>
                  <a:gd name="T0" fmla="*/ 0 w 231"/>
                  <a:gd name="T1" fmla="*/ 2 h 128"/>
                  <a:gd name="T2" fmla="*/ 0 w 231"/>
                  <a:gd name="T3" fmla="*/ 2 h 128"/>
                  <a:gd name="T4" fmla="*/ 3 w 231"/>
                  <a:gd name="T5" fmla="*/ 1 h 128"/>
                  <a:gd name="T6" fmla="*/ 3 w 231"/>
                  <a:gd name="T7" fmla="*/ 0 h 128"/>
                  <a:gd name="T8" fmla="*/ 0 w 231"/>
                  <a:gd name="T9" fmla="*/ 2 h 128"/>
                  <a:gd name="T10" fmla="*/ 0 w 231"/>
                  <a:gd name="T11" fmla="*/ 2 h 128"/>
                  <a:gd name="T12" fmla="*/ 0 w 231"/>
                  <a:gd name="T13" fmla="*/ 2 h 128"/>
                  <a:gd name="T14" fmla="*/ 0 w 231"/>
                  <a:gd name="T15" fmla="*/ 2 h 128"/>
                  <a:gd name="T16" fmla="*/ 0 w 231"/>
                  <a:gd name="T17" fmla="*/ 2 h 128"/>
                  <a:gd name="T18" fmla="*/ 0 w 231"/>
                  <a:gd name="T19" fmla="*/ 2 h 128"/>
                  <a:gd name="T20" fmla="*/ 0 w 231"/>
                  <a:gd name="T21" fmla="*/ 2 h 128"/>
                  <a:gd name="T22" fmla="*/ 0 w 231"/>
                  <a:gd name="T23" fmla="*/ 2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1"/>
                  <a:gd name="T37" fmla="*/ 0 h 128"/>
                  <a:gd name="T38" fmla="*/ 231 w 231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1" h="128">
                    <a:moveTo>
                      <a:pt x="6" y="114"/>
                    </a:moveTo>
                    <a:lnTo>
                      <a:pt x="9" y="127"/>
                    </a:lnTo>
                    <a:lnTo>
                      <a:pt x="231" y="12"/>
                    </a:lnTo>
                    <a:lnTo>
                      <a:pt x="225" y="0"/>
                    </a:lnTo>
                    <a:lnTo>
                      <a:pt x="3" y="115"/>
                    </a:lnTo>
                    <a:lnTo>
                      <a:pt x="6" y="128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4" y="127"/>
                    </a:lnTo>
                    <a:lnTo>
                      <a:pt x="9" y="127"/>
                    </a:lnTo>
                    <a:lnTo>
                      <a:pt x="6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3" name="Freeform 123"/>
              <p:cNvSpPr>
                <a:spLocks/>
              </p:cNvSpPr>
              <p:nvPr/>
            </p:nvSpPr>
            <p:spPr bwMode="auto">
              <a:xfrm>
                <a:off x="4635" y="3118"/>
                <a:ext cx="326" cy="7"/>
              </a:xfrm>
              <a:custGeom>
                <a:avLst/>
                <a:gdLst>
                  <a:gd name="T0" fmla="*/ 11 w 650"/>
                  <a:gd name="T1" fmla="*/ 1 h 14"/>
                  <a:gd name="T2" fmla="*/ 11 w 650"/>
                  <a:gd name="T3" fmla="*/ 0 h 14"/>
                  <a:gd name="T4" fmla="*/ 0 w 650"/>
                  <a:gd name="T5" fmla="*/ 0 h 14"/>
                  <a:gd name="T6" fmla="*/ 0 w 650"/>
                  <a:gd name="T7" fmla="*/ 1 h 14"/>
                  <a:gd name="T8" fmla="*/ 11 w 650"/>
                  <a:gd name="T9" fmla="*/ 1 h 14"/>
                  <a:gd name="T10" fmla="*/ 11 w 650"/>
                  <a:gd name="T11" fmla="*/ 1 h 14"/>
                  <a:gd name="T12" fmla="*/ 11 w 650"/>
                  <a:gd name="T13" fmla="*/ 1 h 14"/>
                  <a:gd name="T14" fmla="*/ 11 w 650"/>
                  <a:gd name="T15" fmla="*/ 1 h 14"/>
                  <a:gd name="T16" fmla="*/ 11 w 650"/>
                  <a:gd name="T17" fmla="*/ 1 h 14"/>
                  <a:gd name="T18" fmla="*/ 11 w 650"/>
                  <a:gd name="T19" fmla="*/ 1 h 14"/>
                  <a:gd name="T20" fmla="*/ 11 w 650"/>
                  <a:gd name="T21" fmla="*/ 0 h 14"/>
                  <a:gd name="T22" fmla="*/ 11 w 650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0"/>
                  <a:gd name="T37" fmla="*/ 0 h 14"/>
                  <a:gd name="T38" fmla="*/ 650 w 650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0" h="14">
                    <a:moveTo>
                      <a:pt x="640" y="1"/>
                    </a:moveTo>
                    <a:lnTo>
                      <a:pt x="64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43" y="14"/>
                    </a:lnTo>
                    <a:lnTo>
                      <a:pt x="646" y="13"/>
                    </a:lnTo>
                    <a:lnTo>
                      <a:pt x="643" y="14"/>
                    </a:lnTo>
                    <a:lnTo>
                      <a:pt x="647" y="12"/>
                    </a:lnTo>
                    <a:lnTo>
                      <a:pt x="650" y="7"/>
                    </a:lnTo>
                    <a:lnTo>
                      <a:pt x="647" y="3"/>
                    </a:lnTo>
                    <a:lnTo>
                      <a:pt x="643" y="0"/>
                    </a:lnTo>
                    <a:lnTo>
                      <a:pt x="64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4" name="Freeform 124"/>
              <p:cNvSpPr>
                <a:spLocks/>
              </p:cNvSpPr>
              <p:nvPr/>
            </p:nvSpPr>
            <p:spPr bwMode="auto">
              <a:xfrm>
                <a:off x="4955" y="3060"/>
                <a:ext cx="116" cy="64"/>
              </a:xfrm>
              <a:custGeom>
                <a:avLst/>
                <a:gdLst>
                  <a:gd name="T0" fmla="*/ 4 w 231"/>
                  <a:gd name="T1" fmla="*/ 1 h 128"/>
                  <a:gd name="T2" fmla="*/ 4 w 231"/>
                  <a:gd name="T3" fmla="*/ 1 h 128"/>
                  <a:gd name="T4" fmla="*/ 0 w 231"/>
                  <a:gd name="T5" fmla="*/ 2 h 128"/>
                  <a:gd name="T6" fmla="*/ 1 w 231"/>
                  <a:gd name="T7" fmla="*/ 2 h 128"/>
                  <a:gd name="T8" fmla="*/ 4 w 231"/>
                  <a:gd name="T9" fmla="*/ 1 h 128"/>
                  <a:gd name="T10" fmla="*/ 4 w 231"/>
                  <a:gd name="T11" fmla="*/ 0 h 128"/>
                  <a:gd name="T12" fmla="*/ 4 w 231"/>
                  <a:gd name="T13" fmla="*/ 1 h 128"/>
                  <a:gd name="T14" fmla="*/ 4 w 231"/>
                  <a:gd name="T15" fmla="*/ 1 h 128"/>
                  <a:gd name="T16" fmla="*/ 4 w 231"/>
                  <a:gd name="T17" fmla="*/ 1 h 128"/>
                  <a:gd name="T18" fmla="*/ 4 w 231"/>
                  <a:gd name="T19" fmla="*/ 1 h 128"/>
                  <a:gd name="T20" fmla="*/ 4 w 231"/>
                  <a:gd name="T21" fmla="*/ 1 h 128"/>
                  <a:gd name="T22" fmla="*/ 4 w 231"/>
                  <a:gd name="T23" fmla="*/ 1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1"/>
                  <a:gd name="T37" fmla="*/ 0 h 128"/>
                  <a:gd name="T38" fmla="*/ 231 w 231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1" h="128">
                    <a:moveTo>
                      <a:pt x="225" y="14"/>
                    </a:moveTo>
                    <a:lnTo>
                      <a:pt x="222" y="1"/>
                    </a:lnTo>
                    <a:lnTo>
                      <a:pt x="0" y="116"/>
                    </a:lnTo>
                    <a:lnTo>
                      <a:pt x="6" y="128"/>
                    </a:lnTo>
                    <a:lnTo>
                      <a:pt x="228" y="13"/>
                    </a:lnTo>
                    <a:lnTo>
                      <a:pt x="225" y="0"/>
                    </a:lnTo>
                    <a:lnTo>
                      <a:pt x="228" y="13"/>
                    </a:lnTo>
                    <a:lnTo>
                      <a:pt x="231" y="10"/>
                    </a:lnTo>
                    <a:lnTo>
                      <a:pt x="231" y="4"/>
                    </a:lnTo>
                    <a:lnTo>
                      <a:pt x="226" y="1"/>
                    </a:lnTo>
                    <a:lnTo>
                      <a:pt x="222" y="1"/>
                    </a:lnTo>
                    <a:lnTo>
                      <a:pt x="22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5" name="Freeform 125"/>
              <p:cNvSpPr>
                <a:spLocks/>
              </p:cNvSpPr>
              <p:nvPr/>
            </p:nvSpPr>
            <p:spPr bwMode="auto">
              <a:xfrm>
                <a:off x="4744" y="3060"/>
                <a:ext cx="324" cy="7"/>
              </a:xfrm>
              <a:custGeom>
                <a:avLst/>
                <a:gdLst>
                  <a:gd name="T0" fmla="*/ 0 w 649"/>
                  <a:gd name="T1" fmla="*/ 1 h 14"/>
                  <a:gd name="T2" fmla="*/ 0 w 649"/>
                  <a:gd name="T3" fmla="*/ 1 h 14"/>
                  <a:gd name="T4" fmla="*/ 10 w 649"/>
                  <a:gd name="T5" fmla="*/ 1 h 14"/>
                  <a:gd name="T6" fmla="*/ 10 w 649"/>
                  <a:gd name="T7" fmla="*/ 0 h 14"/>
                  <a:gd name="T8" fmla="*/ 0 w 649"/>
                  <a:gd name="T9" fmla="*/ 0 h 14"/>
                  <a:gd name="T10" fmla="*/ 0 w 649"/>
                  <a:gd name="T11" fmla="*/ 1 h 14"/>
                  <a:gd name="T12" fmla="*/ 0 w 649"/>
                  <a:gd name="T13" fmla="*/ 0 h 14"/>
                  <a:gd name="T14" fmla="*/ 0 w 649"/>
                  <a:gd name="T15" fmla="*/ 1 h 14"/>
                  <a:gd name="T16" fmla="*/ 0 w 649"/>
                  <a:gd name="T17" fmla="*/ 1 h 14"/>
                  <a:gd name="T18" fmla="*/ 0 w 649"/>
                  <a:gd name="T19" fmla="*/ 1 h 14"/>
                  <a:gd name="T20" fmla="*/ 0 w 649"/>
                  <a:gd name="T21" fmla="*/ 1 h 14"/>
                  <a:gd name="T22" fmla="*/ 0 w 649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9"/>
                  <a:gd name="T37" fmla="*/ 0 h 14"/>
                  <a:gd name="T38" fmla="*/ 649 w 64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9" h="14">
                    <a:moveTo>
                      <a:pt x="9" y="13"/>
                    </a:moveTo>
                    <a:lnTo>
                      <a:pt x="6" y="14"/>
                    </a:lnTo>
                    <a:lnTo>
                      <a:pt x="649" y="14"/>
                    </a:lnTo>
                    <a:lnTo>
                      <a:pt x="64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6" name="Freeform 126"/>
              <p:cNvSpPr>
                <a:spLocks/>
              </p:cNvSpPr>
              <p:nvPr/>
            </p:nvSpPr>
            <p:spPr bwMode="auto">
              <a:xfrm>
                <a:off x="5029" y="3097"/>
                <a:ext cx="64" cy="30"/>
              </a:xfrm>
              <a:custGeom>
                <a:avLst/>
                <a:gdLst>
                  <a:gd name="T0" fmla="*/ 1 w 128"/>
                  <a:gd name="T1" fmla="*/ 0 h 61"/>
                  <a:gd name="T2" fmla="*/ 2 w 128"/>
                  <a:gd name="T3" fmla="*/ 0 h 61"/>
                  <a:gd name="T4" fmla="*/ 1 w 128"/>
                  <a:gd name="T5" fmla="*/ 0 h 61"/>
                  <a:gd name="T6" fmla="*/ 0 w 128"/>
                  <a:gd name="T7" fmla="*/ 0 h 61"/>
                  <a:gd name="T8" fmla="*/ 1 w 128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1"/>
                  <a:gd name="T17" fmla="*/ 128 w 12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1">
                    <a:moveTo>
                      <a:pt x="68" y="0"/>
                    </a:moveTo>
                    <a:lnTo>
                      <a:pt x="128" y="33"/>
                    </a:lnTo>
                    <a:lnTo>
                      <a:pt x="62" y="61"/>
                    </a:lnTo>
                    <a:lnTo>
                      <a:pt x="0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0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7" name="Freeform 127"/>
              <p:cNvSpPr>
                <a:spLocks/>
              </p:cNvSpPr>
              <p:nvPr/>
            </p:nvSpPr>
            <p:spPr bwMode="auto">
              <a:xfrm>
                <a:off x="5061" y="3094"/>
                <a:ext cx="35" cy="22"/>
              </a:xfrm>
              <a:custGeom>
                <a:avLst/>
                <a:gdLst>
                  <a:gd name="T0" fmla="*/ 2 w 69"/>
                  <a:gd name="T1" fmla="*/ 0 h 45"/>
                  <a:gd name="T2" fmla="*/ 2 w 69"/>
                  <a:gd name="T3" fmla="*/ 0 h 45"/>
                  <a:gd name="T4" fmla="*/ 1 w 69"/>
                  <a:gd name="T5" fmla="*/ 0 h 45"/>
                  <a:gd name="T6" fmla="*/ 0 w 69"/>
                  <a:gd name="T7" fmla="*/ 0 h 45"/>
                  <a:gd name="T8" fmla="*/ 1 w 69"/>
                  <a:gd name="T9" fmla="*/ 0 h 45"/>
                  <a:gd name="T10" fmla="*/ 1 w 69"/>
                  <a:gd name="T11" fmla="*/ 0 h 45"/>
                  <a:gd name="T12" fmla="*/ 1 w 69"/>
                  <a:gd name="T13" fmla="*/ 0 h 45"/>
                  <a:gd name="T14" fmla="*/ 2 w 69"/>
                  <a:gd name="T15" fmla="*/ 0 h 45"/>
                  <a:gd name="T16" fmla="*/ 2 w 69"/>
                  <a:gd name="T17" fmla="*/ 0 h 45"/>
                  <a:gd name="T18" fmla="*/ 2 w 69"/>
                  <a:gd name="T19" fmla="*/ 0 h 45"/>
                  <a:gd name="T20" fmla="*/ 2 w 69"/>
                  <a:gd name="T21" fmla="*/ 0 h 45"/>
                  <a:gd name="T22" fmla="*/ 2 w 69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45"/>
                  <a:gd name="T38" fmla="*/ 69 w 69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45">
                    <a:moveTo>
                      <a:pt x="65" y="45"/>
                    </a:moveTo>
                    <a:lnTo>
                      <a:pt x="66" y="3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0" y="45"/>
                    </a:lnTo>
                    <a:lnTo>
                      <a:pt x="62" y="34"/>
                    </a:lnTo>
                    <a:lnTo>
                      <a:pt x="60" y="45"/>
                    </a:lnTo>
                    <a:lnTo>
                      <a:pt x="65" y="45"/>
                    </a:lnTo>
                    <a:lnTo>
                      <a:pt x="69" y="41"/>
                    </a:lnTo>
                    <a:lnTo>
                      <a:pt x="69" y="36"/>
                    </a:lnTo>
                    <a:lnTo>
                      <a:pt x="66" y="34"/>
                    </a:lnTo>
                    <a:lnTo>
                      <a:pt x="6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8" name="Freeform 128"/>
              <p:cNvSpPr>
                <a:spLocks/>
              </p:cNvSpPr>
              <p:nvPr/>
            </p:nvSpPr>
            <p:spPr bwMode="auto">
              <a:xfrm>
                <a:off x="5057" y="3110"/>
                <a:ext cx="37" cy="20"/>
              </a:xfrm>
              <a:custGeom>
                <a:avLst/>
                <a:gdLst>
                  <a:gd name="T0" fmla="*/ 1 w 74"/>
                  <a:gd name="T1" fmla="*/ 1 h 39"/>
                  <a:gd name="T2" fmla="*/ 1 w 74"/>
                  <a:gd name="T3" fmla="*/ 1 h 39"/>
                  <a:gd name="T4" fmla="*/ 1 w 74"/>
                  <a:gd name="T5" fmla="*/ 1 h 39"/>
                  <a:gd name="T6" fmla="*/ 1 w 74"/>
                  <a:gd name="T7" fmla="*/ 0 h 39"/>
                  <a:gd name="T8" fmla="*/ 1 w 74"/>
                  <a:gd name="T9" fmla="*/ 1 h 39"/>
                  <a:gd name="T10" fmla="*/ 1 w 74"/>
                  <a:gd name="T11" fmla="*/ 1 h 39"/>
                  <a:gd name="T12" fmla="*/ 1 w 74"/>
                  <a:gd name="T13" fmla="*/ 1 h 39"/>
                  <a:gd name="T14" fmla="*/ 1 w 74"/>
                  <a:gd name="T15" fmla="*/ 1 h 39"/>
                  <a:gd name="T16" fmla="*/ 0 w 74"/>
                  <a:gd name="T17" fmla="*/ 1 h 39"/>
                  <a:gd name="T18" fmla="*/ 1 w 74"/>
                  <a:gd name="T19" fmla="*/ 1 h 39"/>
                  <a:gd name="T20" fmla="*/ 1 w 74"/>
                  <a:gd name="T21" fmla="*/ 1 h 39"/>
                  <a:gd name="T22" fmla="*/ 1 w 74"/>
                  <a:gd name="T23" fmla="*/ 1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"/>
                  <a:gd name="T37" fmla="*/ 0 h 39"/>
                  <a:gd name="T38" fmla="*/ 74 w 74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" h="39">
                    <a:moveTo>
                      <a:pt x="3" y="39"/>
                    </a:moveTo>
                    <a:lnTo>
                      <a:pt x="7" y="39"/>
                    </a:lnTo>
                    <a:lnTo>
                      <a:pt x="74" y="11"/>
                    </a:lnTo>
                    <a:lnTo>
                      <a:pt x="71" y="0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3" y="37"/>
                    </a:lnTo>
                    <a:lnTo>
                      <a:pt x="7" y="39"/>
                    </a:lnTo>
                    <a:lnTo>
                      <a:pt x="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9" name="Freeform 129"/>
              <p:cNvSpPr>
                <a:spLocks/>
              </p:cNvSpPr>
              <p:nvPr/>
            </p:nvSpPr>
            <p:spPr bwMode="auto">
              <a:xfrm>
                <a:off x="5026" y="3107"/>
                <a:ext cx="35" cy="23"/>
              </a:xfrm>
              <a:custGeom>
                <a:avLst/>
                <a:gdLst>
                  <a:gd name="T0" fmla="*/ 0 w 71"/>
                  <a:gd name="T1" fmla="*/ 0 h 45"/>
                  <a:gd name="T2" fmla="*/ 0 w 71"/>
                  <a:gd name="T3" fmla="*/ 1 h 45"/>
                  <a:gd name="T4" fmla="*/ 1 w 71"/>
                  <a:gd name="T5" fmla="*/ 1 h 45"/>
                  <a:gd name="T6" fmla="*/ 1 w 71"/>
                  <a:gd name="T7" fmla="*/ 1 h 45"/>
                  <a:gd name="T8" fmla="*/ 0 w 71"/>
                  <a:gd name="T9" fmla="*/ 0 h 45"/>
                  <a:gd name="T10" fmla="*/ 0 w 71"/>
                  <a:gd name="T11" fmla="*/ 1 h 45"/>
                  <a:gd name="T12" fmla="*/ 0 w 71"/>
                  <a:gd name="T13" fmla="*/ 0 h 45"/>
                  <a:gd name="T14" fmla="*/ 0 w 71"/>
                  <a:gd name="T15" fmla="*/ 0 h 45"/>
                  <a:gd name="T16" fmla="*/ 0 w 71"/>
                  <a:gd name="T17" fmla="*/ 1 h 45"/>
                  <a:gd name="T18" fmla="*/ 0 w 71"/>
                  <a:gd name="T19" fmla="*/ 1 h 45"/>
                  <a:gd name="T20" fmla="*/ 0 w 71"/>
                  <a:gd name="T21" fmla="*/ 1 h 45"/>
                  <a:gd name="T22" fmla="*/ 0 w 71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45"/>
                  <a:gd name="T38" fmla="*/ 71 w 71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45">
                    <a:moveTo>
                      <a:pt x="5" y="0"/>
                    </a:moveTo>
                    <a:lnTo>
                      <a:pt x="3" y="11"/>
                    </a:lnTo>
                    <a:lnTo>
                      <a:pt x="65" y="45"/>
                    </a:lnTo>
                    <a:lnTo>
                      <a:pt x="71" y="33"/>
                    </a:lnTo>
                    <a:lnTo>
                      <a:pt x="9" y="0"/>
                    </a:lnTo>
                    <a:lnTo>
                      <a:pt x="7" y="1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0" name="Freeform 130"/>
              <p:cNvSpPr>
                <a:spLocks/>
              </p:cNvSpPr>
              <p:nvPr/>
            </p:nvSpPr>
            <p:spPr bwMode="auto">
              <a:xfrm>
                <a:off x="5028" y="3094"/>
                <a:ext cx="38" cy="19"/>
              </a:xfrm>
              <a:custGeom>
                <a:avLst/>
                <a:gdLst>
                  <a:gd name="T0" fmla="*/ 2 w 75"/>
                  <a:gd name="T1" fmla="*/ 0 h 39"/>
                  <a:gd name="T2" fmla="*/ 2 w 75"/>
                  <a:gd name="T3" fmla="*/ 0 h 39"/>
                  <a:gd name="T4" fmla="*/ 0 w 75"/>
                  <a:gd name="T5" fmla="*/ 0 h 39"/>
                  <a:gd name="T6" fmla="*/ 1 w 75"/>
                  <a:gd name="T7" fmla="*/ 0 h 39"/>
                  <a:gd name="T8" fmla="*/ 2 w 75"/>
                  <a:gd name="T9" fmla="*/ 0 h 39"/>
                  <a:gd name="T10" fmla="*/ 2 w 75"/>
                  <a:gd name="T11" fmla="*/ 0 h 39"/>
                  <a:gd name="T12" fmla="*/ 2 w 75"/>
                  <a:gd name="T13" fmla="*/ 0 h 39"/>
                  <a:gd name="T14" fmla="*/ 2 w 75"/>
                  <a:gd name="T15" fmla="*/ 0 h 39"/>
                  <a:gd name="T16" fmla="*/ 2 w 75"/>
                  <a:gd name="T17" fmla="*/ 0 h 39"/>
                  <a:gd name="T18" fmla="*/ 2 w 75"/>
                  <a:gd name="T19" fmla="*/ 0 h 39"/>
                  <a:gd name="T20" fmla="*/ 2 w 75"/>
                  <a:gd name="T21" fmla="*/ 0 h 39"/>
                  <a:gd name="T22" fmla="*/ 2 w 75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39"/>
                  <a:gd name="T38" fmla="*/ 75 w 75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39">
                    <a:moveTo>
                      <a:pt x="72" y="0"/>
                    </a:moveTo>
                    <a:lnTo>
                      <a:pt x="67" y="0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70" y="12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5" y="9"/>
                    </a:lnTo>
                    <a:lnTo>
                      <a:pt x="75" y="5"/>
                    </a:lnTo>
                    <a:lnTo>
                      <a:pt x="72" y="2"/>
                    </a:lnTo>
                    <a:lnTo>
                      <a:pt x="6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1" name="Freeform 131"/>
              <p:cNvSpPr>
                <a:spLocks/>
              </p:cNvSpPr>
              <p:nvPr/>
            </p:nvSpPr>
            <p:spPr bwMode="auto">
              <a:xfrm>
                <a:off x="5061" y="3110"/>
                <a:ext cx="88" cy="36"/>
              </a:xfrm>
              <a:custGeom>
                <a:avLst/>
                <a:gdLst>
                  <a:gd name="T0" fmla="*/ 2 w 178"/>
                  <a:gd name="T1" fmla="*/ 0 h 74"/>
                  <a:gd name="T2" fmla="*/ 2 w 178"/>
                  <a:gd name="T3" fmla="*/ 0 h 74"/>
                  <a:gd name="T4" fmla="*/ 0 w 178"/>
                  <a:gd name="T5" fmla="*/ 1 h 74"/>
                  <a:gd name="T6" fmla="*/ 0 w 178"/>
                  <a:gd name="T7" fmla="*/ 0 h 74"/>
                  <a:gd name="T8" fmla="*/ 0 w 178"/>
                  <a:gd name="T9" fmla="*/ 0 h 74"/>
                  <a:gd name="T10" fmla="*/ 2 w 178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74"/>
                  <a:gd name="T20" fmla="*/ 178 w 178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74">
                    <a:moveTo>
                      <a:pt x="178" y="0"/>
                    </a:moveTo>
                    <a:lnTo>
                      <a:pt x="178" y="41"/>
                    </a:lnTo>
                    <a:lnTo>
                      <a:pt x="0" y="74"/>
                    </a:lnTo>
                    <a:lnTo>
                      <a:pt x="0" y="35"/>
                    </a:lnTo>
                    <a:lnTo>
                      <a:pt x="62" y="7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2" name="Freeform 132"/>
              <p:cNvSpPr>
                <a:spLocks/>
              </p:cNvSpPr>
              <p:nvPr/>
            </p:nvSpPr>
            <p:spPr bwMode="auto">
              <a:xfrm>
                <a:off x="5146" y="3110"/>
                <a:ext cx="7" cy="23"/>
              </a:xfrm>
              <a:custGeom>
                <a:avLst/>
                <a:gdLst>
                  <a:gd name="T0" fmla="*/ 1 w 14"/>
                  <a:gd name="T1" fmla="*/ 1 h 46"/>
                  <a:gd name="T2" fmla="*/ 1 w 14"/>
                  <a:gd name="T3" fmla="*/ 1 h 46"/>
                  <a:gd name="T4" fmla="*/ 1 w 14"/>
                  <a:gd name="T5" fmla="*/ 0 h 46"/>
                  <a:gd name="T6" fmla="*/ 0 w 14"/>
                  <a:gd name="T7" fmla="*/ 0 h 46"/>
                  <a:gd name="T8" fmla="*/ 0 w 14"/>
                  <a:gd name="T9" fmla="*/ 1 h 46"/>
                  <a:gd name="T10" fmla="*/ 1 w 14"/>
                  <a:gd name="T11" fmla="*/ 1 h 46"/>
                  <a:gd name="T12" fmla="*/ 0 w 14"/>
                  <a:gd name="T13" fmla="*/ 1 h 46"/>
                  <a:gd name="T14" fmla="*/ 1 w 14"/>
                  <a:gd name="T15" fmla="*/ 1 h 46"/>
                  <a:gd name="T16" fmla="*/ 1 w 14"/>
                  <a:gd name="T17" fmla="*/ 1 h 46"/>
                  <a:gd name="T18" fmla="*/ 1 w 14"/>
                  <a:gd name="T19" fmla="*/ 1 h 46"/>
                  <a:gd name="T20" fmla="*/ 1 w 14"/>
                  <a:gd name="T21" fmla="*/ 1 h 46"/>
                  <a:gd name="T22" fmla="*/ 1 w 14"/>
                  <a:gd name="T23" fmla="*/ 1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6"/>
                  <a:gd name="T38" fmla="*/ 14 w 14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6">
                    <a:moveTo>
                      <a:pt x="7" y="46"/>
                    </a:moveTo>
                    <a:lnTo>
                      <a:pt x="14" y="4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7" y="35"/>
                    </a:lnTo>
                    <a:lnTo>
                      <a:pt x="0" y="41"/>
                    </a:lnTo>
                    <a:lnTo>
                      <a:pt x="2" y="45"/>
                    </a:lnTo>
                    <a:lnTo>
                      <a:pt x="7" y="46"/>
                    </a:lnTo>
                    <a:lnTo>
                      <a:pt x="11" y="45"/>
                    </a:lnTo>
                    <a:lnTo>
                      <a:pt x="14" y="4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3" name="Freeform 133"/>
              <p:cNvSpPr>
                <a:spLocks/>
              </p:cNvSpPr>
              <p:nvPr/>
            </p:nvSpPr>
            <p:spPr bwMode="auto">
              <a:xfrm>
                <a:off x="5057" y="3127"/>
                <a:ext cx="92" cy="22"/>
              </a:xfrm>
              <a:custGeom>
                <a:avLst/>
                <a:gdLst>
                  <a:gd name="T0" fmla="*/ 0 w 185"/>
                  <a:gd name="T1" fmla="*/ 0 h 45"/>
                  <a:gd name="T2" fmla="*/ 0 w 185"/>
                  <a:gd name="T3" fmla="*/ 0 h 45"/>
                  <a:gd name="T4" fmla="*/ 2 w 185"/>
                  <a:gd name="T5" fmla="*/ 0 h 45"/>
                  <a:gd name="T6" fmla="*/ 2 w 185"/>
                  <a:gd name="T7" fmla="*/ 0 h 45"/>
                  <a:gd name="T8" fmla="*/ 0 w 185"/>
                  <a:gd name="T9" fmla="*/ 0 h 45"/>
                  <a:gd name="T10" fmla="*/ 0 w 185"/>
                  <a:gd name="T11" fmla="*/ 0 h 45"/>
                  <a:gd name="T12" fmla="*/ 0 w 185"/>
                  <a:gd name="T13" fmla="*/ 0 h 45"/>
                  <a:gd name="T14" fmla="*/ 0 w 185"/>
                  <a:gd name="T15" fmla="*/ 0 h 45"/>
                  <a:gd name="T16" fmla="*/ 0 w 185"/>
                  <a:gd name="T17" fmla="*/ 0 h 45"/>
                  <a:gd name="T18" fmla="*/ 0 w 185"/>
                  <a:gd name="T19" fmla="*/ 0 h 45"/>
                  <a:gd name="T20" fmla="*/ 0 w 185"/>
                  <a:gd name="T21" fmla="*/ 0 h 45"/>
                  <a:gd name="T22" fmla="*/ 0 w 185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5"/>
                  <a:gd name="T37" fmla="*/ 0 h 45"/>
                  <a:gd name="T38" fmla="*/ 185 w 185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5" h="45">
                    <a:moveTo>
                      <a:pt x="0" y="39"/>
                    </a:moveTo>
                    <a:lnTo>
                      <a:pt x="7" y="45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7" y="33"/>
                    </a:lnTo>
                    <a:lnTo>
                      <a:pt x="15" y="39"/>
                    </a:lnTo>
                    <a:lnTo>
                      <a:pt x="7" y="33"/>
                    </a:lnTo>
                    <a:lnTo>
                      <a:pt x="3" y="34"/>
                    </a:lnTo>
                    <a:lnTo>
                      <a:pt x="2" y="39"/>
                    </a:lnTo>
                    <a:lnTo>
                      <a:pt x="3" y="43"/>
                    </a:lnTo>
                    <a:lnTo>
                      <a:pt x="7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4" name="Freeform 134"/>
              <p:cNvSpPr>
                <a:spLocks/>
              </p:cNvSpPr>
              <p:nvPr/>
            </p:nvSpPr>
            <p:spPr bwMode="auto">
              <a:xfrm>
                <a:off x="5057" y="3123"/>
                <a:ext cx="7" cy="23"/>
              </a:xfrm>
              <a:custGeom>
                <a:avLst/>
                <a:gdLst>
                  <a:gd name="T0" fmla="*/ 0 w 15"/>
                  <a:gd name="T1" fmla="*/ 1 h 46"/>
                  <a:gd name="T2" fmla="*/ 0 w 15"/>
                  <a:gd name="T3" fmla="*/ 1 h 46"/>
                  <a:gd name="T4" fmla="*/ 0 w 15"/>
                  <a:gd name="T5" fmla="*/ 1 h 46"/>
                  <a:gd name="T6" fmla="*/ 0 w 15"/>
                  <a:gd name="T7" fmla="*/ 1 h 46"/>
                  <a:gd name="T8" fmla="*/ 0 w 15"/>
                  <a:gd name="T9" fmla="*/ 1 h 46"/>
                  <a:gd name="T10" fmla="*/ 0 w 15"/>
                  <a:gd name="T11" fmla="*/ 1 h 46"/>
                  <a:gd name="T12" fmla="*/ 0 w 15"/>
                  <a:gd name="T13" fmla="*/ 1 h 46"/>
                  <a:gd name="T14" fmla="*/ 0 w 15"/>
                  <a:gd name="T15" fmla="*/ 1 h 46"/>
                  <a:gd name="T16" fmla="*/ 0 w 15"/>
                  <a:gd name="T17" fmla="*/ 0 h 46"/>
                  <a:gd name="T18" fmla="*/ 0 w 15"/>
                  <a:gd name="T19" fmla="*/ 1 h 46"/>
                  <a:gd name="T20" fmla="*/ 0 w 15"/>
                  <a:gd name="T21" fmla="*/ 1 h 46"/>
                  <a:gd name="T22" fmla="*/ 0 w 15"/>
                  <a:gd name="T23" fmla="*/ 1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6"/>
                  <a:gd name="T38" fmla="*/ 15 w 15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6">
                    <a:moveTo>
                      <a:pt x="5" y="1"/>
                    </a:moveTo>
                    <a:lnTo>
                      <a:pt x="0" y="7"/>
                    </a:lnTo>
                    <a:lnTo>
                      <a:pt x="0" y="46"/>
                    </a:lnTo>
                    <a:lnTo>
                      <a:pt x="15" y="46"/>
                    </a:lnTo>
                    <a:lnTo>
                      <a:pt x="15" y="7"/>
                    </a:lnTo>
                    <a:lnTo>
                      <a:pt x="10" y="13"/>
                    </a:lnTo>
                    <a:lnTo>
                      <a:pt x="1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5" name="Freeform 135"/>
              <p:cNvSpPr>
                <a:spLocks/>
              </p:cNvSpPr>
              <p:nvPr/>
            </p:nvSpPr>
            <p:spPr bwMode="auto">
              <a:xfrm>
                <a:off x="5059" y="3110"/>
                <a:ext cx="36" cy="20"/>
              </a:xfrm>
              <a:custGeom>
                <a:avLst/>
                <a:gdLst>
                  <a:gd name="T0" fmla="*/ 2 w 70"/>
                  <a:gd name="T1" fmla="*/ 0 h 39"/>
                  <a:gd name="T2" fmla="*/ 1 w 70"/>
                  <a:gd name="T3" fmla="*/ 0 h 39"/>
                  <a:gd name="T4" fmla="*/ 0 w 70"/>
                  <a:gd name="T5" fmla="*/ 1 h 39"/>
                  <a:gd name="T6" fmla="*/ 1 w 70"/>
                  <a:gd name="T7" fmla="*/ 1 h 39"/>
                  <a:gd name="T8" fmla="*/ 2 w 70"/>
                  <a:gd name="T9" fmla="*/ 1 h 39"/>
                  <a:gd name="T10" fmla="*/ 2 w 70"/>
                  <a:gd name="T11" fmla="*/ 1 h 39"/>
                  <a:gd name="T12" fmla="*/ 2 w 70"/>
                  <a:gd name="T13" fmla="*/ 1 h 39"/>
                  <a:gd name="T14" fmla="*/ 2 w 70"/>
                  <a:gd name="T15" fmla="*/ 1 h 39"/>
                  <a:gd name="T16" fmla="*/ 2 w 70"/>
                  <a:gd name="T17" fmla="*/ 1 h 39"/>
                  <a:gd name="T18" fmla="*/ 2 w 70"/>
                  <a:gd name="T19" fmla="*/ 0 h 39"/>
                  <a:gd name="T20" fmla="*/ 1 w 70"/>
                  <a:gd name="T21" fmla="*/ 0 h 39"/>
                  <a:gd name="T22" fmla="*/ 2 w 70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39"/>
                  <a:gd name="T38" fmla="*/ 70 w 70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39">
                    <a:moveTo>
                      <a:pt x="64" y="0"/>
                    </a:moveTo>
                    <a:lnTo>
                      <a:pt x="62" y="0"/>
                    </a:lnTo>
                    <a:lnTo>
                      <a:pt x="0" y="27"/>
                    </a:lnTo>
                    <a:lnTo>
                      <a:pt x="5" y="39"/>
                    </a:lnTo>
                    <a:lnTo>
                      <a:pt x="67" y="11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0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6" name="Freeform 136"/>
              <p:cNvSpPr>
                <a:spLocks/>
              </p:cNvSpPr>
              <p:nvPr/>
            </p:nvSpPr>
            <p:spPr bwMode="auto">
              <a:xfrm>
                <a:off x="5092" y="3107"/>
                <a:ext cx="61" cy="9"/>
              </a:xfrm>
              <a:custGeom>
                <a:avLst/>
                <a:gdLst>
                  <a:gd name="T0" fmla="*/ 1 w 123"/>
                  <a:gd name="T1" fmla="*/ 0 h 19"/>
                  <a:gd name="T2" fmla="*/ 1 w 123"/>
                  <a:gd name="T3" fmla="*/ 0 h 19"/>
                  <a:gd name="T4" fmla="*/ 0 w 123"/>
                  <a:gd name="T5" fmla="*/ 0 h 19"/>
                  <a:gd name="T6" fmla="*/ 0 w 123"/>
                  <a:gd name="T7" fmla="*/ 0 h 19"/>
                  <a:gd name="T8" fmla="*/ 1 w 123"/>
                  <a:gd name="T9" fmla="*/ 0 h 19"/>
                  <a:gd name="T10" fmla="*/ 1 w 123"/>
                  <a:gd name="T11" fmla="*/ 0 h 19"/>
                  <a:gd name="T12" fmla="*/ 1 w 123"/>
                  <a:gd name="T13" fmla="*/ 0 h 19"/>
                  <a:gd name="T14" fmla="*/ 1 w 123"/>
                  <a:gd name="T15" fmla="*/ 0 h 19"/>
                  <a:gd name="T16" fmla="*/ 1 w 123"/>
                  <a:gd name="T17" fmla="*/ 0 h 19"/>
                  <a:gd name="T18" fmla="*/ 1 w 123"/>
                  <a:gd name="T19" fmla="*/ 0 h 19"/>
                  <a:gd name="T20" fmla="*/ 1 w 123"/>
                  <a:gd name="T21" fmla="*/ 0 h 19"/>
                  <a:gd name="T22" fmla="*/ 1 w 123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19"/>
                  <a:gd name="T38" fmla="*/ 123 w 12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19">
                    <a:moveTo>
                      <a:pt x="123" y="6"/>
                    </a:moveTo>
                    <a:lnTo>
                      <a:pt x="116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116" y="12"/>
                    </a:lnTo>
                    <a:lnTo>
                      <a:pt x="109" y="6"/>
                    </a:lnTo>
                    <a:lnTo>
                      <a:pt x="116" y="12"/>
                    </a:lnTo>
                    <a:lnTo>
                      <a:pt x="120" y="10"/>
                    </a:lnTo>
                    <a:lnTo>
                      <a:pt x="122" y="6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7" name="Freeform 137"/>
              <p:cNvSpPr>
                <a:spLocks/>
              </p:cNvSpPr>
              <p:nvPr/>
            </p:nvSpPr>
            <p:spPr bwMode="auto">
              <a:xfrm>
                <a:off x="5029" y="3110"/>
                <a:ext cx="32" cy="36"/>
              </a:xfrm>
              <a:custGeom>
                <a:avLst/>
                <a:gdLst>
                  <a:gd name="T0" fmla="*/ 0 w 63"/>
                  <a:gd name="T1" fmla="*/ 0 h 72"/>
                  <a:gd name="T2" fmla="*/ 1 w 63"/>
                  <a:gd name="T3" fmla="*/ 1 h 72"/>
                  <a:gd name="T4" fmla="*/ 1 w 63"/>
                  <a:gd name="T5" fmla="*/ 1 h 72"/>
                  <a:gd name="T6" fmla="*/ 0 w 63"/>
                  <a:gd name="T7" fmla="*/ 1 h 72"/>
                  <a:gd name="T8" fmla="*/ 0 w 63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2"/>
                  <a:gd name="T17" fmla="*/ 63 w 6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2">
                    <a:moveTo>
                      <a:pt x="0" y="0"/>
                    </a:moveTo>
                    <a:lnTo>
                      <a:pt x="63" y="33"/>
                    </a:lnTo>
                    <a:lnTo>
                      <a:pt x="63" y="72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8" name="Freeform 138"/>
              <p:cNvSpPr>
                <a:spLocks/>
              </p:cNvSpPr>
              <p:nvPr/>
            </p:nvSpPr>
            <p:spPr bwMode="auto">
              <a:xfrm>
                <a:off x="5028" y="3107"/>
                <a:ext cx="36" cy="23"/>
              </a:xfrm>
              <a:custGeom>
                <a:avLst/>
                <a:gdLst>
                  <a:gd name="T0" fmla="*/ 1 w 74"/>
                  <a:gd name="T1" fmla="*/ 1 h 45"/>
                  <a:gd name="T2" fmla="*/ 1 w 74"/>
                  <a:gd name="T3" fmla="*/ 1 h 45"/>
                  <a:gd name="T4" fmla="*/ 0 w 74"/>
                  <a:gd name="T5" fmla="*/ 0 h 45"/>
                  <a:gd name="T6" fmla="*/ 0 w 74"/>
                  <a:gd name="T7" fmla="*/ 1 h 45"/>
                  <a:gd name="T8" fmla="*/ 0 w 74"/>
                  <a:gd name="T9" fmla="*/ 1 h 45"/>
                  <a:gd name="T10" fmla="*/ 0 w 74"/>
                  <a:gd name="T11" fmla="*/ 1 h 45"/>
                  <a:gd name="T12" fmla="*/ 0 w 74"/>
                  <a:gd name="T13" fmla="*/ 1 h 45"/>
                  <a:gd name="T14" fmla="*/ 1 w 74"/>
                  <a:gd name="T15" fmla="*/ 1 h 45"/>
                  <a:gd name="T16" fmla="*/ 1 w 74"/>
                  <a:gd name="T17" fmla="*/ 1 h 45"/>
                  <a:gd name="T18" fmla="*/ 1 w 74"/>
                  <a:gd name="T19" fmla="*/ 1 h 45"/>
                  <a:gd name="T20" fmla="*/ 1 w 74"/>
                  <a:gd name="T21" fmla="*/ 1 h 45"/>
                  <a:gd name="T22" fmla="*/ 1 w 74"/>
                  <a:gd name="T23" fmla="*/ 1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"/>
                  <a:gd name="T37" fmla="*/ 0 h 45"/>
                  <a:gd name="T38" fmla="*/ 74 w 74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" h="45">
                    <a:moveTo>
                      <a:pt x="74" y="39"/>
                    </a:moveTo>
                    <a:lnTo>
                      <a:pt x="69" y="33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4" y="45"/>
                    </a:lnTo>
                    <a:lnTo>
                      <a:pt x="59" y="39"/>
                    </a:lnTo>
                    <a:lnTo>
                      <a:pt x="64" y="45"/>
                    </a:lnTo>
                    <a:lnTo>
                      <a:pt x="68" y="45"/>
                    </a:lnTo>
                    <a:lnTo>
                      <a:pt x="72" y="40"/>
                    </a:lnTo>
                    <a:lnTo>
                      <a:pt x="72" y="36"/>
                    </a:lnTo>
                    <a:lnTo>
                      <a:pt x="69" y="33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9" name="Freeform 139"/>
              <p:cNvSpPr>
                <a:spLocks/>
              </p:cNvSpPr>
              <p:nvPr/>
            </p:nvSpPr>
            <p:spPr bwMode="auto">
              <a:xfrm>
                <a:off x="5057" y="3127"/>
                <a:ext cx="7" cy="22"/>
              </a:xfrm>
              <a:custGeom>
                <a:avLst/>
                <a:gdLst>
                  <a:gd name="T0" fmla="*/ 0 w 15"/>
                  <a:gd name="T1" fmla="*/ 0 h 45"/>
                  <a:gd name="T2" fmla="*/ 0 w 15"/>
                  <a:gd name="T3" fmla="*/ 0 h 45"/>
                  <a:gd name="T4" fmla="*/ 0 w 15"/>
                  <a:gd name="T5" fmla="*/ 0 h 45"/>
                  <a:gd name="T6" fmla="*/ 0 w 15"/>
                  <a:gd name="T7" fmla="*/ 0 h 45"/>
                  <a:gd name="T8" fmla="*/ 0 w 15"/>
                  <a:gd name="T9" fmla="*/ 0 h 45"/>
                  <a:gd name="T10" fmla="*/ 0 w 15"/>
                  <a:gd name="T11" fmla="*/ 0 h 45"/>
                  <a:gd name="T12" fmla="*/ 0 w 15"/>
                  <a:gd name="T13" fmla="*/ 0 h 45"/>
                  <a:gd name="T14" fmla="*/ 0 w 15"/>
                  <a:gd name="T15" fmla="*/ 0 h 45"/>
                  <a:gd name="T16" fmla="*/ 0 w 15"/>
                  <a:gd name="T17" fmla="*/ 0 h 45"/>
                  <a:gd name="T18" fmla="*/ 0 w 15"/>
                  <a:gd name="T19" fmla="*/ 0 h 45"/>
                  <a:gd name="T20" fmla="*/ 0 w 15"/>
                  <a:gd name="T21" fmla="*/ 0 h 45"/>
                  <a:gd name="T22" fmla="*/ 0 w 15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5"/>
                  <a:gd name="T38" fmla="*/ 15 w 15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5">
                    <a:moveTo>
                      <a:pt x="5" y="45"/>
                    </a:moveTo>
                    <a:lnTo>
                      <a:pt x="15" y="39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0" y="33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7" y="45"/>
                    </a:lnTo>
                    <a:lnTo>
                      <a:pt x="12" y="43"/>
                    </a:lnTo>
                    <a:lnTo>
                      <a:pt x="15" y="39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0" name="Freeform 140"/>
              <p:cNvSpPr>
                <a:spLocks/>
              </p:cNvSpPr>
              <p:nvPr/>
            </p:nvSpPr>
            <p:spPr bwMode="auto">
              <a:xfrm>
                <a:off x="5025" y="3128"/>
                <a:ext cx="37" cy="21"/>
              </a:xfrm>
              <a:custGeom>
                <a:avLst/>
                <a:gdLst>
                  <a:gd name="T0" fmla="*/ 0 w 73"/>
                  <a:gd name="T1" fmla="*/ 0 h 44"/>
                  <a:gd name="T2" fmla="*/ 1 w 73"/>
                  <a:gd name="T3" fmla="*/ 0 h 44"/>
                  <a:gd name="T4" fmla="*/ 2 w 73"/>
                  <a:gd name="T5" fmla="*/ 0 h 44"/>
                  <a:gd name="T6" fmla="*/ 2 w 73"/>
                  <a:gd name="T7" fmla="*/ 0 h 44"/>
                  <a:gd name="T8" fmla="*/ 1 w 73"/>
                  <a:gd name="T9" fmla="*/ 0 h 44"/>
                  <a:gd name="T10" fmla="*/ 1 w 73"/>
                  <a:gd name="T11" fmla="*/ 0 h 44"/>
                  <a:gd name="T12" fmla="*/ 1 w 73"/>
                  <a:gd name="T13" fmla="*/ 0 h 44"/>
                  <a:gd name="T14" fmla="*/ 1 w 73"/>
                  <a:gd name="T15" fmla="*/ 0 h 44"/>
                  <a:gd name="T16" fmla="*/ 1 w 73"/>
                  <a:gd name="T17" fmla="*/ 0 h 44"/>
                  <a:gd name="T18" fmla="*/ 1 w 73"/>
                  <a:gd name="T19" fmla="*/ 0 h 44"/>
                  <a:gd name="T20" fmla="*/ 1 w 73"/>
                  <a:gd name="T21" fmla="*/ 0 h 44"/>
                  <a:gd name="T22" fmla="*/ 0 w 73"/>
                  <a:gd name="T23" fmla="*/ 0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44"/>
                  <a:gd name="T38" fmla="*/ 73 w 73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44">
                    <a:moveTo>
                      <a:pt x="0" y="6"/>
                    </a:moveTo>
                    <a:lnTo>
                      <a:pt x="4" y="12"/>
                    </a:lnTo>
                    <a:lnTo>
                      <a:pt x="68" y="44"/>
                    </a:lnTo>
                    <a:lnTo>
                      <a:pt x="73" y="32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1" name="Freeform 141"/>
              <p:cNvSpPr>
                <a:spLocks/>
              </p:cNvSpPr>
              <p:nvPr/>
            </p:nvSpPr>
            <p:spPr bwMode="auto">
              <a:xfrm>
                <a:off x="5025" y="3107"/>
                <a:ext cx="8" cy="24"/>
              </a:xfrm>
              <a:custGeom>
                <a:avLst/>
                <a:gdLst>
                  <a:gd name="T0" fmla="*/ 1 w 14"/>
                  <a:gd name="T1" fmla="*/ 1 h 48"/>
                  <a:gd name="T2" fmla="*/ 0 w 14"/>
                  <a:gd name="T3" fmla="*/ 1 h 48"/>
                  <a:gd name="T4" fmla="*/ 0 w 14"/>
                  <a:gd name="T5" fmla="*/ 1 h 48"/>
                  <a:gd name="T6" fmla="*/ 1 w 14"/>
                  <a:gd name="T7" fmla="*/ 1 h 48"/>
                  <a:gd name="T8" fmla="*/ 1 w 14"/>
                  <a:gd name="T9" fmla="*/ 1 h 48"/>
                  <a:gd name="T10" fmla="*/ 1 w 14"/>
                  <a:gd name="T11" fmla="*/ 1 h 48"/>
                  <a:gd name="T12" fmla="*/ 1 w 14"/>
                  <a:gd name="T13" fmla="*/ 1 h 48"/>
                  <a:gd name="T14" fmla="*/ 1 w 14"/>
                  <a:gd name="T15" fmla="*/ 1 h 48"/>
                  <a:gd name="T16" fmla="*/ 1 w 14"/>
                  <a:gd name="T17" fmla="*/ 0 h 48"/>
                  <a:gd name="T18" fmla="*/ 1 w 14"/>
                  <a:gd name="T19" fmla="*/ 1 h 48"/>
                  <a:gd name="T20" fmla="*/ 0 w 14"/>
                  <a:gd name="T21" fmla="*/ 1 h 48"/>
                  <a:gd name="T22" fmla="*/ 1 w 14"/>
                  <a:gd name="T23" fmla="*/ 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8"/>
                  <a:gd name="T38" fmla="*/ 14 w 14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8">
                    <a:moveTo>
                      <a:pt x="10" y="2"/>
                    </a:moveTo>
                    <a:lnTo>
                      <a:pt x="0" y="8"/>
                    </a:lnTo>
                    <a:lnTo>
                      <a:pt x="0" y="48"/>
                    </a:lnTo>
                    <a:lnTo>
                      <a:pt x="14" y="48"/>
                    </a:lnTo>
                    <a:lnTo>
                      <a:pt x="14" y="8"/>
                    </a:lnTo>
                    <a:lnTo>
                      <a:pt x="4" y="13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2" name="Freeform 142"/>
              <p:cNvSpPr>
                <a:spLocks/>
              </p:cNvSpPr>
              <p:nvPr/>
            </p:nvSpPr>
            <p:spPr bwMode="auto">
              <a:xfrm>
                <a:off x="5063" y="3094"/>
                <a:ext cx="86" cy="19"/>
              </a:xfrm>
              <a:custGeom>
                <a:avLst/>
                <a:gdLst>
                  <a:gd name="T0" fmla="*/ 2 w 171"/>
                  <a:gd name="T1" fmla="*/ 0 h 37"/>
                  <a:gd name="T2" fmla="*/ 3 w 171"/>
                  <a:gd name="T3" fmla="*/ 1 h 37"/>
                  <a:gd name="T4" fmla="*/ 1 w 171"/>
                  <a:gd name="T5" fmla="*/ 1 h 37"/>
                  <a:gd name="T6" fmla="*/ 0 w 171"/>
                  <a:gd name="T7" fmla="*/ 1 h 37"/>
                  <a:gd name="T8" fmla="*/ 2 w 171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37"/>
                  <a:gd name="T17" fmla="*/ 171 w 1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37">
                    <a:moveTo>
                      <a:pt x="99" y="0"/>
                    </a:moveTo>
                    <a:lnTo>
                      <a:pt x="171" y="32"/>
                    </a:lnTo>
                    <a:lnTo>
                      <a:pt x="59" y="37"/>
                    </a:lnTo>
                    <a:lnTo>
                      <a:pt x="0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3" name="Freeform 143"/>
              <p:cNvSpPr>
                <a:spLocks/>
              </p:cNvSpPr>
              <p:nvPr/>
            </p:nvSpPr>
            <p:spPr bwMode="auto">
              <a:xfrm>
                <a:off x="5111" y="3092"/>
                <a:ext cx="41" cy="21"/>
              </a:xfrm>
              <a:custGeom>
                <a:avLst/>
                <a:gdLst>
                  <a:gd name="T0" fmla="*/ 2 w 81"/>
                  <a:gd name="T1" fmla="*/ 0 h 43"/>
                  <a:gd name="T2" fmla="*/ 2 w 81"/>
                  <a:gd name="T3" fmla="*/ 0 h 43"/>
                  <a:gd name="T4" fmla="*/ 1 w 81"/>
                  <a:gd name="T5" fmla="*/ 0 h 43"/>
                  <a:gd name="T6" fmla="*/ 0 w 81"/>
                  <a:gd name="T7" fmla="*/ 0 h 43"/>
                  <a:gd name="T8" fmla="*/ 2 w 81"/>
                  <a:gd name="T9" fmla="*/ 0 h 43"/>
                  <a:gd name="T10" fmla="*/ 2 w 81"/>
                  <a:gd name="T11" fmla="*/ 0 h 43"/>
                  <a:gd name="T12" fmla="*/ 2 w 81"/>
                  <a:gd name="T13" fmla="*/ 0 h 43"/>
                  <a:gd name="T14" fmla="*/ 2 w 81"/>
                  <a:gd name="T15" fmla="*/ 0 h 43"/>
                  <a:gd name="T16" fmla="*/ 2 w 81"/>
                  <a:gd name="T17" fmla="*/ 0 h 43"/>
                  <a:gd name="T18" fmla="*/ 2 w 81"/>
                  <a:gd name="T19" fmla="*/ 0 h 43"/>
                  <a:gd name="T20" fmla="*/ 2 w 81"/>
                  <a:gd name="T21" fmla="*/ 0 h 43"/>
                  <a:gd name="T22" fmla="*/ 2 w 8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1"/>
                  <a:gd name="T37" fmla="*/ 0 h 43"/>
                  <a:gd name="T38" fmla="*/ 81 w 8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1" h="43">
                    <a:moveTo>
                      <a:pt x="75" y="43"/>
                    </a:moveTo>
                    <a:lnTo>
                      <a:pt x="78" y="3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72" y="43"/>
                    </a:lnTo>
                    <a:lnTo>
                      <a:pt x="75" y="32"/>
                    </a:lnTo>
                    <a:lnTo>
                      <a:pt x="72" y="43"/>
                    </a:lnTo>
                    <a:lnTo>
                      <a:pt x="77" y="43"/>
                    </a:lnTo>
                    <a:lnTo>
                      <a:pt x="81" y="39"/>
                    </a:lnTo>
                    <a:lnTo>
                      <a:pt x="81" y="35"/>
                    </a:lnTo>
                    <a:lnTo>
                      <a:pt x="78" y="32"/>
                    </a:lnTo>
                    <a:lnTo>
                      <a:pt x="7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4" name="Freeform 144"/>
              <p:cNvSpPr>
                <a:spLocks/>
              </p:cNvSpPr>
              <p:nvPr/>
            </p:nvSpPr>
            <p:spPr bwMode="auto">
              <a:xfrm>
                <a:off x="5090" y="3107"/>
                <a:ext cx="59" cy="9"/>
              </a:xfrm>
              <a:custGeom>
                <a:avLst/>
                <a:gdLst>
                  <a:gd name="T0" fmla="*/ 1 w 118"/>
                  <a:gd name="T1" fmla="*/ 1 h 17"/>
                  <a:gd name="T2" fmla="*/ 1 w 118"/>
                  <a:gd name="T3" fmla="*/ 1 h 17"/>
                  <a:gd name="T4" fmla="*/ 2 w 118"/>
                  <a:gd name="T5" fmla="*/ 1 h 17"/>
                  <a:gd name="T6" fmla="*/ 2 w 118"/>
                  <a:gd name="T7" fmla="*/ 0 h 17"/>
                  <a:gd name="T8" fmla="*/ 1 w 118"/>
                  <a:gd name="T9" fmla="*/ 1 h 17"/>
                  <a:gd name="T10" fmla="*/ 1 w 118"/>
                  <a:gd name="T11" fmla="*/ 1 h 17"/>
                  <a:gd name="T12" fmla="*/ 1 w 118"/>
                  <a:gd name="T13" fmla="*/ 1 h 17"/>
                  <a:gd name="T14" fmla="*/ 1 w 118"/>
                  <a:gd name="T15" fmla="*/ 1 h 17"/>
                  <a:gd name="T16" fmla="*/ 0 w 118"/>
                  <a:gd name="T17" fmla="*/ 1 h 17"/>
                  <a:gd name="T18" fmla="*/ 1 w 118"/>
                  <a:gd name="T19" fmla="*/ 1 h 17"/>
                  <a:gd name="T20" fmla="*/ 1 w 118"/>
                  <a:gd name="T21" fmla="*/ 1 h 17"/>
                  <a:gd name="T22" fmla="*/ 1 w 118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17"/>
                  <a:gd name="T38" fmla="*/ 118 w 118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17">
                    <a:moveTo>
                      <a:pt x="3" y="17"/>
                    </a:moveTo>
                    <a:lnTo>
                      <a:pt x="6" y="17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5" name="Freeform 145"/>
              <p:cNvSpPr>
                <a:spLocks/>
              </p:cNvSpPr>
              <p:nvPr/>
            </p:nvSpPr>
            <p:spPr bwMode="auto">
              <a:xfrm>
                <a:off x="5060" y="3093"/>
                <a:ext cx="34" cy="23"/>
              </a:xfrm>
              <a:custGeom>
                <a:avLst/>
                <a:gdLst>
                  <a:gd name="T0" fmla="*/ 1 w 68"/>
                  <a:gd name="T1" fmla="*/ 0 h 46"/>
                  <a:gd name="T2" fmla="*/ 1 w 68"/>
                  <a:gd name="T3" fmla="*/ 1 h 46"/>
                  <a:gd name="T4" fmla="*/ 1 w 68"/>
                  <a:gd name="T5" fmla="*/ 1 h 46"/>
                  <a:gd name="T6" fmla="*/ 1 w 68"/>
                  <a:gd name="T7" fmla="*/ 1 h 46"/>
                  <a:gd name="T8" fmla="*/ 1 w 68"/>
                  <a:gd name="T9" fmla="*/ 0 h 46"/>
                  <a:gd name="T10" fmla="*/ 1 w 68"/>
                  <a:gd name="T11" fmla="*/ 1 h 46"/>
                  <a:gd name="T12" fmla="*/ 1 w 68"/>
                  <a:gd name="T13" fmla="*/ 0 h 46"/>
                  <a:gd name="T14" fmla="*/ 1 w 68"/>
                  <a:gd name="T15" fmla="*/ 0 h 46"/>
                  <a:gd name="T16" fmla="*/ 0 w 68"/>
                  <a:gd name="T17" fmla="*/ 1 h 46"/>
                  <a:gd name="T18" fmla="*/ 0 w 68"/>
                  <a:gd name="T19" fmla="*/ 1 h 46"/>
                  <a:gd name="T20" fmla="*/ 1 w 68"/>
                  <a:gd name="T21" fmla="*/ 1 h 46"/>
                  <a:gd name="T22" fmla="*/ 1 w 68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46"/>
                  <a:gd name="T38" fmla="*/ 68 w 68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46">
                    <a:moveTo>
                      <a:pt x="6" y="0"/>
                    </a:moveTo>
                    <a:lnTo>
                      <a:pt x="3" y="12"/>
                    </a:lnTo>
                    <a:lnTo>
                      <a:pt x="62" y="46"/>
                    </a:lnTo>
                    <a:lnTo>
                      <a:pt x="68" y="35"/>
                    </a:lnTo>
                    <a:lnTo>
                      <a:pt x="9" y="0"/>
                    </a:lnTo>
                    <a:lnTo>
                      <a:pt x="6" y="1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6" name="Freeform 146"/>
              <p:cNvSpPr>
                <a:spLocks/>
              </p:cNvSpPr>
              <p:nvPr/>
            </p:nvSpPr>
            <p:spPr bwMode="auto">
              <a:xfrm>
                <a:off x="5063" y="3091"/>
                <a:ext cx="53" cy="8"/>
              </a:xfrm>
              <a:custGeom>
                <a:avLst/>
                <a:gdLst>
                  <a:gd name="T0" fmla="*/ 2 w 106"/>
                  <a:gd name="T1" fmla="*/ 1 h 16"/>
                  <a:gd name="T2" fmla="*/ 2 w 106"/>
                  <a:gd name="T3" fmla="*/ 1 h 16"/>
                  <a:gd name="T4" fmla="*/ 0 w 106"/>
                  <a:gd name="T5" fmla="*/ 1 h 16"/>
                  <a:gd name="T6" fmla="*/ 0 w 106"/>
                  <a:gd name="T7" fmla="*/ 1 h 16"/>
                  <a:gd name="T8" fmla="*/ 2 w 106"/>
                  <a:gd name="T9" fmla="*/ 1 h 16"/>
                  <a:gd name="T10" fmla="*/ 2 w 106"/>
                  <a:gd name="T11" fmla="*/ 1 h 16"/>
                  <a:gd name="T12" fmla="*/ 2 w 106"/>
                  <a:gd name="T13" fmla="*/ 1 h 16"/>
                  <a:gd name="T14" fmla="*/ 2 w 106"/>
                  <a:gd name="T15" fmla="*/ 1 h 16"/>
                  <a:gd name="T16" fmla="*/ 2 w 106"/>
                  <a:gd name="T17" fmla="*/ 1 h 16"/>
                  <a:gd name="T18" fmla="*/ 2 w 106"/>
                  <a:gd name="T19" fmla="*/ 1 h 16"/>
                  <a:gd name="T20" fmla="*/ 2 w 106"/>
                  <a:gd name="T21" fmla="*/ 0 h 16"/>
                  <a:gd name="T22" fmla="*/ 2 w 106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6"/>
                  <a:gd name="T38" fmla="*/ 106 w 10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6">
                    <a:moveTo>
                      <a:pt x="102" y="1"/>
                    </a:moveTo>
                    <a:lnTo>
                      <a:pt x="99" y="1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99" y="13"/>
                    </a:lnTo>
                    <a:lnTo>
                      <a:pt x="96" y="13"/>
                    </a:lnTo>
                    <a:lnTo>
                      <a:pt x="99" y="14"/>
                    </a:lnTo>
                    <a:lnTo>
                      <a:pt x="104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99" y="0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7" name="Freeform 147"/>
              <p:cNvSpPr>
                <a:spLocks/>
              </p:cNvSpPr>
              <p:nvPr/>
            </p:nvSpPr>
            <p:spPr bwMode="auto">
              <a:xfrm>
                <a:off x="5149" y="3058"/>
                <a:ext cx="87" cy="81"/>
              </a:xfrm>
              <a:custGeom>
                <a:avLst/>
                <a:gdLst>
                  <a:gd name="T0" fmla="*/ 1 w 173"/>
                  <a:gd name="T1" fmla="*/ 2 h 163"/>
                  <a:gd name="T2" fmla="*/ 0 w 173"/>
                  <a:gd name="T3" fmla="*/ 1 h 163"/>
                  <a:gd name="T4" fmla="*/ 1 w 173"/>
                  <a:gd name="T5" fmla="*/ 1 h 163"/>
                  <a:gd name="T6" fmla="*/ 1 w 173"/>
                  <a:gd name="T7" fmla="*/ 1 h 163"/>
                  <a:gd name="T8" fmla="*/ 1 w 173"/>
                  <a:gd name="T9" fmla="*/ 1 h 163"/>
                  <a:gd name="T10" fmla="*/ 2 w 173"/>
                  <a:gd name="T11" fmla="*/ 1 h 163"/>
                  <a:gd name="T12" fmla="*/ 2 w 173"/>
                  <a:gd name="T13" fmla="*/ 1 h 163"/>
                  <a:gd name="T14" fmla="*/ 2 w 173"/>
                  <a:gd name="T15" fmla="*/ 1 h 163"/>
                  <a:gd name="T16" fmla="*/ 2 w 173"/>
                  <a:gd name="T17" fmla="*/ 1 h 163"/>
                  <a:gd name="T18" fmla="*/ 2 w 173"/>
                  <a:gd name="T19" fmla="*/ 1 h 163"/>
                  <a:gd name="T20" fmla="*/ 2 w 173"/>
                  <a:gd name="T21" fmla="*/ 1 h 163"/>
                  <a:gd name="T22" fmla="*/ 3 w 173"/>
                  <a:gd name="T23" fmla="*/ 1 h 163"/>
                  <a:gd name="T24" fmla="*/ 2 w 173"/>
                  <a:gd name="T25" fmla="*/ 1 h 163"/>
                  <a:gd name="T26" fmla="*/ 2 w 173"/>
                  <a:gd name="T27" fmla="*/ 1 h 163"/>
                  <a:gd name="T28" fmla="*/ 2 w 173"/>
                  <a:gd name="T29" fmla="*/ 0 h 163"/>
                  <a:gd name="T30" fmla="*/ 2 w 173"/>
                  <a:gd name="T31" fmla="*/ 0 h 163"/>
                  <a:gd name="T32" fmla="*/ 2 w 173"/>
                  <a:gd name="T33" fmla="*/ 0 h 163"/>
                  <a:gd name="T34" fmla="*/ 1 w 173"/>
                  <a:gd name="T35" fmla="*/ 0 h 163"/>
                  <a:gd name="T36" fmla="*/ 1 w 173"/>
                  <a:gd name="T37" fmla="*/ 0 h 163"/>
                  <a:gd name="T38" fmla="*/ 2 w 173"/>
                  <a:gd name="T39" fmla="*/ 0 h 163"/>
                  <a:gd name="T40" fmla="*/ 2 w 173"/>
                  <a:gd name="T41" fmla="*/ 0 h 163"/>
                  <a:gd name="T42" fmla="*/ 2 w 173"/>
                  <a:gd name="T43" fmla="*/ 0 h 163"/>
                  <a:gd name="T44" fmla="*/ 2 w 173"/>
                  <a:gd name="T45" fmla="*/ 0 h 163"/>
                  <a:gd name="T46" fmla="*/ 3 w 173"/>
                  <a:gd name="T47" fmla="*/ 0 h 163"/>
                  <a:gd name="T48" fmla="*/ 3 w 173"/>
                  <a:gd name="T49" fmla="*/ 0 h 163"/>
                  <a:gd name="T50" fmla="*/ 3 w 173"/>
                  <a:gd name="T51" fmla="*/ 1 h 163"/>
                  <a:gd name="T52" fmla="*/ 3 w 173"/>
                  <a:gd name="T53" fmla="*/ 1 h 163"/>
                  <a:gd name="T54" fmla="*/ 3 w 173"/>
                  <a:gd name="T55" fmla="*/ 2 h 163"/>
                  <a:gd name="T56" fmla="*/ 3 w 173"/>
                  <a:gd name="T57" fmla="*/ 2 h 163"/>
                  <a:gd name="T58" fmla="*/ 3 w 173"/>
                  <a:gd name="T59" fmla="*/ 2 h 163"/>
                  <a:gd name="T60" fmla="*/ 3 w 173"/>
                  <a:gd name="T61" fmla="*/ 2 h 163"/>
                  <a:gd name="T62" fmla="*/ 3 w 173"/>
                  <a:gd name="T63" fmla="*/ 2 h 163"/>
                  <a:gd name="T64" fmla="*/ 3 w 173"/>
                  <a:gd name="T65" fmla="*/ 2 h 163"/>
                  <a:gd name="T66" fmla="*/ 2 w 173"/>
                  <a:gd name="T67" fmla="*/ 2 h 163"/>
                  <a:gd name="T68" fmla="*/ 2 w 173"/>
                  <a:gd name="T69" fmla="*/ 2 h 163"/>
                  <a:gd name="T70" fmla="*/ 2 w 173"/>
                  <a:gd name="T71" fmla="*/ 2 h 163"/>
                  <a:gd name="T72" fmla="*/ 2 w 173"/>
                  <a:gd name="T73" fmla="*/ 2 h 163"/>
                  <a:gd name="T74" fmla="*/ 1 w 173"/>
                  <a:gd name="T75" fmla="*/ 2 h 163"/>
                  <a:gd name="T76" fmla="*/ 1 w 173"/>
                  <a:gd name="T77" fmla="*/ 2 h 163"/>
                  <a:gd name="T78" fmla="*/ 1 w 173"/>
                  <a:gd name="T79" fmla="*/ 2 h 163"/>
                  <a:gd name="T80" fmla="*/ 1 w 173"/>
                  <a:gd name="T81" fmla="*/ 2 h 163"/>
                  <a:gd name="T82" fmla="*/ 1 w 173"/>
                  <a:gd name="T83" fmla="*/ 2 h 163"/>
                  <a:gd name="T84" fmla="*/ 1 w 173"/>
                  <a:gd name="T85" fmla="*/ 2 h 1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3"/>
                  <a:gd name="T130" fmla="*/ 0 h 163"/>
                  <a:gd name="T131" fmla="*/ 173 w 173"/>
                  <a:gd name="T132" fmla="*/ 163 h 1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3" h="163">
                    <a:moveTo>
                      <a:pt x="1" y="143"/>
                    </a:moveTo>
                    <a:lnTo>
                      <a:pt x="0" y="104"/>
                    </a:lnTo>
                    <a:lnTo>
                      <a:pt x="13" y="110"/>
                    </a:lnTo>
                    <a:lnTo>
                      <a:pt x="30" y="117"/>
                    </a:lnTo>
                    <a:lnTo>
                      <a:pt x="49" y="121"/>
                    </a:lnTo>
                    <a:lnTo>
                      <a:pt x="68" y="126"/>
                    </a:lnTo>
                    <a:lnTo>
                      <a:pt x="86" y="127"/>
                    </a:lnTo>
                    <a:lnTo>
                      <a:pt x="102" y="127"/>
                    </a:lnTo>
                    <a:lnTo>
                      <a:pt x="115" y="124"/>
                    </a:lnTo>
                    <a:lnTo>
                      <a:pt x="122" y="119"/>
                    </a:lnTo>
                    <a:lnTo>
                      <a:pt x="128" y="106"/>
                    </a:lnTo>
                    <a:lnTo>
                      <a:pt x="130" y="93"/>
                    </a:lnTo>
                    <a:lnTo>
                      <a:pt x="128" y="78"/>
                    </a:lnTo>
                    <a:lnTo>
                      <a:pt x="124" y="67"/>
                    </a:lnTo>
                    <a:lnTo>
                      <a:pt x="114" y="55"/>
                    </a:lnTo>
                    <a:lnTo>
                      <a:pt x="101" y="46"/>
                    </a:lnTo>
                    <a:lnTo>
                      <a:pt x="82" y="41"/>
                    </a:lnTo>
                    <a:lnTo>
                      <a:pt x="59" y="36"/>
                    </a:lnTo>
                    <a:lnTo>
                      <a:pt x="59" y="3"/>
                    </a:lnTo>
                    <a:lnTo>
                      <a:pt x="68" y="0"/>
                    </a:lnTo>
                    <a:lnTo>
                      <a:pt x="83" y="2"/>
                    </a:lnTo>
                    <a:lnTo>
                      <a:pt x="105" y="8"/>
                    </a:lnTo>
                    <a:lnTo>
                      <a:pt x="127" y="18"/>
                    </a:lnTo>
                    <a:lnTo>
                      <a:pt x="148" y="35"/>
                    </a:lnTo>
                    <a:lnTo>
                      <a:pt x="164" y="58"/>
                    </a:lnTo>
                    <a:lnTo>
                      <a:pt x="173" y="88"/>
                    </a:lnTo>
                    <a:lnTo>
                      <a:pt x="171" y="126"/>
                    </a:lnTo>
                    <a:lnTo>
                      <a:pt x="168" y="133"/>
                    </a:lnTo>
                    <a:lnTo>
                      <a:pt x="166" y="140"/>
                    </a:lnTo>
                    <a:lnTo>
                      <a:pt x="160" y="146"/>
                    </a:lnTo>
                    <a:lnTo>
                      <a:pt x="153" y="152"/>
                    </a:lnTo>
                    <a:lnTo>
                      <a:pt x="143" y="156"/>
                    </a:lnTo>
                    <a:lnTo>
                      <a:pt x="131" y="160"/>
                    </a:lnTo>
                    <a:lnTo>
                      <a:pt x="118" y="162"/>
                    </a:lnTo>
                    <a:lnTo>
                      <a:pt x="102" y="163"/>
                    </a:lnTo>
                    <a:lnTo>
                      <a:pt x="83" y="163"/>
                    </a:lnTo>
                    <a:lnTo>
                      <a:pt x="68" y="160"/>
                    </a:lnTo>
                    <a:lnTo>
                      <a:pt x="53" y="159"/>
                    </a:lnTo>
                    <a:lnTo>
                      <a:pt x="40" y="155"/>
                    </a:lnTo>
                    <a:lnTo>
                      <a:pt x="29" y="152"/>
                    </a:lnTo>
                    <a:lnTo>
                      <a:pt x="19" y="149"/>
                    </a:lnTo>
                    <a:lnTo>
                      <a:pt x="10" y="146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AD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8" name="Freeform 148"/>
              <p:cNvSpPr>
                <a:spLocks/>
              </p:cNvSpPr>
              <p:nvPr/>
            </p:nvSpPr>
            <p:spPr bwMode="auto">
              <a:xfrm>
                <a:off x="5146" y="3106"/>
                <a:ext cx="7" cy="23"/>
              </a:xfrm>
              <a:custGeom>
                <a:avLst/>
                <a:gdLst>
                  <a:gd name="T0" fmla="*/ 1 w 14"/>
                  <a:gd name="T1" fmla="*/ 1 h 46"/>
                  <a:gd name="T2" fmla="*/ 1 w 14"/>
                  <a:gd name="T3" fmla="*/ 1 h 46"/>
                  <a:gd name="T4" fmla="*/ 1 w 14"/>
                  <a:gd name="T5" fmla="*/ 1 h 46"/>
                  <a:gd name="T6" fmla="*/ 1 w 14"/>
                  <a:gd name="T7" fmla="*/ 1 h 46"/>
                  <a:gd name="T8" fmla="*/ 1 w 14"/>
                  <a:gd name="T9" fmla="*/ 1 h 46"/>
                  <a:gd name="T10" fmla="*/ 1 w 14"/>
                  <a:gd name="T11" fmla="*/ 1 h 46"/>
                  <a:gd name="T12" fmla="*/ 1 w 14"/>
                  <a:gd name="T13" fmla="*/ 1 h 46"/>
                  <a:gd name="T14" fmla="*/ 1 w 14"/>
                  <a:gd name="T15" fmla="*/ 1 h 46"/>
                  <a:gd name="T16" fmla="*/ 1 w 14"/>
                  <a:gd name="T17" fmla="*/ 0 h 46"/>
                  <a:gd name="T18" fmla="*/ 1 w 14"/>
                  <a:gd name="T19" fmla="*/ 1 h 46"/>
                  <a:gd name="T20" fmla="*/ 0 w 14"/>
                  <a:gd name="T21" fmla="*/ 1 h 46"/>
                  <a:gd name="T22" fmla="*/ 1 w 14"/>
                  <a:gd name="T23" fmla="*/ 1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6"/>
                  <a:gd name="T38" fmla="*/ 14 w 14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6">
                    <a:moveTo>
                      <a:pt x="10" y="1"/>
                    </a:moveTo>
                    <a:lnTo>
                      <a:pt x="1" y="7"/>
                    </a:lnTo>
                    <a:lnTo>
                      <a:pt x="2" y="46"/>
                    </a:lnTo>
                    <a:lnTo>
                      <a:pt x="14" y="46"/>
                    </a:lnTo>
                    <a:lnTo>
                      <a:pt x="13" y="7"/>
                    </a:lnTo>
                    <a:lnTo>
                      <a:pt x="4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09" name="Freeform 149"/>
              <p:cNvSpPr>
                <a:spLocks/>
              </p:cNvSpPr>
              <p:nvPr/>
            </p:nvSpPr>
            <p:spPr bwMode="auto">
              <a:xfrm>
                <a:off x="5148" y="3107"/>
                <a:ext cx="66" cy="18"/>
              </a:xfrm>
              <a:custGeom>
                <a:avLst/>
                <a:gdLst>
                  <a:gd name="T0" fmla="*/ 2 w 131"/>
                  <a:gd name="T1" fmla="*/ 1 h 36"/>
                  <a:gd name="T2" fmla="*/ 2 w 131"/>
                  <a:gd name="T3" fmla="*/ 1 h 36"/>
                  <a:gd name="T4" fmla="*/ 2 w 131"/>
                  <a:gd name="T5" fmla="*/ 1 h 36"/>
                  <a:gd name="T6" fmla="*/ 2 w 131"/>
                  <a:gd name="T7" fmla="*/ 1 h 36"/>
                  <a:gd name="T8" fmla="*/ 2 w 131"/>
                  <a:gd name="T9" fmla="*/ 1 h 36"/>
                  <a:gd name="T10" fmla="*/ 2 w 131"/>
                  <a:gd name="T11" fmla="*/ 1 h 36"/>
                  <a:gd name="T12" fmla="*/ 1 w 131"/>
                  <a:gd name="T13" fmla="*/ 1 h 36"/>
                  <a:gd name="T14" fmla="*/ 1 w 131"/>
                  <a:gd name="T15" fmla="*/ 1 h 36"/>
                  <a:gd name="T16" fmla="*/ 1 w 131"/>
                  <a:gd name="T17" fmla="*/ 1 h 36"/>
                  <a:gd name="T18" fmla="*/ 1 w 131"/>
                  <a:gd name="T19" fmla="*/ 0 h 36"/>
                  <a:gd name="T20" fmla="*/ 0 w 131"/>
                  <a:gd name="T21" fmla="*/ 1 h 36"/>
                  <a:gd name="T22" fmla="*/ 1 w 131"/>
                  <a:gd name="T23" fmla="*/ 1 h 36"/>
                  <a:gd name="T24" fmla="*/ 1 w 131"/>
                  <a:gd name="T25" fmla="*/ 1 h 36"/>
                  <a:gd name="T26" fmla="*/ 1 w 131"/>
                  <a:gd name="T27" fmla="*/ 1 h 36"/>
                  <a:gd name="T28" fmla="*/ 2 w 131"/>
                  <a:gd name="T29" fmla="*/ 1 h 36"/>
                  <a:gd name="T30" fmla="*/ 2 w 131"/>
                  <a:gd name="T31" fmla="*/ 1 h 36"/>
                  <a:gd name="T32" fmla="*/ 2 w 131"/>
                  <a:gd name="T33" fmla="*/ 1 h 36"/>
                  <a:gd name="T34" fmla="*/ 2 w 131"/>
                  <a:gd name="T35" fmla="*/ 1 h 36"/>
                  <a:gd name="T36" fmla="*/ 3 w 131"/>
                  <a:gd name="T37" fmla="*/ 1 h 36"/>
                  <a:gd name="T38" fmla="*/ 3 w 131"/>
                  <a:gd name="T39" fmla="*/ 1 h 36"/>
                  <a:gd name="T40" fmla="*/ 2 w 131"/>
                  <a:gd name="T41" fmla="*/ 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36"/>
                  <a:gd name="T65" fmla="*/ 131 w 13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36">
                    <a:moveTo>
                      <a:pt x="120" y="18"/>
                    </a:moveTo>
                    <a:lnTo>
                      <a:pt x="120" y="18"/>
                    </a:lnTo>
                    <a:lnTo>
                      <a:pt x="117" y="21"/>
                    </a:lnTo>
                    <a:lnTo>
                      <a:pt x="105" y="23"/>
                    </a:lnTo>
                    <a:lnTo>
                      <a:pt x="89" y="22"/>
                    </a:lnTo>
                    <a:lnTo>
                      <a:pt x="71" y="22"/>
                    </a:lnTo>
                    <a:lnTo>
                      <a:pt x="53" y="18"/>
                    </a:lnTo>
                    <a:lnTo>
                      <a:pt x="35" y="13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4" y="18"/>
                    </a:lnTo>
                    <a:lnTo>
                      <a:pt x="32" y="25"/>
                    </a:lnTo>
                    <a:lnTo>
                      <a:pt x="50" y="29"/>
                    </a:lnTo>
                    <a:lnTo>
                      <a:pt x="71" y="34"/>
                    </a:lnTo>
                    <a:lnTo>
                      <a:pt x="89" y="36"/>
                    </a:lnTo>
                    <a:lnTo>
                      <a:pt x="105" y="35"/>
                    </a:lnTo>
                    <a:lnTo>
                      <a:pt x="120" y="32"/>
                    </a:lnTo>
                    <a:lnTo>
                      <a:pt x="131" y="23"/>
                    </a:lnTo>
                    <a:lnTo>
                      <a:pt x="12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0" name="Freeform 150"/>
              <p:cNvSpPr>
                <a:spLocks/>
              </p:cNvSpPr>
              <p:nvPr/>
            </p:nvSpPr>
            <p:spPr bwMode="auto">
              <a:xfrm>
                <a:off x="5175" y="3073"/>
                <a:ext cx="43" cy="45"/>
              </a:xfrm>
              <a:custGeom>
                <a:avLst/>
                <a:gdLst>
                  <a:gd name="T0" fmla="*/ 0 w 85"/>
                  <a:gd name="T1" fmla="*/ 1 h 90"/>
                  <a:gd name="T2" fmla="*/ 1 w 85"/>
                  <a:gd name="T3" fmla="*/ 1 h 90"/>
                  <a:gd name="T4" fmla="*/ 1 w 85"/>
                  <a:gd name="T5" fmla="*/ 1 h 90"/>
                  <a:gd name="T6" fmla="*/ 1 w 85"/>
                  <a:gd name="T7" fmla="*/ 1 h 90"/>
                  <a:gd name="T8" fmla="*/ 1 w 85"/>
                  <a:gd name="T9" fmla="*/ 1 h 90"/>
                  <a:gd name="T10" fmla="*/ 2 w 85"/>
                  <a:gd name="T11" fmla="*/ 1 h 90"/>
                  <a:gd name="T12" fmla="*/ 2 w 85"/>
                  <a:gd name="T13" fmla="*/ 1 h 90"/>
                  <a:gd name="T14" fmla="*/ 2 w 85"/>
                  <a:gd name="T15" fmla="*/ 1 h 90"/>
                  <a:gd name="T16" fmla="*/ 2 w 85"/>
                  <a:gd name="T17" fmla="*/ 2 h 90"/>
                  <a:gd name="T18" fmla="*/ 2 w 85"/>
                  <a:gd name="T19" fmla="*/ 2 h 90"/>
                  <a:gd name="T20" fmla="*/ 2 w 85"/>
                  <a:gd name="T21" fmla="*/ 2 h 90"/>
                  <a:gd name="T22" fmla="*/ 2 w 85"/>
                  <a:gd name="T23" fmla="*/ 2 h 90"/>
                  <a:gd name="T24" fmla="*/ 2 w 85"/>
                  <a:gd name="T25" fmla="*/ 1 h 90"/>
                  <a:gd name="T26" fmla="*/ 2 w 85"/>
                  <a:gd name="T27" fmla="*/ 1 h 90"/>
                  <a:gd name="T28" fmla="*/ 2 w 85"/>
                  <a:gd name="T29" fmla="*/ 1 h 90"/>
                  <a:gd name="T30" fmla="*/ 2 w 85"/>
                  <a:gd name="T31" fmla="*/ 1 h 90"/>
                  <a:gd name="T32" fmla="*/ 1 w 85"/>
                  <a:gd name="T33" fmla="*/ 1 h 90"/>
                  <a:gd name="T34" fmla="*/ 1 w 85"/>
                  <a:gd name="T35" fmla="*/ 1 h 90"/>
                  <a:gd name="T36" fmla="*/ 1 w 85"/>
                  <a:gd name="T37" fmla="*/ 0 h 90"/>
                  <a:gd name="T38" fmla="*/ 1 w 85"/>
                  <a:gd name="T39" fmla="*/ 1 h 90"/>
                  <a:gd name="T40" fmla="*/ 1 w 85"/>
                  <a:gd name="T41" fmla="*/ 0 h 90"/>
                  <a:gd name="T42" fmla="*/ 1 w 85"/>
                  <a:gd name="T43" fmla="*/ 1 h 90"/>
                  <a:gd name="T44" fmla="*/ 1 w 85"/>
                  <a:gd name="T45" fmla="*/ 1 h 90"/>
                  <a:gd name="T46" fmla="*/ 1 w 85"/>
                  <a:gd name="T47" fmla="*/ 1 h 90"/>
                  <a:gd name="T48" fmla="*/ 1 w 85"/>
                  <a:gd name="T49" fmla="*/ 1 h 90"/>
                  <a:gd name="T50" fmla="*/ 0 w 85"/>
                  <a:gd name="T51" fmla="*/ 1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90"/>
                  <a:gd name="T80" fmla="*/ 85 w 85"/>
                  <a:gd name="T81" fmla="*/ 90 h 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90">
                    <a:moveTo>
                      <a:pt x="0" y="5"/>
                    </a:moveTo>
                    <a:lnTo>
                      <a:pt x="7" y="11"/>
                    </a:lnTo>
                    <a:lnTo>
                      <a:pt x="29" y="15"/>
                    </a:lnTo>
                    <a:lnTo>
                      <a:pt x="46" y="21"/>
                    </a:lnTo>
                    <a:lnTo>
                      <a:pt x="57" y="28"/>
                    </a:lnTo>
                    <a:lnTo>
                      <a:pt x="66" y="39"/>
                    </a:lnTo>
                    <a:lnTo>
                      <a:pt x="70" y="49"/>
                    </a:lnTo>
                    <a:lnTo>
                      <a:pt x="70" y="62"/>
                    </a:lnTo>
                    <a:lnTo>
                      <a:pt x="70" y="73"/>
                    </a:lnTo>
                    <a:lnTo>
                      <a:pt x="65" y="85"/>
                    </a:lnTo>
                    <a:lnTo>
                      <a:pt x="76" y="90"/>
                    </a:lnTo>
                    <a:lnTo>
                      <a:pt x="82" y="76"/>
                    </a:lnTo>
                    <a:lnTo>
                      <a:pt x="85" y="62"/>
                    </a:lnTo>
                    <a:lnTo>
                      <a:pt x="82" y="46"/>
                    </a:lnTo>
                    <a:lnTo>
                      <a:pt x="78" y="33"/>
                    </a:lnTo>
                    <a:lnTo>
                      <a:pt x="66" y="20"/>
                    </a:lnTo>
                    <a:lnTo>
                      <a:pt x="52" y="10"/>
                    </a:lnTo>
                    <a:lnTo>
                      <a:pt x="31" y="4"/>
                    </a:lnTo>
                    <a:lnTo>
                      <a:pt x="7" y="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1" name="Freeform 151"/>
              <p:cNvSpPr>
                <a:spLocks/>
              </p:cNvSpPr>
              <p:nvPr/>
            </p:nvSpPr>
            <p:spPr bwMode="auto">
              <a:xfrm>
                <a:off x="5175" y="3055"/>
                <a:ext cx="8" cy="21"/>
              </a:xfrm>
              <a:custGeom>
                <a:avLst/>
                <a:gdLst>
                  <a:gd name="T0" fmla="*/ 1 w 14"/>
                  <a:gd name="T1" fmla="*/ 1 h 40"/>
                  <a:gd name="T2" fmla="*/ 0 w 14"/>
                  <a:gd name="T3" fmla="*/ 1 h 40"/>
                  <a:gd name="T4" fmla="*/ 0 w 14"/>
                  <a:gd name="T5" fmla="*/ 1 h 40"/>
                  <a:gd name="T6" fmla="*/ 1 w 14"/>
                  <a:gd name="T7" fmla="*/ 1 h 40"/>
                  <a:gd name="T8" fmla="*/ 1 w 14"/>
                  <a:gd name="T9" fmla="*/ 1 h 40"/>
                  <a:gd name="T10" fmla="*/ 1 w 14"/>
                  <a:gd name="T11" fmla="*/ 1 h 40"/>
                  <a:gd name="T12" fmla="*/ 1 w 14"/>
                  <a:gd name="T13" fmla="*/ 1 h 40"/>
                  <a:gd name="T14" fmla="*/ 1 w 14"/>
                  <a:gd name="T15" fmla="*/ 1 h 40"/>
                  <a:gd name="T16" fmla="*/ 1 w 14"/>
                  <a:gd name="T17" fmla="*/ 0 h 40"/>
                  <a:gd name="T18" fmla="*/ 1 w 14"/>
                  <a:gd name="T19" fmla="*/ 1 h 40"/>
                  <a:gd name="T20" fmla="*/ 0 w 14"/>
                  <a:gd name="T21" fmla="*/ 1 h 40"/>
                  <a:gd name="T22" fmla="*/ 1 w 14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0"/>
                  <a:gd name="T38" fmla="*/ 14 w 1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0">
                    <a:moveTo>
                      <a:pt x="3" y="3"/>
                    </a:moveTo>
                    <a:lnTo>
                      <a:pt x="0" y="7"/>
                    </a:lnTo>
                    <a:lnTo>
                      <a:pt x="0" y="40"/>
                    </a:lnTo>
                    <a:lnTo>
                      <a:pt x="14" y="40"/>
                    </a:lnTo>
                    <a:lnTo>
                      <a:pt x="14" y="7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2" name="Freeform 152"/>
              <p:cNvSpPr>
                <a:spLocks/>
              </p:cNvSpPr>
              <p:nvPr/>
            </p:nvSpPr>
            <p:spPr bwMode="auto">
              <a:xfrm>
                <a:off x="5177" y="3054"/>
                <a:ext cx="62" cy="67"/>
              </a:xfrm>
              <a:custGeom>
                <a:avLst/>
                <a:gdLst>
                  <a:gd name="T0" fmla="*/ 2 w 124"/>
                  <a:gd name="T1" fmla="*/ 2 h 134"/>
                  <a:gd name="T2" fmla="*/ 2 w 124"/>
                  <a:gd name="T3" fmla="*/ 2 h 134"/>
                  <a:gd name="T4" fmla="*/ 2 w 124"/>
                  <a:gd name="T5" fmla="*/ 1 h 134"/>
                  <a:gd name="T6" fmla="*/ 2 w 124"/>
                  <a:gd name="T7" fmla="*/ 1 h 134"/>
                  <a:gd name="T8" fmla="*/ 2 w 124"/>
                  <a:gd name="T9" fmla="*/ 1 h 134"/>
                  <a:gd name="T10" fmla="*/ 2 w 124"/>
                  <a:gd name="T11" fmla="*/ 1 h 134"/>
                  <a:gd name="T12" fmla="*/ 1 w 124"/>
                  <a:gd name="T13" fmla="*/ 1 h 134"/>
                  <a:gd name="T14" fmla="*/ 1 w 124"/>
                  <a:gd name="T15" fmla="*/ 1 h 134"/>
                  <a:gd name="T16" fmla="*/ 1 w 124"/>
                  <a:gd name="T17" fmla="*/ 0 h 134"/>
                  <a:gd name="T18" fmla="*/ 0 w 124"/>
                  <a:gd name="T19" fmla="*/ 1 h 134"/>
                  <a:gd name="T20" fmla="*/ 1 w 124"/>
                  <a:gd name="T21" fmla="*/ 1 h 134"/>
                  <a:gd name="T22" fmla="*/ 1 w 124"/>
                  <a:gd name="T23" fmla="*/ 1 h 134"/>
                  <a:gd name="T24" fmla="*/ 1 w 124"/>
                  <a:gd name="T25" fmla="*/ 1 h 134"/>
                  <a:gd name="T26" fmla="*/ 1 w 124"/>
                  <a:gd name="T27" fmla="*/ 1 h 134"/>
                  <a:gd name="T28" fmla="*/ 2 w 124"/>
                  <a:gd name="T29" fmla="*/ 1 h 134"/>
                  <a:gd name="T30" fmla="*/ 2 w 124"/>
                  <a:gd name="T31" fmla="*/ 1 h 134"/>
                  <a:gd name="T32" fmla="*/ 2 w 124"/>
                  <a:gd name="T33" fmla="*/ 1 h 134"/>
                  <a:gd name="T34" fmla="*/ 2 w 124"/>
                  <a:gd name="T35" fmla="*/ 1 h 134"/>
                  <a:gd name="T36" fmla="*/ 2 w 124"/>
                  <a:gd name="T37" fmla="*/ 2 h 134"/>
                  <a:gd name="T38" fmla="*/ 2 w 124"/>
                  <a:gd name="T39" fmla="*/ 2 h 134"/>
                  <a:gd name="T40" fmla="*/ 2 w 124"/>
                  <a:gd name="T41" fmla="*/ 2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134"/>
                  <a:gd name="T65" fmla="*/ 124 w 124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134">
                    <a:moveTo>
                      <a:pt x="122" y="134"/>
                    </a:moveTo>
                    <a:lnTo>
                      <a:pt x="122" y="133"/>
                    </a:lnTo>
                    <a:lnTo>
                      <a:pt x="124" y="95"/>
                    </a:lnTo>
                    <a:lnTo>
                      <a:pt x="115" y="62"/>
                    </a:lnTo>
                    <a:lnTo>
                      <a:pt x="98" y="38"/>
                    </a:lnTo>
                    <a:lnTo>
                      <a:pt x="75" y="19"/>
                    </a:lnTo>
                    <a:lnTo>
                      <a:pt x="51" y="9"/>
                    </a:lnTo>
                    <a:lnTo>
                      <a:pt x="28" y="3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28" y="15"/>
                    </a:lnTo>
                    <a:lnTo>
                      <a:pt x="49" y="20"/>
                    </a:lnTo>
                    <a:lnTo>
                      <a:pt x="69" y="30"/>
                    </a:lnTo>
                    <a:lnTo>
                      <a:pt x="89" y="46"/>
                    </a:lnTo>
                    <a:lnTo>
                      <a:pt x="103" y="68"/>
                    </a:lnTo>
                    <a:lnTo>
                      <a:pt x="112" y="95"/>
                    </a:lnTo>
                    <a:lnTo>
                      <a:pt x="111" y="133"/>
                    </a:lnTo>
                    <a:lnTo>
                      <a:pt x="111" y="131"/>
                    </a:lnTo>
                    <a:lnTo>
                      <a:pt x="12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3" name="Freeform 153"/>
              <p:cNvSpPr>
                <a:spLocks/>
              </p:cNvSpPr>
              <p:nvPr/>
            </p:nvSpPr>
            <p:spPr bwMode="auto">
              <a:xfrm>
                <a:off x="5201" y="3120"/>
                <a:ext cx="37" cy="23"/>
              </a:xfrm>
              <a:custGeom>
                <a:avLst/>
                <a:gdLst>
                  <a:gd name="T0" fmla="*/ 0 w 75"/>
                  <a:gd name="T1" fmla="*/ 0 h 47"/>
                  <a:gd name="T2" fmla="*/ 0 w 75"/>
                  <a:gd name="T3" fmla="*/ 0 h 47"/>
                  <a:gd name="T4" fmla="*/ 0 w 75"/>
                  <a:gd name="T5" fmla="*/ 0 h 47"/>
                  <a:gd name="T6" fmla="*/ 0 w 75"/>
                  <a:gd name="T7" fmla="*/ 0 h 47"/>
                  <a:gd name="T8" fmla="*/ 0 w 75"/>
                  <a:gd name="T9" fmla="*/ 0 h 47"/>
                  <a:gd name="T10" fmla="*/ 0 w 75"/>
                  <a:gd name="T11" fmla="*/ 0 h 47"/>
                  <a:gd name="T12" fmla="*/ 0 w 75"/>
                  <a:gd name="T13" fmla="*/ 0 h 47"/>
                  <a:gd name="T14" fmla="*/ 1 w 75"/>
                  <a:gd name="T15" fmla="*/ 0 h 47"/>
                  <a:gd name="T16" fmla="*/ 1 w 75"/>
                  <a:gd name="T17" fmla="*/ 0 h 47"/>
                  <a:gd name="T18" fmla="*/ 1 w 75"/>
                  <a:gd name="T19" fmla="*/ 0 h 47"/>
                  <a:gd name="T20" fmla="*/ 1 w 75"/>
                  <a:gd name="T21" fmla="*/ 0 h 47"/>
                  <a:gd name="T22" fmla="*/ 0 w 75"/>
                  <a:gd name="T23" fmla="*/ 0 h 47"/>
                  <a:gd name="T24" fmla="*/ 0 w 75"/>
                  <a:gd name="T25" fmla="*/ 0 h 47"/>
                  <a:gd name="T26" fmla="*/ 0 w 75"/>
                  <a:gd name="T27" fmla="*/ 0 h 47"/>
                  <a:gd name="T28" fmla="*/ 0 w 75"/>
                  <a:gd name="T29" fmla="*/ 0 h 47"/>
                  <a:gd name="T30" fmla="*/ 0 w 75"/>
                  <a:gd name="T31" fmla="*/ 0 h 47"/>
                  <a:gd name="T32" fmla="*/ 0 w 75"/>
                  <a:gd name="T33" fmla="*/ 0 h 47"/>
                  <a:gd name="T34" fmla="*/ 0 w 75"/>
                  <a:gd name="T35" fmla="*/ 0 h 47"/>
                  <a:gd name="T36" fmla="*/ 0 w 75"/>
                  <a:gd name="T37" fmla="*/ 0 h 47"/>
                  <a:gd name="T38" fmla="*/ 0 w 75"/>
                  <a:gd name="T39" fmla="*/ 0 h 47"/>
                  <a:gd name="T40" fmla="*/ 0 w 75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"/>
                  <a:gd name="T64" fmla="*/ 0 h 47"/>
                  <a:gd name="T65" fmla="*/ 75 w 75"/>
                  <a:gd name="T66" fmla="*/ 47 h 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" h="47">
                    <a:moveTo>
                      <a:pt x="0" y="47"/>
                    </a:moveTo>
                    <a:lnTo>
                      <a:pt x="0" y="47"/>
                    </a:lnTo>
                    <a:lnTo>
                      <a:pt x="16" y="44"/>
                    </a:lnTo>
                    <a:lnTo>
                      <a:pt x="30" y="42"/>
                    </a:lnTo>
                    <a:lnTo>
                      <a:pt x="42" y="38"/>
                    </a:lnTo>
                    <a:lnTo>
                      <a:pt x="54" y="34"/>
                    </a:lnTo>
                    <a:lnTo>
                      <a:pt x="62" y="26"/>
                    </a:lnTo>
                    <a:lnTo>
                      <a:pt x="69" y="19"/>
                    </a:lnTo>
                    <a:lnTo>
                      <a:pt x="72" y="10"/>
                    </a:lnTo>
                    <a:lnTo>
                      <a:pt x="75" y="3"/>
                    </a:lnTo>
                    <a:lnTo>
                      <a:pt x="64" y="0"/>
                    </a:lnTo>
                    <a:lnTo>
                      <a:pt x="61" y="8"/>
                    </a:lnTo>
                    <a:lnTo>
                      <a:pt x="58" y="13"/>
                    </a:lnTo>
                    <a:lnTo>
                      <a:pt x="54" y="18"/>
                    </a:lnTo>
                    <a:lnTo>
                      <a:pt x="48" y="22"/>
                    </a:lnTo>
                    <a:lnTo>
                      <a:pt x="39" y="26"/>
                    </a:lnTo>
                    <a:lnTo>
                      <a:pt x="28" y="31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4" name="Freeform 154"/>
              <p:cNvSpPr>
                <a:spLocks/>
              </p:cNvSpPr>
              <p:nvPr/>
            </p:nvSpPr>
            <p:spPr bwMode="auto">
              <a:xfrm>
                <a:off x="5147" y="3126"/>
                <a:ext cx="54" cy="17"/>
              </a:xfrm>
              <a:custGeom>
                <a:avLst/>
                <a:gdLst>
                  <a:gd name="T0" fmla="*/ 0 w 107"/>
                  <a:gd name="T1" fmla="*/ 1 h 34"/>
                  <a:gd name="T2" fmla="*/ 1 w 107"/>
                  <a:gd name="T3" fmla="*/ 1 h 34"/>
                  <a:gd name="T4" fmla="*/ 1 w 107"/>
                  <a:gd name="T5" fmla="*/ 1 h 34"/>
                  <a:gd name="T6" fmla="*/ 1 w 107"/>
                  <a:gd name="T7" fmla="*/ 1 h 34"/>
                  <a:gd name="T8" fmla="*/ 1 w 107"/>
                  <a:gd name="T9" fmla="*/ 1 h 34"/>
                  <a:gd name="T10" fmla="*/ 1 w 107"/>
                  <a:gd name="T11" fmla="*/ 1 h 34"/>
                  <a:gd name="T12" fmla="*/ 1 w 107"/>
                  <a:gd name="T13" fmla="*/ 1 h 34"/>
                  <a:gd name="T14" fmla="*/ 2 w 107"/>
                  <a:gd name="T15" fmla="*/ 1 h 34"/>
                  <a:gd name="T16" fmla="*/ 2 w 107"/>
                  <a:gd name="T17" fmla="*/ 1 h 34"/>
                  <a:gd name="T18" fmla="*/ 2 w 107"/>
                  <a:gd name="T19" fmla="*/ 1 h 34"/>
                  <a:gd name="T20" fmla="*/ 2 w 107"/>
                  <a:gd name="T21" fmla="*/ 1 h 34"/>
                  <a:gd name="T22" fmla="*/ 2 w 107"/>
                  <a:gd name="T23" fmla="*/ 1 h 34"/>
                  <a:gd name="T24" fmla="*/ 2 w 107"/>
                  <a:gd name="T25" fmla="*/ 1 h 34"/>
                  <a:gd name="T26" fmla="*/ 1 w 107"/>
                  <a:gd name="T27" fmla="*/ 1 h 34"/>
                  <a:gd name="T28" fmla="*/ 1 w 107"/>
                  <a:gd name="T29" fmla="*/ 1 h 34"/>
                  <a:gd name="T30" fmla="*/ 1 w 107"/>
                  <a:gd name="T31" fmla="*/ 1 h 34"/>
                  <a:gd name="T32" fmla="*/ 1 w 107"/>
                  <a:gd name="T33" fmla="*/ 1 h 34"/>
                  <a:gd name="T34" fmla="*/ 1 w 107"/>
                  <a:gd name="T35" fmla="*/ 1 h 34"/>
                  <a:gd name="T36" fmla="*/ 1 w 107"/>
                  <a:gd name="T37" fmla="*/ 0 h 34"/>
                  <a:gd name="T38" fmla="*/ 1 w 107"/>
                  <a:gd name="T39" fmla="*/ 1 h 34"/>
                  <a:gd name="T40" fmla="*/ 0 w 107"/>
                  <a:gd name="T41" fmla="*/ 1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34"/>
                  <a:gd name="T65" fmla="*/ 107 w 107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34">
                    <a:moveTo>
                      <a:pt x="0" y="6"/>
                    </a:moveTo>
                    <a:lnTo>
                      <a:pt x="5" y="12"/>
                    </a:lnTo>
                    <a:lnTo>
                      <a:pt x="13" y="15"/>
                    </a:lnTo>
                    <a:lnTo>
                      <a:pt x="22" y="18"/>
                    </a:lnTo>
                    <a:lnTo>
                      <a:pt x="32" y="21"/>
                    </a:lnTo>
                    <a:lnTo>
                      <a:pt x="44" y="23"/>
                    </a:lnTo>
                    <a:lnTo>
                      <a:pt x="57" y="28"/>
                    </a:lnTo>
                    <a:lnTo>
                      <a:pt x="73" y="29"/>
                    </a:lnTo>
                    <a:lnTo>
                      <a:pt x="88" y="32"/>
                    </a:lnTo>
                    <a:lnTo>
                      <a:pt x="107" y="34"/>
                    </a:lnTo>
                    <a:lnTo>
                      <a:pt x="107" y="19"/>
                    </a:lnTo>
                    <a:lnTo>
                      <a:pt x="88" y="21"/>
                    </a:lnTo>
                    <a:lnTo>
                      <a:pt x="73" y="18"/>
                    </a:lnTo>
                    <a:lnTo>
                      <a:pt x="60" y="16"/>
                    </a:lnTo>
                    <a:lnTo>
                      <a:pt x="47" y="12"/>
                    </a:lnTo>
                    <a:lnTo>
                      <a:pt x="35" y="9"/>
                    </a:lnTo>
                    <a:lnTo>
                      <a:pt x="25" y="6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5" name="Freeform 155"/>
              <p:cNvSpPr>
                <a:spLocks/>
              </p:cNvSpPr>
              <p:nvPr/>
            </p:nvSpPr>
            <p:spPr bwMode="auto">
              <a:xfrm>
                <a:off x="4464" y="3163"/>
                <a:ext cx="321" cy="119"/>
              </a:xfrm>
              <a:custGeom>
                <a:avLst/>
                <a:gdLst>
                  <a:gd name="T0" fmla="*/ 1 w 641"/>
                  <a:gd name="T1" fmla="*/ 0 h 238"/>
                  <a:gd name="T2" fmla="*/ 1 w 641"/>
                  <a:gd name="T3" fmla="*/ 0 h 238"/>
                  <a:gd name="T4" fmla="*/ 2 w 641"/>
                  <a:gd name="T5" fmla="*/ 0 h 238"/>
                  <a:gd name="T6" fmla="*/ 3 w 641"/>
                  <a:gd name="T7" fmla="*/ 0 h 238"/>
                  <a:gd name="T8" fmla="*/ 4 w 641"/>
                  <a:gd name="T9" fmla="*/ 0 h 238"/>
                  <a:gd name="T10" fmla="*/ 4 w 641"/>
                  <a:gd name="T11" fmla="*/ 0 h 238"/>
                  <a:gd name="T12" fmla="*/ 5 w 641"/>
                  <a:gd name="T13" fmla="*/ 0 h 238"/>
                  <a:gd name="T14" fmla="*/ 6 w 641"/>
                  <a:gd name="T15" fmla="*/ 0 h 238"/>
                  <a:gd name="T16" fmla="*/ 6 w 641"/>
                  <a:gd name="T17" fmla="*/ 0 h 238"/>
                  <a:gd name="T18" fmla="*/ 6 w 641"/>
                  <a:gd name="T19" fmla="*/ 0 h 238"/>
                  <a:gd name="T20" fmla="*/ 7 w 641"/>
                  <a:gd name="T21" fmla="*/ 1 h 238"/>
                  <a:gd name="T22" fmla="*/ 8 w 641"/>
                  <a:gd name="T23" fmla="*/ 1 h 238"/>
                  <a:gd name="T24" fmla="*/ 9 w 641"/>
                  <a:gd name="T25" fmla="*/ 1 h 238"/>
                  <a:gd name="T26" fmla="*/ 9 w 641"/>
                  <a:gd name="T27" fmla="*/ 1 h 238"/>
                  <a:gd name="T28" fmla="*/ 10 w 641"/>
                  <a:gd name="T29" fmla="*/ 1 h 238"/>
                  <a:gd name="T30" fmla="*/ 10 w 641"/>
                  <a:gd name="T31" fmla="*/ 2 h 238"/>
                  <a:gd name="T32" fmla="*/ 10 w 641"/>
                  <a:gd name="T33" fmla="*/ 2 h 238"/>
                  <a:gd name="T34" fmla="*/ 10 w 641"/>
                  <a:gd name="T35" fmla="*/ 3 h 238"/>
                  <a:gd name="T36" fmla="*/ 9 w 641"/>
                  <a:gd name="T37" fmla="*/ 4 h 238"/>
                  <a:gd name="T38" fmla="*/ 8 w 641"/>
                  <a:gd name="T39" fmla="*/ 4 h 238"/>
                  <a:gd name="T40" fmla="*/ 7 w 641"/>
                  <a:gd name="T41" fmla="*/ 4 h 238"/>
                  <a:gd name="T42" fmla="*/ 6 w 641"/>
                  <a:gd name="T43" fmla="*/ 4 h 238"/>
                  <a:gd name="T44" fmla="*/ 6 w 641"/>
                  <a:gd name="T45" fmla="*/ 4 h 238"/>
                  <a:gd name="T46" fmla="*/ 5 w 641"/>
                  <a:gd name="T47" fmla="*/ 4 h 238"/>
                  <a:gd name="T48" fmla="*/ 4 w 641"/>
                  <a:gd name="T49" fmla="*/ 4 h 238"/>
                  <a:gd name="T50" fmla="*/ 3 w 641"/>
                  <a:gd name="T51" fmla="*/ 4 h 238"/>
                  <a:gd name="T52" fmla="*/ 2 w 641"/>
                  <a:gd name="T53" fmla="*/ 4 h 238"/>
                  <a:gd name="T54" fmla="*/ 2 w 641"/>
                  <a:gd name="T55" fmla="*/ 4 h 238"/>
                  <a:gd name="T56" fmla="*/ 1 w 641"/>
                  <a:gd name="T57" fmla="*/ 4 h 238"/>
                  <a:gd name="T58" fmla="*/ 1 w 641"/>
                  <a:gd name="T59" fmla="*/ 4 h 238"/>
                  <a:gd name="T60" fmla="*/ 1 w 641"/>
                  <a:gd name="T61" fmla="*/ 3 h 238"/>
                  <a:gd name="T62" fmla="*/ 1 w 641"/>
                  <a:gd name="T63" fmla="*/ 1 h 2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1"/>
                  <a:gd name="T97" fmla="*/ 0 h 238"/>
                  <a:gd name="T98" fmla="*/ 641 w 641"/>
                  <a:gd name="T99" fmla="*/ 238 h 2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1" h="238">
                    <a:moveTo>
                      <a:pt x="24" y="0"/>
                    </a:moveTo>
                    <a:lnTo>
                      <a:pt x="33" y="0"/>
                    </a:lnTo>
                    <a:lnTo>
                      <a:pt x="47" y="0"/>
                    </a:lnTo>
                    <a:lnTo>
                      <a:pt x="63" y="0"/>
                    </a:lnTo>
                    <a:lnTo>
                      <a:pt x="83" y="0"/>
                    </a:lnTo>
                    <a:lnTo>
                      <a:pt x="105" y="0"/>
                    </a:lnTo>
                    <a:lnTo>
                      <a:pt x="130" y="0"/>
                    </a:lnTo>
                    <a:lnTo>
                      <a:pt x="154" y="0"/>
                    </a:lnTo>
                    <a:lnTo>
                      <a:pt x="180" y="0"/>
                    </a:lnTo>
                    <a:lnTo>
                      <a:pt x="204" y="0"/>
                    </a:lnTo>
                    <a:lnTo>
                      <a:pt x="230" y="0"/>
                    </a:lnTo>
                    <a:lnTo>
                      <a:pt x="253" y="0"/>
                    </a:lnTo>
                    <a:lnTo>
                      <a:pt x="275" y="0"/>
                    </a:lnTo>
                    <a:lnTo>
                      <a:pt x="294" y="0"/>
                    </a:lnTo>
                    <a:lnTo>
                      <a:pt x="310" y="0"/>
                    </a:lnTo>
                    <a:lnTo>
                      <a:pt x="321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52" y="0"/>
                    </a:lnTo>
                    <a:lnTo>
                      <a:pt x="369" y="0"/>
                    </a:lnTo>
                    <a:lnTo>
                      <a:pt x="390" y="1"/>
                    </a:lnTo>
                    <a:lnTo>
                      <a:pt x="414" y="3"/>
                    </a:lnTo>
                    <a:lnTo>
                      <a:pt x="439" y="4"/>
                    </a:lnTo>
                    <a:lnTo>
                      <a:pt x="465" y="7"/>
                    </a:lnTo>
                    <a:lnTo>
                      <a:pt x="493" y="11"/>
                    </a:lnTo>
                    <a:lnTo>
                      <a:pt x="520" y="16"/>
                    </a:lnTo>
                    <a:lnTo>
                      <a:pt x="546" y="22"/>
                    </a:lnTo>
                    <a:lnTo>
                      <a:pt x="571" y="30"/>
                    </a:lnTo>
                    <a:lnTo>
                      <a:pt x="592" y="39"/>
                    </a:lnTo>
                    <a:lnTo>
                      <a:pt x="611" y="50"/>
                    </a:lnTo>
                    <a:lnTo>
                      <a:pt x="625" y="63"/>
                    </a:lnTo>
                    <a:lnTo>
                      <a:pt x="636" y="79"/>
                    </a:lnTo>
                    <a:lnTo>
                      <a:pt x="641" y="97"/>
                    </a:lnTo>
                    <a:lnTo>
                      <a:pt x="634" y="102"/>
                    </a:lnTo>
                    <a:lnTo>
                      <a:pt x="615" y="118"/>
                    </a:lnTo>
                    <a:lnTo>
                      <a:pt x="587" y="141"/>
                    </a:lnTo>
                    <a:lnTo>
                      <a:pt x="553" y="167"/>
                    </a:lnTo>
                    <a:lnTo>
                      <a:pt x="517" y="193"/>
                    </a:lnTo>
                    <a:lnTo>
                      <a:pt x="481" y="216"/>
                    </a:lnTo>
                    <a:lnTo>
                      <a:pt x="452" y="232"/>
                    </a:lnTo>
                    <a:lnTo>
                      <a:pt x="429" y="238"/>
                    </a:lnTo>
                    <a:lnTo>
                      <a:pt x="418" y="238"/>
                    </a:lnTo>
                    <a:lnTo>
                      <a:pt x="403" y="238"/>
                    </a:lnTo>
                    <a:lnTo>
                      <a:pt x="383" y="238"/>
                    </a:lnTo>
                    <a:lnTo>
                      <a:pt x="362" y="238"/>
                    </a:lnTo>
                    <a:lnTo>
                      <a:pt x="337" y="238"/>
                    </a:lnTo>
                    <a:lnTo>
                      <a:pt x="310" y="238"/>
                    </a:lnTo>
                    <a:lnTo>
                      <a:pt x="282" y="238"/>
                    </a:lnTo>
                    <a:lnTo>
                      <a:pt x="253" y="238"/>
                    </a:lnTo>
                    <a:lnTo>
                      <a:pt x="226" y="238"/>
                    </a:lnTo>
                    <a:lnTo>
                      <a:pt x="197" y="238"/>
                    </a:lnTo>
                    <a:lnTo>
                      <a:pt x="171" y="238"/>
                    </a:lnTo>
                    <a:lnTo>
                      <a:pt x="147" y="238"/>
                    </a:lnTo>
                    <a:lnTo>
                      <a:pt x="125" y="238"/>
                    </a:lnTo>
                    <a:lnTo>
                      <a:pt x="106" y="238"/>
                    </a:lnTo>
                    <a:lnTo>
                      <a:pt x="91" y="238"/>
                    </a:lnTo>
                    <a:lnTo>
                      <a:pt x="80" y="238"/>
                    </a:lnTo>
                    <a:lnTo>
                      <a:pt x="63" y="235"/>
                    </a:lnTo>
                    <a:lnTo>
                      <a:pt x="44" y="225"/>
                    </a:lnTo>
                    <a:lnTo>
                      <a:pt x="27" y="206"/>
                    </a:lnTo>
                    <a:lnTo>
                      <a:pt x="11" y="182"/>
                    </a:lnTo>
                    <a:lnTo>
                      <a:pt x="3" y="149"/>
                    </a:lnTo>
                    <a:lnTo>
                      <a:pt x="0" y="108"/>
                    </a:lnTo>
                    <a:lnTo>
                      <a:pt x="7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5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6" name="Freeform 156"/>
              <p:cNvSpPr>
                <a:spLocks/>
              </p:cNvSpPr>
              <p:nvPr/>
            </p:nvSpPr>
            <p:spPr bwMode="auto">
              <a:xfrm>
                <a:off x="4476" y="3159"/>
                <a:ext cx="153" cy="8"/>
              </a:xfrm>
              <a:custGeom>
                <a:avLst/>
                <a:gdLst>
                  <a:gd name="T0" fmla="*/ 5 w 306"/>
                  <a:gd name="T1" fmla="*/ 0 h 14"/>
                  <a:gd name="T2" fmla="*/ 5 w 306"/>
                  <a:gd name="T3" fmla="*/ 0 h 14"/>
                  <a:gd name="T4" fmla="*/ 5 w 306"/>
                  <a:gd name="T5" fmla="*/ 0 h 14"/>
                  <a:gd name="T6" fmla="*/ 5 w 306"/>
                  <a:gd name="T7" fmla="*/ 0 h 14"/>
                  <a:gd name="T8" fmla="*/ 5 w 306"/>
                  <a:gd name="T9" fmla="*/ 0 h 14"/>
                  <a:gd name="T10" fmla="*/ 4 w 306"/>
                  <a:gd name="T11" fmla="*/ 0 h 14"/>
                  <a:gd name="T12" fmla="*/ 4 w 306"/>
                  <a:gd name="T13" fmla="*/ 0 h 14"/>
                  <a:gd name="T14" fmla="*/ 3 w 306"/>
                  <a:gd name="T15" fmla="*/ 0 h 14"/>
                  <a:gd name="T16" fmla="*/ 3 w 306"/>
                  <a:gd name="T17" fmla="*/ 0 h 14"/>
                  <a:gd name="T18" fmla="*/ 3 w 306"/>
                  <a:gd name="T19" fmla="*/ 0 h 14"/>
                  <a:gd name="T20" fmla="*/ 3 w 306"/>
                  <a:gd name="T21" fmla="*/ 0 h 14"/>
                  <a:gd name="T22" fmla="*/ 2 w 306"/>
                  <a:gd name="T23" fmla="*/ 0 h 14"/>
                  <a:gd name="T24" fmla="*/ 1 w 306"/>
                  <a:gd name="T25" fmla="*/ 0 h 14"/>
                  <a:gd name="T26" fmla="*/ 1 w 306"/>
                  <a:gd name="T27" fmla="*/ 0 h 14"/>
                  <a:gd name="T28" fmla="*/ 1 w 306"/>
                  <a:gd name="T29" fmla="*/ 0 h 14"/>
                  <a:gd name="T30" fmla="*/ 1 w 306"/>
                  <a:gd name="T31" fmla="*/ 0 h 14"/>
                  <a:gd name="T32" fmla="*/ 1 w 306"/>
                  <a:gd name="T33" fmla="*/ 0 h 14"/>
                  <a:gd name="T34" fmla="*/ 0 w 306"/>
                  <a:gd name="T35" fmla="*/ 0 h 14"/>
                  <a:gd name="T36" fmla="*/ 0 w 306"/>
                  <a:gd name="T37" fmla="*/ 1 h 14"/>
                  <a:gd name="T38" fmla="*/ 1 w 306"/>
                  <a:gd name="T39" fmla="*/ 1 h 14"/>
                  <a:gd name="T40" fmla="*/ 1 w 306"/>
                  <a:gd name="T41" fmla="*/ 1 h 14"/>
                  <a:gd name="T42" fmla="*/ 1 w 306"/>
                  <a:gd name="T43" fmla="*/ 1 h 14"/>
                  <a:gd name="T44" fmla="*/ 1 w 306"/>
                  <a:gd name="T45" fmla="*/ 1 h 14"/>
                  <a:gd name="T46" fmla="*/ 1 w 306"/>
                  <a:gd name="T47" fmla="*/ 1 h 14"/>
                  <a:gd name="T48" fmla="*/ 2 w 306"/>
                  <a:gd name="T49" fmla="*/ 1 h 14"/>
                  <a:gd name="T50" fmla="*/ 3 w 306"/>
                  <a:gd name="T51" fmla="*/ 1 h 14"/>
                  <a:gd name="T52" fmla="*/ 3 w 306"/>
                  <a:gd name="T53" fmla="*/ 1 h 14"/>
                  <a:gd name="T54" fmla="*/ 3 w 306"/>
                  <a:gd name="T55" fmla="*/ 1 h 14"/>
                  <a:gd name="T56" fmla="*/ 3 w 306"/>
                  <a:gd name="T57" fmla="*/ 1 h 14"/>
                  <a:gd name="T58" fmla="*/ 4 w 306"/>
                  <a:gd name="T59" fmla="*/ 1 h 14"/>
                  <a:gd name="T60" fmla="*/ 4 w 306"/>
                  <a:gd name="T61" fmla="*/ 1 h 14"/>
                  <a:gd name="T62" fmla="*/ 5 w 306"/>
                  <a:gd name="T63" fmla="*/ 1 h 14"/>
                  <a:gd name="T64" fmla="*/ 5 w 306"/>
                  <a:gd name="T65" fmla="*/ 1 h 14"/>
                  <a:gd name="T66" fmla="*/ 5 w 306"/>
                  <a:gd name="T67" fmla="*/ 1 h 14"/>
                  <a:gd name="T68" fmla="*/ 5 w 306"/>
                  <a:gd name="T69" fmla="*/ 1 h 14"/>
                  <a:gd name="T70" fmla="*/ 5 w 306"/>
                  <a:gd name="T71" fmla="*/ 1 h 14"/>
                  <a:gd name="T72" fmla="*/ 5 w 306"/>
                  <a:gd name="T73" fmla="*/ 0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14"/>
                  <a:gd name="T113" fmla="*/ 306 w 306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14">
                    <a:moveTo>
                      <a:pt x="306" y="0"/>
                    </a:moveTo>
                    <a:lnTo>
                      <a:pt x="306" y="0"/>
                    </a:lnTo>
                    <a:lnTo>
                      <a:pt x="297" y="0"/>
                    </a:lnTo>
                    <a:lnTo>
                      <a:pt x="286" y="0"/>
                    </a:lnTo>
                    <a:lnTo>
                      <a:pt x="270" y="0"/>
                    </a:lnTo>
                    <a:lnTo>
                      <a:pt x="251" y="0"/>
                    </a:lnTo>
                    <a:lnTo>
                      <a:pt x="229" y="0"/>
                    </a:lnTo>
                    <a:lnTo>
                      <a:pt x="206" y="0"/>
                    </a:lnTo>
                    <a:lnTo>
                      <a:pt x="180" y="0"/>
                    </a:lnTo>
                    <a:lnTo>
                      <a:pt x="156" y="0"/>
                    </a:lnTo>
                    <a:lnTo>
                      <a:pt x="130" y="0"/>
                    </a:lnTo>
                    <a:lnTo>
                      <a:pt x="106" y="0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23" y="14"/>
                    </a:lnTo>
                    <a:lnTo>
                      <a:pt x="39" y="14"/>
                    </a:lnTo>
                    <a:lnTo>
                      <a:pt x="59" y="14"/>
                    </a:lnTo>
                    <a:lnTo>
                      <a:pt x="81" y="14"/>
                    </a:lnTo>
                    <a:lnTo>
                      <a:pt x="106" y="14"/>
                    </a:lnTo>
                    <a:lnTo>
                      <a:pt x="130" y="14"/>
                    </a:lnTo>
                    <a:lnTo>
                      <a:pt x="156" y="14"/>
                    </a:lnTo>
                    <a:lnTo>
                      <a:pt x="180" y="14"/>
                    </a:lnTo>
                    <a:lnTo>
                      <a:pt x="206" y="14"/>
                    </a:lnTo>
                    <a:lnTo>
                      <a:pt x="229" y="14"/>
                    </a:lnTo>
                    <a:lnTo>
                      <a:pt x="251" y="14"/>
                    </a:lnTo>
                    <a:lnTo>
                      <a:pt x="270" y="14"/>
                    </a:lnTo>
                    <a:lnTo>
                      <a:pt x="286" y="14"/>
                    </a:lnTo>
                    <a:lnTo>
                      <a:pt x="297" y="14"/>
                    </a:lnTo>
                    <a:lnTo>
                      <a:pt x="306" y="14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7" name="Freeform 157"/>
              <p:cNvSpPr>
                <a:spLocks/>
              </p:cNvSpPr>
              <p:nvPr/>
            </p:nvSpPr>
            <p:spPr bwMode="auto">
              <a:xfrm>
                <a:off x="4629" y="3159"/>
                <a:ext cx="159" cy="55"/>
              </a:xfrm>
              <a:custGeom>
                <a:avLst/>
                <a:gdLst>
                  <a:gd name="T0" fmla="*/ 5 w 317"/>
                  <a:gd name="T1" fmla="*/ 2 h 109"/>
                  <a:gd name="T2" fmla="*/ 5 w 317"/>
                  <a:gd name="T3" fmla="*/ 2 h 109"/>
                  <a:gd name="T4" fmla="*/ 5 w 317"/>
                  <a:gd name="T5" fmla="*/ 2 h 109"/>
                  <a:gd name="T6" fmla="*/ 5 w 317"/>
                  <a:gd name="T7" fmla="*/ 2 h 109"/>
                  <a:gd name="T8" fmla="*/ 5 w 317"/>
                  <a:gd name="T9" fmla="*/ 1 h 109"/>
                  <a:gd name="T10" fmla="*/ 5 w 317"/>
                  <a:gd name="T11" fmla="*/ 1 h 109"/>
                  <a:gd name="T12" fmla="*/ 4 w 317"/>
                  <a:gd name="T13" fmla="*/ 1 h 109"/>
                  <a:gd name="T14" fmla="*/ 4 w 317"/>
                  <a:gd name="T15" fmla="*/ 1 h 109"/>
                  <a:gd name="T16" fmla="*/ 3 w 317"/>
                  <a:gd name="T17" fmla="*/ 1 h 109"/>
                  <a:gd name="T18" fmla="*/ 3 w 317"/>
                  <a:gd name="T19" fmla="*/ 1 h 109"/>
                  <a:gd name="T20" fmla="*/ 3 w 317"/>
                  <a:gd name="T21" fmla="*/ 1 h 109"/>
                  <a:gd name="T22" fmla="*/ 2 w 317"/>
                  <a:gd name="T23" fmla="*/ 1 h 109"/>
                  <a:gd name="T24" fmla="*/ 2 w 317"/>
                  <a:gd name="T25" fmla="*/ 1 h 109"/>
                  <a:gd name="T26" fmla="*/ 1 w 317"/>
                  <a:gd name="T27" fmla="*/ 1 h 109"/>
                  <a:gd name="T28" fmla="*/ 1 w 317"/>
                  <a:gd name="T29" fmla="*/ 0 h 109"/>
                  <a:gd name="T30" fmla="*/ 1 w 317"/>
                  <a:gd name="T31" fmla="*/ 0 h 109"/>
                  <a:gd name="T32" fmla="*/ 1 w 317"/>
                  <a:gd name="T33" fmla="*/ 0 h 109"/>
                  <a:gd name="T34" fmla="*/ 0 w 317"/>
                  <a:gd name="T35" fmla="*/ 0 h 109"/>
                  <a:gd name="T36" fmla="*/ 0 w 317"/>
                  <a:gd name="T37" fmla="*/ 1 h 109"/>
                  <a:gd name="T38" fmla="*/ 1 w 317"/>
                  <a:gd name="T39" fmla="*/ 1 h 109"/>
                  <a:gd name="T40" fmla="*/ 1 w 317"/>
                  <a:gd name="T41" fmla="*/ 1 h 109"/>
                  <a:gd name="T42" fmla="*/ 1 w 317"/>
                  <a:gd name="T43" fmla="*/ 1 h 109"/>
                  <a:gd name="T44" fmla="*/ 1 w 317"/>
                  <a:gd name="T45" fmla="*/ 1 h 109"/>
                  <a:gd name="T46" fmla="*/ 2 w 317"/>
                  <a:gd name="T47" fmla="*/ 1 h 109"/>
                  <a:gd name="T48" fmla="*/ 2 w 317"/>
                  <a:gd name="T49" fmla="*/ 1 h 109"/>
                  <a:gd name="T50" fmla="*/ 3 w 317"/>
                  <a:gd name="T51" fmla="*/ 1 h 109"/>
                  <a:gd name="T52" fmla="*/ 3 w 317"/>
                  <a:gd name="T53" fmla="*/ 1 h 109"/>
                  <a:gd name="T54" fmla="*/ 3 w 317"/>
                  <a:gd name="T55" fmla="*/ 1 h 109"/>
                  <a:gd name="T56" fmla="*/ 4 w 317"/>
                  <a:gd name="T57" fmla="*/ 1 h 109"/>
                  <a:gd name="T58" fmla="*/ 4 w 317"/>
                  <a:gd name="T59" fmla="*/ 1 h 109"/>
                  <a:gd name="T60" fmla="*/ 5 w 317"/>
                  <a:gd name="T61" fmla="*/ 1 h 109"/>
                  <a:gd name="T62" fmla="*/ 5 w 317"/>
                  <a:gd name="T63" fmla="*/ 1 h 109"/>
                  <a:gd name="T64" fmla="*/ 5 w 317"/>
                  <a:gd name="T65" fmla="*/ 2 h 109"/>
                  <a:gd name="T66" fmla="*/ 5 w 317"/>
                  <a:gd name="T67" fmla="*/ 2 h 109"/>
                  <a:gd name="T68" fmla="*/ 5 w 317"/>
                  <a:gd name="T69" fmla="*/ 2 h 109"/>
                  <a:gd name="T70" fmla="*/ 5 w 317"/>
                  <a:gd name="T71" fmla="*/ 2 h 109"/>
                  <a:gd name="T72" fmla="*/ 5 w 317"/>
                  <a:gd name="T73" fmla="*/ 2 h 109"/>
                  <a:gd name="T74" fmla="*/ 5 w 317"/>
                  <a:gd name="T75" fmla="*/ 2 h 109"/>
                  <a:gd name="T76" fmla="*/ 5 w 317"/>
                  <a:gd name="T77" fmla="*/ 2 h 109"/>
                  <a:gd name="T78" fmla="*/ 5 w 317"/>
                  <a:gd name="T79" fmla="*/ 2 h 109"/>
                  <a:gd name="T80" fmla="*/ 5 w 317"/>
                  <a:gd name="T81" fmla="*/ 2 h 109"/>
                  <a:gd name="T82" fmla="*/ 5 w 317"/>
                  <a:gd name="T83" fmla="*/ 2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7"/>
                  <a:gd name="T127" fmla="*/ 0 h 109"/>
                  <a:gd name="T128" fmla="*/ 317 w 317"/>
                  <a:gd name="T129" fmla="*/ 109 h 1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7" h="109">
                    <a:moveTo>
                      <a:pt x="316" y="108"/>
                    </a:moveTo>
                    <a:lnTo>
                      <a:pt x="317" y="104"/>
                    </a:lnTo>
                    <a:lnTo>
                      <a:pt x="311" y="83"/>
                    </a:lnTo>
                    <a:lnTo>
                      <a:pt x="300" y="66"/>
                    </a:lnTo>
                    <a:lnTo>
                      <a:pt x="284" y="52"/>
                    </a:lnTo>
                    <a:lnTo>
                      <a:pt x="265" y="40"/>
                    </a:lnTo>
                    <a:lnTo>
                      <a:pt x="242" y="31"/>
                    </a:lnTo>
                    <a:lnTo>
                      <a:pt x="218" y="23"/>
                    </a:lnTo>
                    <a:lnTo>
                      <a:pt x="190" y="17"/>
                    </a:lnTo>
                    <a:lnTo>
                      <a:pt x="163" y="13"/>
                    </a:lnTo>
                    <a:lnTo>
                      <a:pt x="135" y="8"/>
                    </a:lnTo>
                    <a:lnTo>
                      <a:pt x="109" y="5"/>
                    </a:lnTo>
                    <a:lnTo>
                      <a:pt x="84" y="4"/>
                    </a:lnTo>
                    <a:lnTo>
                      <a:pt x="60" y="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22" y="14"/>
                    </a:lnTo>
                    <a:lnTo>
                      <a:pt x="39" y="14"/>
                    </a:lnTo>
                    <a:lnTo>
                      <a:pt x="60" y="14"/>
                    </a:lnTo>
                    <a:lnTo>
                      <a:pt x="84" y="16"/>
                    </a:lnTo>
                    <a:lnTo>
                      <a:pt x="109" y="17"/>
                    </a:lnTo>
                    <a:lnTo>
                      <a:pt x="135" y="20"/>
                    </a:lnTo>
                    <a:lnTo>
                      <a:pt x="163" y="24"/>
                    </a:lnTo>
                    <a:lnTo>
                      <a:pt x="190" y="29"/>
                    </a:lnTo>
                    <a:lnTo>
                      <a:pt x="215" y="34"/>
                    </a:lnTo>
                    <a:lnTo>
                      <a:pt x="239" y="43"/>
                    </a:lnTo>
                    <a:lnTo>
                      <a:pt x="259" y="52"/>
                    </a:lnTo>
                    <a:lnTo>
                      <a:pt x="278" y="63"/>
                    </a:lnTo>
                    <a:lnTo>
                      <a:pt x="291" y="75"/>
                    </a:lnTo>
                    <a:lnTo>
                      <a:pt x="300" y="89"/>
                    </a:lnTo>
                    <a:lnTo>
                      <a:pt x="306" y="104"/>
                    </a:lnTo>
                    <a:lnTo>
                      <a:pt x="307" y="99"/>
                    </a:lnTo>
                    <a:lnTo>
                      <a:pt x="306" y="104"/>
                    </a:lnTo>
                    <a:lnTo>
                      <a:pt x="307" y="108"/>
                    </a:lnTo>
                    <a:lnTo>
                      <a:pt x="311" y="109"/>
                    </a:lnTo>
                    <a:lnTo>
                      <a:pt x="316" y="108"/>
                    </a:lnTo>
                    <a:lnTo>
                      <a:pt x="317" y="104"/>
                    </a:lnTo>
                    <a:lnTo>
                      <a:pt x="316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8" name="Freeform 158"/>
              <p:cNvSpPr>
                <a:spLocks/>
              </p:cNvSpPr>
              <p:nvPr/>
            </p:nvSpPr>
            <p:spPr bwMode="auto">
              <a:xfrm>
                <a:off x="4679" y="3209"/>
                <a:ext cx="108" cy="77"/>
              </a:xfrm>
              <a:custGeom>
                <a:avLst/>
                <a:gdLst>
                  <a:gd name="T0" fmla="*/ 0 w 217"/>
                  <a:gd name="T1" fmla="*/ 3 h 153"/>
                  <a:gd name="T2" fmla="*/ 0 w 217"/>
                  <a:gd name="T3" fmla="*/ 3 h 153"/>
                  <a:gd name="T4" fmla="*/ 0 w 217"/>
                  <a:gd name="T5" fmla="*/ 3 h 153"/>
                  <a:gd name="T6" fmla="*/ 0 w 217"/>
                  <a:gd name="T7" fmla="*/ 3 h 153"/>
                  <a:gd name="T8" fmla="*/ 1 w 217"/>
                  <a:gd name="T9" fmla="*/ 2 h 153"/>
                  <a:gd name="T10" fmla="*/ 1 w 217"/>
                  <a:gd name="T11" fmla="*/ 2 h 153"/>
                  <a:gd name="T12" fmla="*/ 2 w 217"/>
                  <a:gd name="T13" fmla="*/ 1 h 153"/>
                  <a:gd name="T14" fmla="*/ 2 w 217"/>
                  <a:gd name="T15" fmla="*/ 1 h 153"/>
                  <a:gd name="T16" fmla="*/ 3 w 217"/>
                  <a:gd name="T17" fmla="*/ 1 h 153"/>
                  <a:gd name="T18" fmla="*/ 3 w 217"/>
                  <a:gd name="T19" fmla="*/ 1 h 153"/>
                  <a:gd name="T20" fmla="*/ 3 w 217"/>
                  <a:gd name="T21" fmla="*/ 0 h 153"/>
                  <a:gd name="T22" fmla="*/ 3 w 217"/>
                  <a:gd name="T23" fmla="*/ 1 h 153"/>
                  <a:gd name="T24" fmla="*/ 2 w 217"/>
                  <a:gd name="T25" fmla="*/ 1 h 153"/>
                  <a:gd name="T26" fmla="*/ 2 w 217"/>
                  <a:gd name="T27" fmla="*/ 1 h 153"/>
                  <a:gd name="T28" fmla="*/ 1 w 217"/>
                  <a:gd name="T29" fmla="*/ 2 h 153"/>
                  <a:gd name="T30" fmla="*/ 1 w 217"/>
                  <a:gd name="T31" fmla="*/ 2 h 153"/>
                  <a:gd name="T32" fmla="*/ 0 w 217"/>
                  <a:gd name="T33" fmla="*/ 2 h 153"/>
                  <a:gd name="T34" fmla="*/ 0 w 217"/>
                  <a:gd name="T35" fmla="*/ 3 h 153"/>
                  <a:gd name="T36" fmla="*/ 0 w 217"/>
                  <a:gd name="T37" fmla="*/ 3 h 153"/>
                  <a:gd name="T38" fmla="*/ 0 w 217"/>
                  <a:gd name="T39" fmla="*/ 3 h 153"/>
                  <a:gd name="T40" fmla="*/ 0 w 217"/>
                  <a:gd name="T41" fmla="*/ 3 h 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53"/>
                  <a:gd name="T65" fmla="*/ 217 w 217"/>
                  <a:gd name="T66" fmla="*/ 153 h 1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53">
                    <a:moveTo>
                      <a:pt x="0" y="153"/>
                    </a:moveTo>
                    <a:lnTo>
                      <a:pt x="0" y="153"/>
                    </a:lnTo>
                    <a:lnTo>
                      <a:pt x="25" y="146"/>
                    </a:lnTo>
                    <a:lnTo>
                      <a:pt x="55" y="130"/>
                    </a:lnTo>
                    <a:lnTo>
                      <a:pt x="91" y="107"/>
                    </a:lnTo>
                    <a:lnTo>
                      <a:pt x="127" y="80"/>
                    </a:lnTo>
                    <a:lnTo>
                      <a:pt x="162" y="54"/>
                    </a:lnTo>
                    <a:lnTo>
                      <a:pt x="191" y="31"/>
                    </a:lnTo>
                    <a:lnTo>
                      <a:pt x="209" y="15"/>
                    </a:lnTo>
                    <a:lnTo>
                      <a:pt x="217" y="9"/>
                    </a:lnTo>
                    <a:lnTo>
                      <a:pt x="208" y="0"/>
                    </a:lnTo>
                    <a:lnTo>
                      <a:pt x="201" y="6"/>
                    </a:lnTo>
                    <a:lnTo>
                      <a:pt x="182" y="22"/>
                    </a:lnTo>
                    <a:lnTo>
                      <a:pt x="153" y="45"/>
                    </a:lnTo>
                    <a:lnTo>
                      <a:pt x="121" y="71"/>
                    </a:lnTo>
                    <a:lnTo>
                      <a:pt x="85" y="95"/>
                    </a:lnTo>
                    <a:lnTo>
                      <a:pt x="49" y="119"/>
                    </a:lnTo>
                    <a:lnTo>
                      <a:pt x="22" y="134"/>
                    </a:lnTo>
                    <a:lnTo>
                      <a:pt x="0" y="139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9" name="Freeform 159"/>
              <p:cNvSpPr>
                <a:spLocks/>
              </p:cNvSpPr>
              <p:nvPr/>
            </p:nvSpPr>
            <p:spPr bwMode="auto">
              <a:xfrm>
                <a:off x="4504" y="3278"/>
                <a:ext cx="175" cy="8"/>
              </a:xfrm>
              <a:custGeom>
                <a:avLst/>
                <a:gdLst>
                  <a:gd name="T0" fmla="*/ 0 w 349"/>
                  <a:gd name="T1" fmla="*/ 1 h 14"/>
                  <a:gd name="T2" fmla="*/ 0 w 349"/>
                  <a:gd name="T3" fmla="*/ 1 h 14"/>
                  <a:gd name="T4" fmla="*/ 1 w 349"/>
                  <a:gd name="T5" fmla="*/ 1 h 14"/>
                  <a:gd name="T6" fmla="*/ 1 w 349"/>
                  <a:gd name="T7" fmla="*/ 1 h 14"/>
                  <a:gd name="T8" fmla="*/ 1 w 349"/>
                  <a:gd name="T9" fmla="*/ 1 h 14"/>
                  <a:gd name="T10" fmla="*/ 2 w 349"/>
                  <a:gd name="T11" fmla="*/ 1 h 14"/>
                  <a:gd name="T12" fmla="*/ 2 w 349"/>
                  <a:gd name="T13" fmla="*/ 1 h 14"/>
                  <a:gd name="T14" fmla="*/ 2 w 349"/>
                  <a:gd name="T15" fmla="*/ 1 h 14"/>
                  <a:gd name="T16" fmla="*/ 3 w 349"/>
                  <a:gd name="T17" fmla="*/ 1 h 14"/>
                  <a:gd name="T18" fmla="*/ 3 w 349"/>
                  <a:gd name="T19" fmla="*/ 1 h 14"/>
                  <a:gd name="T20" fmla="*/ 4 w 349"/>
                  <a:gd name="T21" fmla="*/ 1 h 14"/>
                  <a:gd name="T22" fmla="*/ 4 w 349"/>
                  <a:gd name="T23" fmla="*/ 1 h 14"/>
                  <a:gd name="T24" fmla="*/ 5 w 349"/>
                  <a:gd name="T25" fmla="*/ 1 h 14"/>
                  <a:gd name="T26" fmla="*/ 5 w 349"/>
                  <a:gd name="T27" fmla="*/ 1 h 14"/>
                  <a:gd name="T28" fmla="*/ 5 w 349"/>
                  <a:gd name="T29" fmla="*/ 1 h 14"/>
                  <a:gd name="T30" fmla="*/ 6 w 349"/>
                  <a:gd name="T31" fmla="*/ 1 h 14"/>
                  <a:gd name="T32" fmla="*/ 6 w 349"/>
                  <a:gd name="T33" fmla="*/ 1 h 14"/>
                  <a:gd name="T34" fmla="*/ 6 w 349"/>
                  <a:gd name="T35" fmla="*/ 1 h 14"/>
                  <a:gd name="T36" fmla="*/ 6 w 349"/>
                  <a:gd name="T37" fmla="*/ 0 h 14"/>
                  <a:gd name="T38" fmla="*/ 6 w 349"/>
                  <a:gd name="T39" fmla="*/ 0 h 14"/>
                  <a:gd name="T40" fmla="*/ 6 w 349"/>
                  <a:gd name="T41" fmla="*/ 0 h 14"/>
                  <a:gd name="T42" fmla="*/ 5 w 349"/>
                  <a:gd name="T43" fmla="*/ 0 h 14"/>
                  <a:gd name="T44" fmla="*/ 5 w 349"/>
                  <a:gd name="T45" fmla="*/ 0 h 14"/>
                  <a:gd name="T46" fmla="*/ 5 w 349"/>
                  <a:gd name="T47" fmla="*/ 0 h 14"/>
                  <a:gd name="T48" fmla="*/ 4 w 349"/>
                  <a:gd name="T49" fmla="*/ 0 h 14"/>
                  <a:gd name="T50" fmla="*/ 4 w 349"/>
                  <a:gd name="T51" fmla="*/ 0 h 14"/>
                  <a:gd name="T52" fmla="*/ 3 w 349"/>
                  <a:gd name="T53" fmla="*/ 0 h 14"/>
                  <a:gd name="T54" fmla="*/ 3 w 349"/>
                  <a:gd name="T55" fmla="*/ 0 h 14"/>
                  <a:gd name="T56" fmla="*/ 2 w 349"/>
                  <a:gd name="T57" fmla="*/ 0 h 14"/>
                  <a:gd name="T58" fmla="*/ 2 w 349"/>
                  <a:gd name="T59" fmla="*/ 0 h 14"/>
                  <a:gd name="T60" fmla="*/ 2 w 349"/>
                  <a:gd name="T61" fmla="*/ 0 h 14"/>
                  <a:gd name="T62" fmla="*/ 1 w 349"/>
                  <a:gd name="T63" fmla="*/ 0 h 14"/>
                  <a:gd name="T64" fmla="*/ 1 w 349"/>
                  <a:gd name="T65" fmla="*/ 0 h 14"/>
                  <a:gd name="T66" fmla="*/ 1 w 349"/>
                  <a:gd name="T67" fmla="*/ 0 h 14"/>
                  <a:gd name="T68" fmla="*/ 0 w 349"/>
                  <a:gd name="T69" fmla="*/ 0 h 14"/>
                  <a:gd name="T70" fmla="*/ 0 w 349"/>
                  <a:gd name="T71" fmla="*/ 0 h 14"/>
                  <a:gd name="T72" fmla="*/ 0 w 349"/>
                  <a:gd name="T73" fmla="*/ 1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9"/>
                  <a:gd name="T112" fmla="*/ 0 h 14"/>
                  <a:gd name="T113" fmla="*/ 349 w 349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9" h="14">
                    <a:moveTo>
                      <a:pt x="0" y="14"/>
                    </a:moveTo>
                    <a:lnTo>
                      <a:pt x="0" y="14"/>
                    </a:lnTo>
                    <a:lnTo>
                      <a:pt x="11" y="14"/>
                    </a:lnTo>
                    <a:lnTo>
                      <a:pt x="26" y="14"/>
                    </a:lnTo>
                    <a:lnTo>
                      <a:pt x="45" y="14"/>
                    </a:lnTo>
                    <a:lnTo>
                      <a:pt x="67" y="14"/>
                    </a:lnTo>
                    <a:lnTo>
                      <a:pt x="91" y="14"/>
                    </a:lnTo>
                    <a:lnTo>
                      <a:pt x="117" y="14"/>
                    </a:lnTo>
                    <a:lnTo>
                      <a:pt x="146" y="14"/>
                    </a:lnTo>
                    <a:lnTo>
                      <a:pt x="173" y="14"/>
                    </a:lnTo>
                    <a:lnTo>
                      <a:pt x="202" y="14"/>
                    </a:lnTo>
                    <a:lnTo>
                      <a:pt x="230" y="14"/>
                    </a:lnTo>
                    <a:lnTo>
                      <a:pt x="257" y="14"/>
                    </a:lnTo>
                    <a:lnTo>
                      <a:pt x="282" y="14"/>
                    </a:lnTo>
                    <a:lnTo>
                      <a:pt x="303" y="14"/>
                    </a:lnTo>
                    <a:lnTo>
                      <a:pt x="323" y="14"/>
                    </a:lnTo>
                    <a:lnTo>
                      <a:pt x="338" y="14"/>
                    </a:lnTo>
                    <a:lnTo>
                      <a:pt x="349" y="14"/>
                    </a:lnTo>
                    <a:lnTo>
                      <a:pt x="349" y="0"/>
                    </a:lnTo>
                    <a:lnTo>
                      <a:pt x="338" y="0"/>
                    </a:lnTo>
                    <a:lnTo>
                      <a:pt x="323" y="0"/>
                    </a:lnTo>
                    <a:lnTo>
                      <a:pt x="303" y="0"/>
                    </a:lnTo>
                    <a:lnTo>
                      <a:pt x="282" y="0"/>
                    </a:lnTo>
                    <a:lnTo>
                      <a:pt x="257" y="0"/>
                    </a:lnTo>
                    <a:lnTo>
                      <a:pt x="230" y="0"/>
                    </a:lnTo>
                    <a:lnTo>
                      <a:pt x="202" y="0"/>
                    </a:lnTo>
                    <a:lnTo>
                      <a:pt x="173" y="0"/>
                    </a:lnTo>
                    <a:lnTo>
                      <a:pt x="146" y="0"/>
                    </a:lnTo>
                    <a:lnTo>
                      <a:pt x="117" y="0"/>
                    </a:lnTo>
                    <a:lnTo>
                      <a:pt x="91" y="0"/>
                    </a:lnTo>
                    <a:lnTo>
                      <a:pt x="67" y="0"/>
                    </a:lnTo>
                    <a:lnTo>
                      <a:pt x="45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0" name="Freeform 160"/>
              <p:cNvSpPr>
                <a:spLocks/>
              </p:cNvSpPr>
              <p:nvPr/>
            </p:nvSpPr>
            <p:spPr bwMode="auto">
              <a:xfrm>
                <a:off x="4461" y="3159"/>
                <a:ext cx="43" cy="127"/>
              </a:xfrm>
              <a:custGeom>
                <a:avLst/>
                <a:gdLst>
                  <a:gd name="T0" fmla="*/ 1 w 86"/>
                  <a:gd name="T1" fmla="*/ 0 h 252"/>
                  <a:gd name="T2" fmla="*/ 1 w 86"/>
                  <a:gd name="T3" fmla="*/ 1 h 252"/>
                  <a:gd name="T4" fmla="*/ 1 w 86"/>
                  <a:gd name="T5" fmla="*/ 1 h 252"/>
                  <a:gd name="T6" fmla="*/ 0 w 86"/>
                  <a:gd name="T7" fmla="*/ 2 h 252"/>
                  <a:gd name="T8" fmla="*/ 1 w 86"/>
                  <a:gd name="T9" fmla="*/ 3 h 252"/>
                  <a:gd name="T10" fmla="*/ 1 w 86"/>
                  <a:gd name="T11" fmla="*/ 3 h 252"/>
                  <a:gd name="T12" fmla="*/ 1 w 86"/>
                  <a:gd name="T13" fmla="*/ 4 h 252"/>
                  <a:gd name="T14" fmla="*/ 1 w 86"/>
                  <a:gd name="T15" fmla="*/ 4 h 252"/>
                  <a:gd name="T16" fmla="*/ 2 w 86"/>
                  <a:gd name="T17" fmla="*/ 4 h 252"/>
                  <a:gd name="T18" fmla="*/ 2 w 86"/>
                  <a:gd name="T19" fmla="*/ 4 h 252"/>
                  <a:gd name="T20" fmla="*/ 2 w 86"/>
                  <a:gd name="T21" fmla="*/ 4 h 252"/>
                  <a:gd name="T22" fmla="*/ 2 w 86"/>
                  <a:gd name="T23" fmla="*/ 4 h 252"/>
                  <a:gd name="T24" fmla="*/ 1 w 86"/>
                  <a:gd name="T25" fmla="*/ 4 h 252"/>
                  <a:gd name="T26" fmla="*/ 1 w 86"/>
                  <a:gd name="T27" fmla="*/ 4 h 252"/>
                  <a:gd name="T28" fmla="*/ 1 w 86"/>
                  <a:gd name="T29" fmla="*/ 3 h 252"/>
                  <a:gd name="T30" fmla="*/ 1 w 86"/>
                  <a:gd name="T31" fmla="*/ 3 h 252"/>
                  <a:gd name="T32" fmla="*/ 1 w 86"/>
                  <a:gd name="T33" fmla="*/ 2 h 252"/>
                  <a:gd name="T34" fmla="*/ 1 w 86"/>
                  <a:gd name="T35" fmla="*/ 2 h 252"/>
                  <a:gd name="T36" fmla="*/ 1 w 86"/>
                  <a:gd name="T37" fmla="*/ 1 h 252"/>
                  <a:gd name="T38" fmla="*/ 1 w 86"/>
                  <a:gd name="T39" fmla="*/ 1 h 252"/>
                  <a:gd name="T40" fmla="*/ 1 w 86"/>
                  <a:gd name="T41" fmla="*/ 1 h 252"/>
                  <a:gd name="T42" fmla="*/ 1 w 86"/>
                  <a:gd name="T43" fmla="*/ 1 h 252"/>
                  <a:gd name="T44" fmla="*/ 1 w 86"/>
                  <a:gd name="T45" fmla="*/ 1 h 252"/>
                  <a:gd name="T46" fmla="*/ 1 w 86"/>
                  <a:gd name="T47" fmla="*/ 1 h 252"/>
                  <a:gd name="T48" fmla="*/ 1 w 86"/>
                  <a:gd name="T49" fmla="*/ 1 h 252"/>
                  <a:gd name="T50" fmla="*/ 1 w 86"/>
                  <a:gd name="T51" fmla="*/ 0 h 2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252"/>
                  <a:gd name="T80" fmla="*/ 86 w 86"/>
                  <a:gd name="T81" fmla="*/ 252 h 2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252">
                    <a:moveTo>
                      <a:pt x="30" y="0"/>
                    </a:moveTo>
                    <a:lnTo>
                      <a:pt x="24" y="5"/>
                    </a:lnTo>
                    <a:lnTo>
                      <a:pt x="7" y="63"/>
                    </a:lnTo>
                    <a:lnTo>
                      <a:pt x="0" y="115"/>
                    </a:lnTo>
                    <a:lnTo>
                      <a:pt x="3" y="156"/>
                    </a:lnTo>
                    <a:lnTo>
                      <a:pt x="12" y="190"/>
                    </a:lnTo>
                    <a:lnTo>
                      <a:pt x="29" y="218"/>
                    </a:lnTo>
                    <a:lnTo>
                      <a:pt x="46" y="236"/>
                    </a:lnTo>
                    <a:lnTo>
                      <a:pt x="68" y="248"/>
                    </a:lnTo>
                    <a:lnTo>
                      <a:pt x="86" y="252"/>
                    </a:lnTo>
                    <a:lnTo>
                      <a:pt x="86" y="238"/>
                    </a:lnTo>
                    <a:lnTo>
                      <a:pt x="71" y="236"/>
                    </a:lnTo>
                    <a:lnTo>
                      <a:pt x="55" y="228"/>
                    </a:lnTo>
                    <a:lnTo>
                      <a:pt x="37" y="209"/>
                    </a:lnTo>
                    <a:lnTo>
                      <a:pt x="23" y="187"/>
                    </a:lnTo>
                    <a:lnTo>
                      <a:pt x="14" y="156"/>
                    </a:lnTo>
                    <a:lnTo>
                      <a:pt x="12" y="115"/>
                    </a:lnTo>
                    <a:lnTo>
                      <a:pt x="19" y="66"/>
                    </a:lnTo>
                    <a:lnTo>
                      <a:pt x="36" y="8"/>
                    </a:lnTo>
                    <a:lnTo>
                      <a:pt x="30" y="14"/>
                    </a:lnTo>
                    <a:lnTo>
                      <a:pt x="36" y="8"/>
                    </a:lnTo>
                    <a:lnTo>
                      <a:pt x="35" y="4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1" name="Freeform 161"/>
              <p:cNvSpPr>
                <a:spLocks/>
              </p:cNvSpPr>
              <p:nvPr/>
            </p:nvSpPr>
            <p:spPr bwMode="auto">
              <a:xfrm>
                <a:off x="4476" y="2888"/>
                <a:ext cx="257" cy="275"/>
              </a:xfrm>
              <a:custGeom>
                <a:avLst/>
                <a:gdLst>
                  <a:gd name="T0" fmla="*/ 5 w 514"/>
                  <a:gd name="T1" fmla="*/ 9 h 550"/>
                  <a:gd name="T2" fmla="*/ 5 w 514"/>
                  <a:gd name="T3" fmla="*/ 9 h 550"/>
                  <a:gd name="T4" fmla="*/ 4 w 514"/>
                  <a:gd name="T5" fmla="*/ 9 h 550"/>
                  <a:gd name="T6" fmla="*/ 4 w 514"/>
                  <a:gd name="T7" fmla="*/ 9 h 550"/>
                  <a:gd name="T8" fmla="*/ 4 w 514"/>
                  <a:gd name="T9" fmla="*/ 9 h 550"/>
                  <a:gd name="T10" fmla="*/ 4 w 514"/>
                  <a:gd name="T11" fmla="*/ 9 h 550"/>
                  <a:gd name="T12" fmla="*/ 3 w 514"/>
                  <a:gd name="T13" fmla="*/ 9 h 550"/>
                  <a:gd name="T14" fmla="*/ 3 w 514"/>
                  <a:gd name="T15" fmla="*/ 9 h 550"/>
                  <a:gd name="T16" fmla="*/ 2 w 514"/>
                  <a:gd name="T17" fmla="*/ 9 h 550"/>
                  <a:gd name="T18" fmla="*/ 2 w 514"/>
                  <a:gd name="T19" fmla="*/ 9 h 550"/>
                  <a:gd name="T20" fmla="*/ 2 w 514"/>
                  <a:gd name="T21" fmla="*/ 9 h 550"/>
                  <a:gd name="T22" fmla="*/ 1 w 514"/>
                  <a:gd name="T23" fmla="*/ 9 h 550"/>
                  <a:gd name="T24" fmla="*/ 1 w 514"/>
                  <a:gd name="T25" fmla="*/ 9 h 550"/>
                  <a:gd name="T26" fmla="*/ 1 w 514"/>
                  <a:gd name="T27" fmla="*/ 9 h 550"/>
                  <a:gd name="T28" fmla="*/ 1 w 514"/>
                  <a:gd name="T29" fmla="*/ 9 h 550"/>
                  <a:gd name="T30" fmla="*/ 1 w 514"/>
                  <a:gd name="T31" fmla="*/ 9 h 550"/>
                  <a:gd name="T32" fmla="*/ 0 w 514"/>
                  <a:gd name="T33" fmla="*/ 9 h 550"/>
                  <a:gd name="T34" fmla="*/ 1 w 514"/>
                  <a:gd name="T35" fmla="*/ 9 h 550"/>
                  <a:gd name="T36" fmla="*/ 1 w 514"/>
                  <a:gd name="T37" fmla="*/ 7 h 550"/>
                  <a:gd name="T38" fmla="*/ 1 w 514"/>
                  <a:gd name="T39" fmla="*/ 6 h 550"/>
                  <a:gd name="T40" fmla="*/ 1 w 514"/>
                  <a:gd name="T41" fmla="*/ 5 h 550"/>
                  <a:gd name="T42" fmla="*/ 1 w 514"/>
                  <a:gd name="T43" fmla="*/ 3 h 550"/>
                  <a:gd name="T44" fmla="*/ 1 w 514"/>
                  <a:gd name="T45" fmla="*/ 2 h 550"/>
                  <a:gd name="T46" fmla="*/ 1 w 514"/>
                  <a:gd name="T47" fmla="*/ 1 h 550"/>
                  <a:gd name="T48" fmla="*/ 2 w 514"/>
                  <a:gd name="T49" fmla="*/ 1 h 550"/>
                  <a:gd name="T50" fmla="*/ 2 w 514"/>
                  <a:gd name="T51" fmla="*/ 1 h 550"/>
                  <a:gd name="T52" fmla="*/ 3 w 514"/>
                  <a:gd name="T53" fmla="*/ 1 h 550"/>
                  <a:gd name="T54" fmla="*/ 3 w 514"/>
                  <a:gd name="T55" fmla="*/ 1 h 550"/>
                  <a:gd name="T56" fmla="*/ 3 w 514"/>
                  <a:gd name="T57" fmla="*/ 1 h 550"/>
                  <a:gd name="T58" fmla="*/ 4 w 514"/>
                  <a:gd name="T59" fmla="*/ 1 h 550"/>
                  <a:gd name="T60" fmla="*/ 4 w 514"/>
                  <a:gd name="T61" fmla="*/ 0 h 550"/>
                  <a:gd name="T62" fmla="*/ 4 w 514"/>
                  <a:gd name="T63" fmla="*/ 0 h 550"/>
                  <a:gd name="T64" fmla="*/ 5 w 514"/>
                  <a:gd name="T65" fmla="*/ 1 h 550"/>
                  <a:gd name="T66" fmla="*/ 5 w 514"/>
                  <a:gd name="T67" fmla="*/ 1 h 550"/>
                  <a:gd name="T68" fmla="*/ 5 w 514"/>
                  <a:gd name="T69" fmla="*/ 1 h 550"/>
                  <a:gd name="T70" fmla="*/ 6 w 514"/>
                  <a:gd name="T71" fmla="*/ 1 h 550"/>
                  <a:gd name="T72" fmla="*/ 6 w 514"/>
                  <a:gd name="T73" fmla="*/ 1 h 550"/>
                  <a:gd name="T74" fmla="*/ 6 w 514"/>
                  <a:gd name="T75" fmla="*/ 1 h 550"/>
                  <a:gd name="T76" fmla="*/ 6 w 514"/>
                  <a:gd name="T77" fmla="*/ 1 h 550"/>
                  <a:gd name="T78" fmla="*/ 7 w 514"/>
                  <a:gd name="T79" fmla="*/ 1 h 550"/>
                  <a:gd name="T80" fmla="*/ 7 w 514"/>
                  <a:gd name="T81" fmla="*/ 1 h 550"/>
                  <a:gd name="T82" fmla="*/ 7 w 514"/>
                  <a:gd name="T83" fmla="*/ 1 h 550"/>
                  <a:gd name="T84" fmla="*/ 7 w 514"/>
                  <a:gd name="T85" fmla="*/ 1 h 550"/>
                  <a:gd name="T86" fmla="*/ 8 w 514"/>
                  <a:gd name="T87" fmla="*/ 2 h 550"/>
                  <a:gd name="T88" fmla="*/ 8 w 514"/>
                  <a:gd name="T89" fmla="*/ 2 h 550"/>
                  <a:gd name="T90" fmla="*/ 8 w 514"/>
                  <a:gd name="T91" fmla="*/ 3 h 550"/>
                  <a:gd name="T92" fmla="*/ 8 w 514"/>
                  <a:gd name="T93" fmla="*/ 3 h 550"/>
                  <a:gd name="T94" fmla="*/ 8 w 514"/>
                  <a:gd name="T95" fmla="*/ 4 h 550"/>
                  <a:gd name="T96" fmla="*/ 8 w 514"/>
                  <a:gd name="T97" fmla="*/ 5 h 550"/>
                  <a:gd name="T98" fmla="*/ 7 w 514"/>
                  <a:gd name="T99" fmla="*/ 5 h 550"/>
                  <a:gd name="T100" fmla="*/ 7 w 514"/>
                  <a:gd name="T101" fmla="*/ 5 h 550"/>
                  <a:gd name="T102" fmla="*/ 6 w 514"/>
                  <a:gd name="T103" fmla="*/ 6 h 550"/>
                  <a:gd name="T104" fmla="*/ 6 w 514"/>
                  <a:gd name="T105" fmla="*/ 6 h 550"/>
                  <a:gd name="T106" fmla="*/ 6 w 514"/>
                  <a:gd name="T107" fmla="*/ 7 h 550"/>
                  <a:gd name="T108" fmla="*/ 5 w 514"/>
                  <a:gd name="T109" fmla="*/ 8 h 550"/>
                  <a:gd name="T110" fmla="*/ 5 w 514"/>
                  <a:gd name="T111" fmla="*/ 9 h 550"/>
                  <a:gd name="T112" fmla="*/ 5 w 514"/>
                  <a:gd name="T113" fmla="*/ 9 h 5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4"/>
                  <a:gd name="T172" fmla="*/ 0 h 550"/>
                  <a:gd name="T173" fmla="*/ 514 w 514"/>
                  <a:gd name="T174" fmla="*/ 550 h 5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4" h="550">
                    <a:moveTo>
                      <a:pt x="306" y="550"/>
                    </a:moveTo>
                    <a:lnTo>
                      <a:pt x="297" y="550"/>
                    </a:lnTo>
                    <a:lnTo>
                      <a:pt x="286" y="550"/>
                    </a:lnTo>
                    <a:lnTo>
                      <a:pt x="270" y="550"/>
                    </a:lnTo>
                    <a:lnTo>
                      <a:pt x="251" y="550"/>
                    </a:lnTo>
                    <a:lnTo>
                      <a:pt x="229" y="550"/>
                    </a:lnTo>
                    <a:lnTo>
                      <a:pt x="206" y="550"/>
                    </a:lnTo>
                    <a:lnTo>
                      <a:pt x="180" y="550"/>
                    </a:lnTo>
                    <a:lnTo>
                      <a:pt x="156" y="550"/>
                    </a:lnTo>
                    <a:lnTo>
                      <a:pt x="130" y="550"/>
                    </a:lnTo>
                    <a:lnTo>
                      <a:pt x="106" y="550"/>
                    </a:lnTo>
                    <a:lnTo>
                      <a:pt x="81" y="550"/>
                    </a:lnTo>
                    <a:lnTo>
                      <a:pt x="59" y="550"/>
                    </a:lnTo>
                    <a:lnTo>
                      <a:pt x="39" y="550"/>
                    </a:lnTo>
                    <a:lnTo>
                      <a:pt x="23" y="550"/>
                    </a:lnTo>
                    <a:lnTo>
                      <a:pt x="9" y="550"/>
                    </a:lnTo>
                    <a:lnTo>
                      <a:pt x="0" y="550"/>
                    </a:lnTo>
                    <a:lnTo>
                      <a:pt x="5" y="514"/>
                    </a:lnTo>
                    <a:lnTo>
                      <a:pt x="12" y="455"/>
                    </a:lnTo>
                    <a:lnTo>
                      <a:pt x="20" y="381"/>
                    </a:lnTo>
                    <a:lnTo>
                      <a:pt x="33" y="299"/>
                    </a:lnTo>
                    <a:lnTo>
                      <a:pt x="49" y="217"/>
                    </a:lnTo>
                    <a:lnTo>
                      <a:pt x="69" y="142"/>
                    </a:lnTo>
                    <a:lnTo>
                      <a:pt x="94" y="80"/>
                    </a:lnTo>
                    <a:lnTo>
                      <a:pt x="124" y="39"/>
                    </a:lnTo>
                    <a:lnTo>
                      <a:pt x="142" y="26"/>
                    </a:lnTo>
                    <a:lnTo>
                      <a:pt x="160" y="16"/>
                    </a:lnTo>
                    <a:lnTo>
                      <a:pt x="182" y="9"/>
                    </a:lnTo>
                    <a:lnTo>
                      <a:pt x="204" y="5"/>
                    </a:lnTo>
                    <a:lnTo>
                      <a:pt x="227" y="2"/>
                    </a:lnTo>
                    <a:lnTo>
                      <a:pt x="250" y="0"/>
                    </a:lnTo>
                    <a:lnTo>
                      <a:pt x="274" y="0"/>
                    </a:lnTo>
                    <a:lnTo>
                      <a:pt x="297" y="2"/>
                    </a:lnTo>
                    <a:lnTo>
                      <a:pt x="320" y="5"/>
                    </a:lnTo>
                    <a:lnTo>
                      <a:pt x="342" y="9"/>
                    </a:lnTo>
                    <a:lnTo>
                      <a:pt x="362" y="13"/>
                    </a:lnTo>
                    <a:lnTo>
                      <a:pt x="381" y="19"/>
                    </a:lnTo>
                    <a:lnTo>
                      <a:pt x="398" y="23"/>
                    </a:lnTo>
                    <a:lnTo>
                      <a:pt x="413" y="29"/>
                    </a:lnTo>
                    <a:lnTo>
                      <a:pt x="424" y="35"/>
                    </a:lnTo>
                    <a:lnTo>
                      <a:pt x="433" y="39"/>
                    </a:lnTo>
                    <a:lnTo>
                      <a:pt x="449" y="54"/>
                    </a:lnTo>
                    <a:lnTo>
                      <a:pt x="466" y="78"/>
                    </a:lnTo>
                    <a:lnTo>
                      <a:pt x="483" y="110"/>
                    </a:lnTo>
                    <a:lnTo>
                      <a:pt x="499" y="145"/>
                    </a:lnTo>
                    <a:lnTo>
                      <a:pt x="509" y="183"/>
                    </a:lnTo>
                    <a:lnTo>
                      <a:pt x="514" y="221"/>
                    </a:lnTo>
                    <a:lnTo>
                      <a:pt x="509" y="256"/>
                    </a:lnTo>
                    <a:lnTo>
                      <a:pt x="495" y="286"/>
                    </a:lnTo>
                    <a:lnTo>
                      <a:pt x="472" y="315"/>
                    </a:lnTo>
                    <a:lnTo>
                      <a:pt x="444" y="345"/>
                    </a:lnTo>
                    <a:lnTo>
                      <a:pt x="415" y="378"/>
                    </a:lnTo>
                    <a:lnTo>
                      <a:pt x="388" y="413"/>
                    </a:lnTo>
                    <a:lnTo>
                      <a:pt x="361" y="449"/>
                    </a:lnTo>
                    <a:lnTo>
                      <a:pt x="336" y="484"/>
                    </a:lnTo>
                    <a:lnTo>
                      <a:pt x="317" y="517"/>
                    </a:lnTo>
                    <a:lnTo>
                      <a:pt x="306" y="5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2" name="Freeform 162"/>
              <p:cNvSpPr>
                <a:spLocks/>
              </p:cNvSpPr>
              <p:nvPr/>
            </p:nvSpPr>
            <p:spPr bwMode="auto">
              <a:xfrm>
                <a:off x="4473" y="3159"/>
                <a:ext cx="156" cy="8"/>
              </a:xfrm>
              <a:custGeom>
                <a:avLst/>
                <a:gdLst>
                  <a:gd name="T0" fmla="*/ 0 w 312"/>
                  <a:gd name="T1" fmla="*/ 1 h 14"/>
                  <a:gd name="T2" fmla="*/ 1 w 312"/>
                  <a:gd name="T3" fmla="*/ 1 h 14"/>
                  <a:gd name="T4" fmla="*/ 1 w 312"/>
                  <a:gd name="T5" fmla="*/ 1 h 14"/>
                  <a:gd name="T6" fmla="*/ 1 w 312"/>
                  <a:gd name="T7" fmla="*/ 1 h 14"/>
                  <a:gd name="T8" fmla="*/ 1 w 312"/>
                  <a:gd name="T9" fmla="*/ 1 h 14"/>
                  <a:gd name="T10" fmla="*/ 1 w 312"/>
                  <a:gd name="T11" fmla="*/ 1 h 14"/>
                  <a:gd name="T12" fmla="*/ 1 w 312"/>
                  <a:gd name="T13" fmla="*/ 1 h 14"/>
                  <a:gd name="T14" fmla="*/ 2 w 312"/>
                  <a:gd name="T15" fmla="*/ 1 h 14"/>
                  <a:gd name="T16" fmla="*/ 3 w 312"/>
                  <a:gd name="T17" fmla="*/ 1 h 14"/>
                  <a:gd name="T18" fmla="*/ 3 w 312"/>
                  <a:gd name="T19" fmla="*/ 1 h 14"/>
                  <a:gd name="T20" fmla="*/ 3 w 312"/>
                  <a:gd name="T21" fmla="*/ 1 h 14"/>
                  <a:gd name="T22" fmla="*/ 3 w 312"/>
                  <a:gd name="T23" fmla="*/ 1 h 14"/>
                  <a:gd name="T24" fmla="*/ 4 w 312"/>
                  <a:gd name="T25" fmla="*/ 1 h 14"/>
                  <a:gd name="T26" fmla="*/ 5 w 312"/>
                  <a:gd name="T27" fmla="*/ 1 h 14"/>
                  <a:gd name="T28" fmla="*/ 5 w 312"/>
                  <a:gd name="T29" fmla="*/ 1 h 14"/>
                  <a:gd name="T30" fmla="*/ 5 w 312"/>
                  <a:gd name="T31" fmla="*/ 1 h 14"/>
                  <a:gd name="T32" fmla="*/ 5 w 312"/>
                  <a:gd name="T33" fmla="*/ 1 h 14"/>
                  <a:gd name="T34" fmla="*/ 5 w 312"/>
                  <a:gd name="T35" fmla="*/ 1 h 14"/>
                  <a:gd name="T36" fmla="*/ 5 w 312"/>
                  <a:gd name="T37" fmla="*/ 0 h 14"/>
                  <a:gd name="T38" fmla="*/ 5 w 312"/>
                  <a:gd name="T39" fmla="*/ 0 h 14"/>
                  <a:gd name="T40" fmla="*/ 5 w 312"/>
                  <a:gd name="T41" fmla="*/ 0 h 14"/>
                  <a:gd name="T42" fmla="*/ 5 w 312"/>
                  <a:gd name="T43" fmla="*/ 0 h 14"/>
                  <a:gd name="T44" fmla="*/ 5 w 312"/>
                  <a:gd name="T45" fmla="*/ 0 h 14"/>
                  <a:gd name="T46" fmla="*/ 4 w 312"/>
                  <a:gd name="T47" fmla="*/ 0 h 14"/>
                  <a:gd name="T48" fmla="*/ 3 w 312"/>
                  <a:gd name="T49" fmla="*/ 0 h 14"/>
                  <a:gd name="T50" fmla="*/ 3 w 312"/>
                  <a:gd name="T51" fmla="*/ 0 h 14"/>
                  <a:gd name="T52" fmla="*/ 3 w 312"/>
                  <a:gd name="T53" fmla="*/ 0 h 14"/>
                  <a:gd name="T54" fmla="*/ 3 w 312"/>
                  <a:gd name="T55" fmla="*/ 0 h 14"/>
                  <a:gd name="T56" fmla="*/ 2 w 312"/>
                  <a:gd name="T57" fmla="*/ 0 h 14"/>
                  <a:gd name="T58" fmla="*/ 1 w 312"/>
                  <a:gd name="T59" fmla="*/ 0 h 14"/>
                  <a:gd name="T60" fmla="*/ 1 w 312"/>
                  <a:gd name="T61" fmla="*/ 0 h 14"/>
                  <a:gd name="T62" fmla="*/ 1 w 312"/>
                  <a:gd name="T63" fmla="*/ 0 h 14"/>
                  <a:gd name="T64" fmla="*/ 1 w 312"/>
                  <a:gd name="T65" fmla="*/ 0 h 14"/>
                  <a:gd name="T66" fmla="*/ 1 w 312"/>
                  <a:gd name="T67" fmla="*/ 0 h 14"/>
                  <a:gd name="T68" fmla="*/ 1 w 312"/>
                  <a:gd name="T69" fmla="*/ 0 h 14"/>
                  <a:gd name="T70" fmla="*/ 1 w 312"/>
                  <a:gd name="T71" fmla="*/ 1 h 14"/>
                  <a:gd name="T72" fmla="*/ 1 w 312"/>
                  <a:gd name="T73" fmla="*/ 0 h 14"/>
                  <a:gd name="T74" fmla="*/ 1 w 312"/>
                  <a:gd name="T75" fmla="*/ 1 h 14"/>
                  <a:gd name="T76" fmla="*/ 0 w 312"/>
                  <a:gd name="T77" fmla="*/ 1 h 14"/>
                  <a:gd name="T78" fmla="*/ 1 w 312"/>
                  <a:gd name="T79" fmla="*/ 1 h 14"/>
                  <a:gd name="T80" fmla="*/ 1 w 312"/>
                  <a:gd name="T81" fmla="*/ 1 h 14"/>
                  <a:gd name="T82" fmla="*/ 0 w 312"/>
                  <a:gd name="T83" fmla="*/ 1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2"/>
                  <a:gd name="T127" fmla="*/ 0 h 14"/>
                  <a:gd name="T128" fmla="*/ 312 w 312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2" h="14">
                    <a:moveTo>
                      <a:pt x="0" y="7"/>
                    </a:moveTo>
                    <a:lnTo>
                      <a:pt x="6" y="14"/>
                    </a:lnTo>
                    <a:lnTo>
                      <a:pt x="15" y="14"/>
                    </a:lnTo>
                    <a:lnTo>
                      <a:pt x="29" y="14"/>
                    </a:lnTo>
                    <a:lnTo>
                      <a:pt x="45" y="14"/>
                    </a:lnTo>
                    <a:lnTo>
                      <a:pt x="65" y="14"/>
                    </a:lnTo>
                    <a:lnTo>
                      <a:pt x="87" y="14"/>
                    </a:lnTo>
                    <a:lnTo>
                      <a:pt x="112" y="14"/>
                    </a:lnTo>
                    <a:lnTo>
                      <a:pt x="136" y="14"/>
                    </a:lnTo>
                    <a:lnTo>
                      <a:pt x="162" y="14"/>
                    </a:lnTo>
                    <a:lnTo>
                      <a:pt x="186" y="14"/>
                    </a:lnTo>
                    <a:lnTo>
                      <a:pt x="212" y="14"/>
                    </a:lnTo>
                    <a:lnTo>
                      <a:pt x="235" y="14"/>
                    </a:lnTo>
                    <a:lnTo>
                      <a:pt x="257" y="14"/>
                    </a:lnTo>
                    <a:lnTo>
                      <a:pt x="276" y="14"/>
                    </a:lnTo>
                    <a:lnTo>
                      <a:pt x="292" y="14"/>
                    </a:lnTo>
                    <a:lnTo>
                      <a:pt x="303" y="14"/>
                    </a:lnTo>
                    <a:lnTo>
                      <a:pt x="312" y="14"/>
                    </a:lnTo>
                    <a:lnTo>
                      <a:pt x="312" y="0"/>
                    </a:lnTo>
                    <a:lnTo>
                      <a:pt x="303" y="0"/>
                    </a:lnTo>
                    <a:lnTo>
                      <a:pt x="292" y="0"/>
                    </a:lnTo>
                    <a:lnTo>
                      <a:pt x="276" y="0"/>
                    </a:lnTo>
                    <a:lnTo>
                      <a:pt x="257" y="0"/>
                    </a:lnTo>
                    <a:lnTo>
                      <a:pt x="235" y="0"/>
                    </a:lnTo>
                    <a:lnTo>
                      <a:pt x="212" y="0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7" y="0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3" name="Freeform 163"/>
              <p:cNvSpPr>
                <a:spLocks/>
              </p:cNvSpPr>
              <p:nvPr/>
            </p:nvSpPr>
            <p:spPr bwMode="auto">
              <a:xfrm>
                <a:off x="4473" y="2905"/>
                <a:ext cx="67" cy="258"/>
              </a:xfrm>
              <a:custGeom>
                <a:avLst/>
                <a:gdLst>
                  <a:gd name="T0" fmla="*/ 1 w 135"/>
                  <a:gd name="T1" fmla="*/ 0 h 515"/>
                  <a:gd name="T2" fmla="*/ 1 w 135"/>
                  <a:gd name="T3" fmla="*/ 0 h 515"/>
                  <a:gd name="T4" fmla="*/ 1 w 135"/>
                  <a:gd name="T5" fmla="*/ 1 h 515"/>
                  <a:gd name="T6" fmla="*/ 1 w 135"/>
                  <a:gd name="T7" fmla="*/ 2 h 515"/>
                  <a:gd name="T8" fmla="*/ 0 w 135"/>
                  <a:gd name="T9" fmla="*/ 3 h 515"/>
                  <a:gd name="T10" fmla="*/ 0 w 135"/>
                  <a:gd name="T11" fmla="*/ 5 h 515"/>
                  <a:gd name="T12" fmla="*/ 0 w 135"/>
                  <a:gd name="T13" fmla="*/ 6 h 515"/>
                  <a:gd name="T14" fmla="*/ 0 w 135"/>
                  <a:gd name="T15" fmla="*/ 7 h 515"/>
                  <a:gd name="T16" fmla="*/ 0 w 135"/>
                  <a:gd name="T17" fmla="*/ 8 h 515"/>
                  <a:gd name="T18" fmla="*/ 0 w 135"/>
                  <a:gd name="T19" fmla="*/ 9 h 515"/>
                  <a:gd name="T20" fmla="*/ 0 w 135"/>
                  <a:gd name="T21" fmla="*/ 9 h 515"/>
                  <a:gd name="T22" fmla="*/ 0 w 135"/>
                  <a:gd name="T23" fmla="*/ 8 h 515"/>
                  <a:gd name="T24" fmla="*/ 0 w 135"/>
                  <a:gd name="T25" fmla="*/ 7 h 515"/>
                  <a:gd name="T26" fmla="*/ 0 w 135"/>
                  <a:gd name="T27" fmla="*/ 6 h 515"/>
                  <a:gd name="T28" fmla="*/ 0 w 135"/>
                  <a:gd name="T29" fmla="*/ 5 h 515"/>
                  <a:gd name="T30" fmla="*/ 0 w 135"/>
                  <a:gd name="T31" fmla="*/ 3 h 515"/>
                  <a:gd name="T32" fmla="*/ 1 w 135"/>
                  <a:gd name="T33" fmla="*/ 2 h 515"/>
                  <a:gd name="T34" fmla="*/ 1 w 135"/>
                  <a:gd name="T35" fmla="*/ 1 h 515"/>
                  <a:gd name="T36" fmla="*/ 2 w 135"/>
                  <a:gd name="T37" fmla="*/ 1 h 515"/>
                  <a:gd name="T38" fmla="*/ 2 w 135"/>
                  <a:gd name="T39" fmla="*/ 1 h 515"/>
                  <a:gd name="T40" fmla="*/ 1 w 135"/>
                  <a:gd name="T41" fmla="*/ 0 h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515"/>
                  <a:gd name="T65" fmla="*/ 135 w 135"/>
                  <a:gd name="T66" fmla="*/ 515 h 5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515">
                    <a:moveTo>
                      <a:pt x="126" y="0"/>
                    </a:moveTo>
                    <a:lnTo>
                      <a:pt x="126" y="0"/>
                    </a:lnTo>
                    <a:lnTo>
                      <a:pt x="94" y="42"/>
                    </a:lnTo>
                    <a:lnTo>
                      <a:pt x="70" y="105"/>
                    </a:lnTo>
                    <a:lnTo>
                      <a:pt x="50" y="180"/>
                    </a:lnTo>
                    <a:lnTo>
                      <a:pt x="34" y="264"/>
                    </a:lnTo>
                    <a:lnTo>
                      <a:pt x="21" y="346"/>
                    </a:lnTo>
                    <a:lnTo>
                      <a:pt x="12" y="420"/>
                    </a:lnTo>
                    <a:lnTo>
                      <a:pt x="5" y="479"/>
                    </a:lnTo>
                    <a:lnTo>
                      <a:pt x="0" y="515"/>
                    </a:lnTo>
                    <a:lnTo>
                      <a:pt x="12" y="515"/>
                    </a:lnTo>
                    <a:lnTo>
                      <a:pt x="16" y="479"/>
                    </a:lnTo>
                    <a:lnTo>
                      <a:pt x="24" y="420"/>
                    </a:lnTo>
                    <a:lnTo>
                      <a:pt x="32" y="346"/>
                    </a:lnTo>
                    <a:lnTo>
                      <a:pt x="45" y="264"/>
                    </a:lnTo>
                    <a:lnTo>
                      <a:pt x="61" y="183"/>
                    </a:lnTo>
                    <a:lnTo>
                      <a:pt x="81" y="108"/>
                    </a:lnTo>
                    <a:lnTo>
                      <a:pt x="106" y="48"/>
                    </a:lnTo>
                    <a:lnTo>
                      <a:pt x="135" y="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4" name="Freeform 164"/>
              <p:cNvSpPr>
                <a:spLocks/>
              </p:cNvSpPr>
              <p:nvPr/>
            </p:nvSpPr>
            <p:spPr bwMode="auto">
              <a:xfrm>
                <a:off x="4536" y="2885"/>
                <a:ext cx="158" cy="25"/>
              </a:xfrm>
              <a:custGeom>
                <a:avLst/>
                <a:gdLst>
                  <a:gd name="T0" fmla="*/ 5 w 316"/>
                  <a:gd name="T1" fmla="*/ 0 h 52"/>
                  <a:gd name="T2" fmla="*/ 5 w 316"/>
                  <a:gd name="T3" fmla="*/ 0 h 52"/>
                  <a:gd name="T4" fmla="*/ 5 w 316"/>
                  <a:gd name="T5" fmla="*/ 0 h 52"/>
                  <a:gd name="T6" fmla="*/ 5 w 316"/>
                  <a:gd name="T7" fmla="*/ 0 h 52"/>
                  <a:gd name="T8" fmla="*/ 5 w 316"/>
                  <a:gd name="T9" fmla="*/ 0 h 52"/>
                  <a:gd name="T10" fmla="*/ 5 w 316"/>
                  <a:gd name="T11" fmla="*/ 0 h 52"/>
                  <a:gd name="T12" fmla="*/ 4 w 316"/>
                  <a:gd name="T13" fmla="*/ 0 h 52"/>
                  <a:gd name="T14" fmla="*/ 3 w 316"/>
                  <a:gd name="T15" fmla="*/ 0 h 52"/>
                  <a:gd name="T16" fmla="*/ 3 w 316"/>
                  <a:gd name="T17" fmla="*/ 0 h 52"/>
                  <a:gd name="T18" fmla="*/ 3 w 316"/>
                  <a:gd name="T19" fmla="*/ 0 h 52"/>
                  <a:gd name="T20" fmla="*/ 3 w 316"/>
                  <a:gd name="T21" fmla="*/ 0 h 52"/>
                  <a:gd name="T22" fmla="*/ 3 w 316"/>
                  <a:gd name="T23" fmla="*/ 0 h 52"/>
                  <a:gd name="T24" fmla="*/ 2 w 316"/>
                  <a:gd name="T25" fmla="*/ 0 h 52"/>
                  <a:gd name="T26" fmla="*/ 1 w 316"/>
                  <a:gd name="T27" fmla="*/ 0 h 52"/>
                  <a:gd name="T28" fmla="*/ 1 w 316"/>
                  <a:gd name="T29" fmla="*/ 0 h 52"/>
                  <a:gd name="T30" fmla="*/ 1 w 316"/>
                  <a:gd name="T31" fmla="*/ 0 h 52"/>
                  <a:gd name="T32" fmla="*/ 1 w 316"/>
                  <a:gd name="T33" fmla="*/ 0 h 52"/>
                  <a:gd name="T34" fmla="*/ 0 w 316"/>
                  <a:gd name="T35" fmla="*/ 0 h 52"/>
                  <a:gd name="T36" fmla="*/ 1 w 316"/>
                  <a:gd name="T37" fmla="*/ 0 h 52"/>
                  <a:gd name="T38" fmla="*/ 1 w 316"/>
                  <a:gd name="T39" fmla="*/ 0 h 52"/>
                  <a:gd name="T40" fmla="*/ 1 w 316"/>
                  <a:gd name="T41" fmla="*/ 0 h 52"/>
                  <a:gd name="T42" fmla="*/ 1 w 316"/>
                  <a:gd name="T43" fmla="*/ 0 h 52"/>
                  <a:gd name="T44" fmla="*/ 1 w 316"/>
                  <a:gd name="T45" fmla="*/ 0 h 52"/>
                  <a:gd name="T46" fmla="*/ 2 w 316"/>
                  <a:gd name="T47" fmla="*/ 0 h 52"/>
                  <a:gd name="T48" fmla="*/ 3 w 316"/>
                  <a:gd name="T49" fmla="*/ 0 h 52"/>
                  <a:gd name="T50" fmla="*/ 3 w 316"/>
                  <a:gd name="T51" fmla="*/ 0 h 52"/>
                  <a:gd name="T52" fmla="*/ 3 w 316"/>
                  <a:gd name="T53" fmla="*/ 0 h 52"/>
                  <a:gd name="T54" fmla="*/ 3 w 316"/>
                  <a:gd name="T55" fmla="*/ 0 h 52"/>
                  <a:gd name="T56" fmla="*/ 3 w 316"/>
                  <a:gd name="T57" fmla="*/ 0 h 52"/>
                  <a:gd name="T58" fmla="*/ 4 w 316"/>
                  <a:gd name="T59" fmla="*/ 0 h 52"/>
                  <a:gd name="T60" fmla="*/ 5 w 316"/>
                  <a:gd name="T61" fmla="*/ 0 h 52"/>
                  <a:gd name="T62" fmla="*/ 5 w 316"/>
                  <a:gd name="T63" fmla="*/ 0 h 52"/>
                  <a:gd name="T64" fmla="*/ 5 w 316"/>
                  <a:gd name="T65" fmla="*/ 0 h 52"/>
                  <a:gd name="T66" fmla="*/ 5 w 316"/>
                  <a:gd name="T67" fmla="*/ 0 h 52"/>
                  <a:gd name="T68" fmla="*/ 5 w 316"/>
                  <a:gd name="T69" fmla="*/ 0 h 52"/>
                  <a:gd name="T70" fmla="*/ 5 w 316"/>
                  <a:gd name="T71" fmla="*/ 0 h 52"/>
                  <a:gd name="T72" fmla="*/ 5 w 316"/>
                  <a:gd name="T73" fmla="*/ 0 h 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6"/>
                  <a:gd name="T112" fmla="*/ 0 h 52"/>
                  <a:gd name="T113" fmla="*/ 316 w 316"/>
                  <a:gd name="T114" fmla="*/ 52 h 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6" h="52">
                    <a:moveTo>
                      <a:pt x="316" y="40"/>
                    </a:moveTo>
                    <a:lnTo>
                      <a:pt x="316" y="40"/>
                    </a:lnTo>
                    <a:lnTo>
                      <a:pt x="307" y="36"/>
                    </a:lnTo>
                    <a:lnTo>
                      <a:pt x="295" y="30"/>
                    </a:lnTo>
                    <a:lnTo>
                      <a:pt x="280" y="25"/>
                    </a:lnTo>
                    <a:lnTo>
                      <a:pt x="262" y="20"/>
                    </a:lnTo>
                    <a:lnTo>
                      <a:pt x="244" y="14"/>
                    </a:lnTo>
                    <a:lnTo>
                      <a:pt x="222" y="10"/>
                    </a:lnTo>
                    <a:lnTo>
                      <a:pt x="200" y="6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0" y="0"/>
                    </a:lnTo>
                    <a:lnTo>
                      <a:pt x="107" y="3"/>
                    </a:lnTo>
                    <a:lnTo>
                      <a:pt x="84" y="6"/>
                    </a:lnTo>
                    <a:lnTo>
                      <a:pt x="60" y="10"/>
                    </a:lnTo>
                    <a:lnTo>
                      <a:pt x="39" y="17"/>
                    </a:lnTo>
                    <a:lnTo>
                      <a:pt x="19" y="27"/>
                    </a:lnTo>
                    <a:lnTo>
                      <a:pt x="0" y="42"/>
                    </a:lnTo>
                    <a:lnTo>
                      <a:pt x="9" y="51"/>
                    </a:lnTo>
                    <a:lnTo>
                      <a:pt x="24" y="39"/>
                    </a:lnTo>
                    <a:lnTo>
                      <a:pt x="42" y="29"/>
                    </a:lnTo>
                    <a:lnTo>
                      <a:pt x="63" y="22"/>
                    </a:lnTo>
                    <a:lnTo>
                      <a:pt x="84" y="17"/>
                    </a:lnTo>
                    <a:lnTo>
                      <a:pt x="107" y="14"/>
                    </a:lnTo>
                    <a:lnTo>
                      <a:pt x="130" y="14"/>
                    </a:lnTo>
                    <a:lnTo>
                      <a:pt x="154" y="14"/>
                    </a:lnTo>
                    <a:lnTo>
                      <a:pt x="177" y="14"/>
                    </a:lnTo>
                    <a:lnTo>
                      <a:pt x="200" y="17"/>
                    </a:lnTo>
                    <a:lnTo>
                      <a:pt x="222" y="22"/>
                    </a:lnTo>
                    <a:lnTo>
                      <a:pt x="241" y="26"/>
                    </a:lnTo>
                    <a:lnTo>
                      <a:pt x="259" y="32"/>
                    </a:lnTo>
                    <a:lnTo>
                      <a:pt x="277" y="36"/>
                    </a:lnTo>
                    <a:lnTo>
                      <a:pt x="290" y="42"/>
                    </a:lnTo>
                    <a:lnTo>
                      <a:pt x="301" y="48"/>
                    </a:lnTo>
                    <a:lnTo>
                      <a:pt x="310" y="52"/>
                    </a:lnTo>
                    <a:lnTo>
                      <a:pt x="316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5" name="Freeform 165"/>
              <p:cNvSpPr>
                <a:spLocks/>
              </p:cNvSpPr>
              <p:nvPr/>
            </p:nvSpPr>
            <p:spPr bwMode="auto">
              <a:xfrm>
                <a:off x="4691" y="2905"/>
                <a:ext cx="45" cy="128"/>
              </a:xfrm>
              <a:custGeom>
                <a:avLst/>
                <a:gdLst>
                  <a:gd name="T0" fmla="*/ 1 w 91"/>
                  <a:gd name="T1" fmla="*/ 4 h 257"/>
                  <a:gd name="T2" fmla="*/ 1 w 91"/>
                  <a:gd name="T3" fmla="*/ 4 h 257"/>
                  <a:gd name="T4" fmla="*/ 1 w 91"/>
                  <a:gd name="T5" fmla="*/ 3 h 257"/>
                  <a:gd name="T6" fmla="*/ 1 w 91"/>
                  <a:gd name="T7" fmla="*/ 2 h 257"/>
                  <a:gd name="T8" fmla="*/ 1 w 91"/>
                  <a:gd name="T9" fmla="*/ 2 h 257"/>
                  <a:gd name="T10" fmla="*/ 1 w 91"/>
                  <a:gd name="T11" fmla="*/ 1 h 257"/>
                  <a:gd name="T12" fmla="*/ 0 w 91"/>
                  <a:gd name="T13" fmla="*/ 1 h 257"/>
                  <a:gd name="T14" fmla="*/ 0 w 91"/>
                  <a:gd name="T15" fmla="*/ 0 h 257"/>
                  <a:gd name="T16" fmla="*/ 0 w 91"/>
                  <a:gd name="T17" fmla="*/ 0 h 257"/>
                  <a:gd name="T18" fmla="*/ 0 w 91"/>
                  <a:gd name="T19" fmla="*/ 0 h 257"/>
                  <a:gd name="T20" fmla="*/ 0 w 91"/>
                  <a:gd name="T21" fmla="*/ 0 h 257"/>
                  <a:gd name="T22" fmla="*/ 0 w 91"/>
                  <a:gd name="T23" fmla="*/ 0 h 257"/>
                  <a:gd name="T24" fmla="*/ 0 w 91"/>
                  <a:gd name="T25" fmla="*/ 0 h 257"/>
                  <a:gd name="T26" fmla="*/ 0 w 91"/>
                  <a:gd name="T27" fmla="*/ 1 h 257"/>
                  <a:gd name="T28" fmla="*/ 0 w 91"/>
                  <a:gd name="T29" fmla="*/ 1 h 257"/>
                  <a:gd name="T30" fmla="*/ 1 w 91"/>
                  <a:gd name="T31" fmla="*/ 2 h 257"/>
                  <a:gd name="T32" fmla="*/ 1 w 91"/>
                  <a:gd name="T33" fmla="*/ 2 h 257"/>
                  <a:gd name="T34" fmla="*/ 1 w 91"/>
                  <a:gd name="T35" fmla="*/ 3 h 257"/>
                  <a:gd name="T36" fmla="*/ 0 w 91"/>
                  <a:gd name="T37" fmla="*/ 3 h 257"/>
                  <a:gd name="T38" fmla="*/ 0 w 91"/>
                  <a:gd name="T39" fmla="*/ 3 h 257"/>
                  <a:gd name="T40" fmla="*/ 1 w 91"/>
                  <a:gd name="T41" fmla="*/ 4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257"/>
                  <a:gd name="T65" fmla="*/ 91 w 91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257">
                    <a:moveTo>
                      <a:pt x="69" y="257"/>
                    </a:moveTo>
                    <a:lnTo>
                      <a:pt x="69" y="257"/>
                    </a:lnTo>
                    <a:lnTo>
                      <a:pt x="85" y="224"/>
                    </a:lnTo>
                    <a:lnTo>
                      <a:pt x="91" y="188"/>
                    </a:lnTo>
                    <a:lnTo>
                      <a:pt x="85" y="150"/>
                    </a:lnTo>
                    <a:lnTo>
                      <a:pt x="75" y="110"/>
                    </a:lnTo>
                    <a:lnTo>
                      <a:pt x="59" y="74"/>
                    </a:lnTo>
                    <a:lnTo>
                      <a:pt x="42" y="42"/>
                    </a:lnTo>
                    <a:lnTo>
                      <a:pt x="23" y="1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4" y="25"/>
                    </a:lnTo>
                    <a:lnTo>
                      <a:pt x="30" y="48"/>
                    </a:lnTo>
                    <a:lnTo>
                      <a:pt x="47" y="80"/>
                    </a:lnTo>
                    <a:lnTo>
                      <a:pt x="63" y="113"/>
                    </a:lnTo>
                    <a:lnTo>
                      <a:pt x="73" y="150"/>
                    </a:lnTo>
                    <a:lnTo>
                      <a:pt x="76" y="188"/>
                    </a:lnTo>
                    <a:lnTo>
                      <a:pt x="73" y="221"/>
                    </a:lnTo>
                    <a:lnTo>
                      <a:pt x="60" y="249"/>
                    </a:lnTo>
                    <a:lnTo>
                      <a:pt x="69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6" name="Freeform 166"/>
              <p:cNvSpPr>
                <a:spLocks/>
              </p:cNvSpPr>
              <p:nvPr/>
            </p:nvSpPr>
            <p:spPr bwMode="auto">
              <a:xfrm>
                <a:off x="4626" y="3029"/>
                <a:ext cx="100" cy="138"/>
              </a:xfrm>
              <a:custGeom>
                <a:avLst/>
                <a:gdLst>
                  <a:gd name="T0" fmla="*/ 1 w 199"/>
                  <a:gd name="T1" fmla="*/ 5 h 275"/>
                  <a:gd name="T2" fmla="*/ 1 w 199"/>
                  <a:gd name="T3" fmla="*/ 5 h 275"/>
                  <a:gd name="T4" fmla="*/ 1 w 199"/>
                  <a:gd name="T5" fmla="*/ 4 h 275"/>
                  <a:gd name="T6" fmla="*/ 1 w 199"/>
                  <a:gd name="T7" fmla="*/ 4 h 275"/>
                  <a:gd name="T8" fmla="*/ 2 w 199"/>
                  <a:gd name="T9" fmla="*/ 3 h 275"/>
                  <a:gd name="T10" fmla="*/ 2 w 199"/>
                  <a:gd name="T11" fmla="*/ 3 h 275"/>
                  <a:gd name="T12" fmla="*/ 2 w 199"/>
                  <a:gd name="T13" fmla="*/ 2 h 275"/>
                  <a:gd name="T14" fmla="*/ 3 w 199"/>
                  <a:gd name="T15" fmla="*/ 2 h 275"/>
                  <a:gd name="T16" fmla="*/ 3 w 199"/>
                  <a:gd name="T17" fmla="*/ 1 h 275"/>
                  <a:gd name="T18" fmla="*/ 4 w 199"/>
                  <a:gd name="T19" fmla="*/ 1 h 275"/>
                  <a:gd name="T20" fmla="*/ 3 w 199"/>
                  <a:gd name="T21" fmla="*/ 0 h 275"/>
                  <a:gd name="T22" fmla="*/ 3 w 199"/>
                  <a:gd name="T23" fmla="*/ 1 h 275"/>
                  <a:gd name="T24" fmla="*/ 3 w 199"/>
                  <a:gd name="T25" fmla="*/ 1 h 275"/>
                  <a:gd name="T26" fmla="*/ 2 w 199"/>
                  <a:gd name="T27" fmla="*/ 2 h 275"/>
                  <a:gd name="T28" fmla="*/ 2 w 199"/>
                  <a:gd name="T29" fmla="*/ 2 h 275"/>
                  <a:gd name="T30" fmla="*/ 1 w 199"/>
                  <a:gd name="T31" fmla="*/ 3 h 275"/>
                  <a:gd name="T32" fmla="*/ 1 w 199"/>
                  <a:gd name="T33" fmla="*/ 4 h 275"/>
                  <a:gd name="T34" fmla="*/ 1 w 199"/>
                  <a:gd name="T35" fmla="*/ 4 h 275"/>
                  <a:gd name="T36" fmla="*/ 0 w 199"/>
                  <a:gd name="T37" fmla="*/ 5 h 275"/>
                  <a:gd name="T38" fmla="*/ 1 w 199"/>
                  <a:gd name="T39" fmla="*/ 5 h 275"/>
                  <a:gd name="T40" fmla="*/ 0 w 199"/>
                  <a:gd name="T41" fmla="*/ 5 h 275"/>
                  <a:gd name="T42" fmla="*/ 1 w 199"/>
                  <a:gd name="T43" fmla="*/ 5 h 275"/>
                  <a:gd name="T44" fmla="*/ 1 w 199"/>
                  <a:gd name="T45" fmla="*/ 5 h 275"/>
                  <a:gd name="T46" fmla="*/ 1 w 199"/>
                  <a:gd name="T47" fmla="*/ 5 h 275"/>
                  <a:gd name="T48" fmla="*/ 1 w 199"/>
                  <a:gd name="T49" fmla="*/ 5 h 275"/>
                  <a:gd name="T50" fmla="*/ 1 w 199"/>
                  <a:gd name="T51" fmla="*/ 5 h 2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9"/>
                  <a:gd name="T79" fmla="*/ 0 h 275"/>
                  <a:gd name="T80" fmla="*/ 199 w 199"/>
                  <a:gd name="T81" fmla="*/ 275 h 2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9" h="275">
                    <a:moveTo>
                      <a:pt x="6" y="275"/>
                    </a:moveTo>
                    <a:lnTo>
                      <a:pt x="12" y="269"/>
                    </a:lnTo>
                    <a:lnTo>
                      <a:pt x="23" y="238"/>
                    </a:lnTo>
                    <a:lnTo>
                      <a:pt x="42" y="204"/>
                    </a:lnTo>
                    <a:lnTo>
                      <a:pt x="66" y="170"/>
                    </a:lnTo>
                    <a:lnTo>
                      <a:pt x="92" y="135"/>
                    </a:lnTo>
                    <a:lnTo>
                      <a:pt x="120" y="101"/>
                    </a:lnTo>
                    <a:lnTo>
                      <a:pt x="149" y="67"/>
                    </a:lnTo>
                    <a:lnTo>
                      <a:pt x="176" y="37"/>
                    </a:lnTo>
                    <a:lnTo>
                      <a:pt x="199" y="8"/>
                    </a:lnTo>
                    <a:lnTo>
                      <a:pt x="190" y="0"/>
                    </a:lnTo>
                    <a:lnTo>
                      <a:pt x="167" y="28"/>
                    </a:lnTo>
                    <a:lnTo>
                      <a:pt x="140" y="59"/>
                    </a:lnTo>
                    <a:lnTo>
                      <a:pt x="111" y="92"/>
                    </a:lnTo>
                    <a:lnTo>
                      <a:pt x="84" y="127"/>
                    </a:lnTo>
                    <a:lnTo>
                      <a:pt x="55" y="164"/>
                    </a:lnTo>
                    <a:lnTo>
                      <a:pt x="30" y="199"/>
                    </a:lnTo>
                    <a:lnTo>
                      <a:pt x="12" y="232"/>
                    </a:lnTo>
                    <a:lnTo>
                      <a:pt x="0" y="266"/>
                    </a:lnTo>
                    <a:lnTo>
                      <a:pt x="6" y="261"/>
                    </a:lnTo>
                    <a:lnTo>
                      <a:pt x="0" y="266"/>
                    </a:lnTo>
                    <a:lnTo>
                      <a:pt x="2" y="271"/>
                    </a:lnTo>
                    <a:lnTo>
                      <a:pt x="4" y="274"/>
                    </a:lnTo>
                    <a:lnTo>
                      <a:pt x="9" y="272"/>
                    </a:lnTo>
                    <a:lnTo>
                      <a:pt x="12" y="269"/>
                    </a:lnTo>
                    <a:lnTo>
                      <a:pt x="6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7" name="Freeform 167"/>
              <p:cNvSpPr>
                <a:spLocks/>
              </p:cNvSpPr>
              <p:nvPr/>
            </p:nvSpPr>
            <p:spPr bwMode="auto">
              <a:xfrm>
                <a:off x="4652" y="2934"/>
                <a:ext cx="191" cy="220"/>
              </a:xfrm>
              <a:custGeom>
                <a:avLst/>
                <a:gdLst>
                  <a:gd name="T0" fmla="*/ 6 w 382"/>
                  <a:gd name="T1" fmla="*/ 5 h 442"/>
                  <a:gd name="T2" fmla="*/ 6 w 382"/>
                  <a:gd name="T3" fmla="*/ 6 h 442"/>
                  <a:gd name="T4" fmla="*/ 6 w 382"/>
                  <a:gd name="T5" fmla="*/ 6 h 442"/>
                  <a:gd name="T6" fmla="*/ 5 w 382"/>
                  <a:gd name="T7" fmla="*/ 6 h 442"/>
                  <a:gd name="T8" fmla="*/ 5 w 382"/>
                  <a:gd name="T9" fmla="*/ 6 h 442"/>
                  <a:gd name="T10" fmla="*/ 4 w 382"/>
                  <a:gd name="T11" fmla="*/ 6 h 442"/>
                  <a:gd name="T12" fmla="*/ 4 w 382"/>
                  <a:gd name="T13" fmla="*/ 6 h 442"/>
                  <a:gd name="T14" fmla="*/ 3 w 382"/>
                  <a:gd name="T15" fmla="*/ 6 h 442"/>
                  <a:gd name="T16" fmla="*/ 3 w 382"/>
                  <a:gd name="T17" fmla="*/ 6 h 442"/>
                  <a:gd name="T18" fmla="*/ 3 w 382"/>
                  <a:gd name="T19" fmla="*/ 6 h 442"/>
                  <a:gd name="T20" fmla="*/ 3 w 382"/>
                  <a:gd name="T21" fmla="*/ 6 h 442"/>
                  <a:gd name="T22" fmla="*/ 3 w 382"/>
                  <a:gd name="T23" fmla="*/ 6 h 442"/>
                  <a:gd name="T24" fmla="*/ 3 w 382"/>
                  <a:gd name="T25" fmla="*/ 6 h 442"/>
                  <a:gd name="T26" fmla="*/ 2 w 382"/>
                  <a:gd name="T27" fmla="*/ 6 h 442"/>
                  <a:gd name="T28" fmla="*/ 2 w 382"/>
                  <a:gd name="T29" fmla="*/ 6 h 442"/>
                  <a:gd name="T30" fmla="*/ 2 w 382"/>
                  <a:gd name="T31" fmla="*/ 6 h 442"/>
                  <a:gd name="T32" fmla="*/ 2 w 382"/>
                  <a:gd name="T33" fmla="*/ 5 h 442"/>
                  <a:gd name="T34" fmla="*/ 1 w 382"/>
                  <a:gd name="T35" fmla="*/ 5 h 442"/>
                  <a:gd name="T36" fmla="*/ 1 w 382"/>
                  <a:gd name="T37" fmla="*/ 4 h 442"/>
                  <a:gd name="T38" fmla="*/ 1 w 382"/>
                  <a:gd name="T39" fmla="*/ 4 h 442"/>
                  <a:gd name="T40" fmla="*/ 1 w 382"/>
                  <a:gd name="T41" fmla="*/ 3 h 442"/>
                  <a:gd name="T42" fmla="*/ 1 w 382"/>
                  <a:gd name="T43" fmla="*/ 3 h 442"/>
                  <a:gd name="T44" fmla="*/ 1 w 382"/>
                  <a:gd name="T45" fmla="*/ 2 h 442"/>
                  <a:gd name="T46" fmla="*/ 1 w 382"/>
                  <a:gd name="T47" fmla="*/ 2 h 442"/>
                  <a:gd name="T48" fmla="*/ 1 w 382"/>
                  <a:gd name="T49" fmla="*/ 1 h 442"/>
                  <a:gd name="T50" fmla="*/ 0 w 382"/>
                  <a:gd name="T51" fmla="*/ 1 h 442"/>
                  <a:gd name="T52" fmla="*/ 1 w 382"/>
                  <a:gd name="T53" fmla="*/ 1 h 442"/>
                  <a:gd name="T54" fmla="*/ 1 w 382"/>
                  <a:gd name="T55" fmla="*/ 0 h 442"/>
                  <a:gd name="T56" fmla="*/ 1 w 382"/>
                  <a:gd name="T57" fmla="*/ 0 h 442"/>
                  <a:gd name="T58" fmla="*/ 1 w 382"/>
                  <a:gd name="T59" fmla="*/ 0 h 442"/>
                  <a:gd name="T60" fmla="*/ 1 w 382"/>
                  <a:gd name="T61" fmla="*/ 0 h 442"/>
                  <a:gd name="T62" fmla="*/ 1 w 382"/>
                  <a:gd name="T63" fmla="*/ 0 h 442"/>
                  <a:gd name="T64" fmla="*/ 2 w 382"/>
                  <a:gd name="T65" fmla="*/ 0 h 442"/>
                  <a:gd name="T66" fmla="*/ 2 w 382"/>
                  <a:gd name="T67" fmla="*/ 0 h 442"/>
                  <a:gd name="T68" fmla="*/ 2 w 382"/>
                  <a:gd name="T69" fmla="*/ 0 h 442"/>
                  <a:gd name="T70" fmla="*/ 2 w 382"/>
                  <a:gd name="T71" fmla="*/ 0 h 442"/>
                  <a:gd name="T72" fmla="*/ 2 w 382"/>
                  <a:gd name="T73" fmla="*/ 0 h 442"/>
                  <a:gd name="T74" fmla="*/ 3 w 382"/>
                  <a:gd name="T75" fmla="*/ 0 h 442"/>
                  <a:gd name="T76" fmla="*/ 3 w 382"/>
                  <a:gd name="T77" fmla="*/ 0 h 442"/>
                  <a:gd name="T78" fmla="*/ 3 w 382"/>
                  <a:gd name="T79" fmla="*/ 0 h 442"/>
                  <a:gd name="T80" fmla="*/ 3 w 382"/>
                  <a:gd name="T81" fmla="*/ 1 h 442"/>
                  <a:gd name="T82" fmla="*/ 3 w 382"/>
                  <a:gd name="T83" fmla="*/ 1 h 442"/>
                  <a:gd name="T84" fmla="*/ 3 w 382"/>
                  <a:gd name="T85" fmla="*/ 2 h 442"/>
                  <a:gd name="T86" fmla="*/ 3 w 382"/>
                  <a:gd name="T87" fmla="*/ 2 h 442"/>
                  <a:gd name="T88" fmla="*/ 3 w 382"/>
                  <a:gd name="T89" fmla="*/ 3 h 442"/>
                  <a:gd name="T90" fmla="*/ 3 w 382"/>
                  <a:gd name="T91" fmla="*/ 3 h 442"/>
                  <a:gd name="T92" fmla="*/ 3 w 382"/>
                  <a:gd name="T93" fmla="*/ 3 h 442"/>
                  <a:gd name="T94" fmla="*/ 4 w 382"/>
                  <a:gd name="T95" fmla="*/ 4 h 442"/>
                  <a:gd name="T96" fmla="*/ 4 w 382"/>
                  <a:gd name="T97" fmla="*/ 4 h 442"/>
                  <a:gd name="T98" fmla="*/ 6 w 382"/>
                  <a:gd name="T99" fmla="*/ 3 h 442"/>
                  <a:gd name="T100" fmla="*/ 6 w 382"/>
                  <a:gd name="T101" fmla="*/ 5 h 4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2"/>
                  <a:gd name="T154" fmla="*/ 0 h 442"/>
                  <a:gd name="T155" fmla="*/ 382 w 382"/>
                  <a:gd name="T156" fmla="*/ 442 h 4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2" h="442">
                    <a:moveTo>
                      <a:pt x="382" y="380"/>
                    </a:moveTo>
                    <a:lnTo>
                      <a:pt x="350" y="390"/>
                    </a:lnTo>
                    <a:lnTo>
                      <a:pt x="323" y="400"/>
                    </a:lnTo>
                    <a:lnTo>
                      <a:pt x="297" y="407"/>
                    </a:lnTo>
                    <a:lnTo>
                      <a:pt x="274" y="414"/>
                    </a:lnTo>
                    <a:lnTo>
                      <a:pt x="254" y="420"/>
                    </a:lnTo>
                    <a:lnTo>
                      <a:pt x="235" y="426"/>
                    </a:lnTo>
                    <a:lnTo>
                      <a:pt x="219" y="430"/>
                    </a:lnTo>
                    <a:lnTo>
                      <a:pt x="205" y="434"/>
                    </a:lnTo>
                    <a:lnTo>
                      <a:pt x="189" y="439"/>
                    </a:lnTo>
                    <a:lnTo>
                      <a:pt x="172" y="442"/>
                    </a:lnTo>
                    <a:lnTo>
                      <a:pt x="153" y="442"/>
                    </a:lnTo>
                    <a:lnTo>
                      <a:pt x="134" y="437"/>
                    </a:lnTo>
                    <a:lnTo>
                      <a:pt x="115" y="429"/>
                    </a:lnTo>
                    <a:lnTo>
                      <a:pt x="98" y="414"/>
                    </a:lnTo>
                    <a:lnTo>
                      <a:pt x="84" y="393"/>
                    </a:lnTo>
                    <a:lnTo>
                      <a:pt x="71" y="362"/>
                    </a:lnTo>
                    <a:lnTo>
                      <a:pt x="61" y="326"/>
                    </a:lnTo>
                    <a:lnTo>
                      <a:pt x="50" y="292"/>
                    </a:lnTo>
                    <a:lnTo>
                      <a:pt x="40" y="257"/>
                    </a:lnTo>
                    <a:lnTo>
                      <a:pt x="32" y="222"/>
                    </a:lnTo>
                    <a:lnTo>
                      <a:pt x="23" y="192"/>
                    </a:lnTo>
                    <a:lnTo>
                      <a:pt x="14" y="162"/>
                    </a:lnTo>
                    <a:lnTo>
                      <a:pt x="9" y="136"/>
                    </a:lnTo>
                    <a:lnTo>
                      <a:pt x="3" y="114"/>
                    </a:lnTo>
                    <a:lnTo>
                      <a:pt x="0" y="95"/>
                    </a:lnTo>
                    <a:lnTo>
                      <a:pt x="1" y="77"/>
                    </a:lnTo>
                    <a:lnTo>
                      <a:pt x="6" y="59"/>
                    </a:lnTo>
                    <a:lnTo>
                      <a:pt x="14" y="43"/>
                    </a:lnTo>
                    <a:lnTo>
                      <a:pt x="25" y="30"/>
                    </a:lnTo>
                    <a:lnTo>
                      <a:pt x="36" y="19"/>
                    </a:lnTo>
                    <a:lnTo>
                      <a:pt x="52" y="9"/>
                    </a:lnTo>
                    <a:lnTo>
                      <a:pt x="68" y="3"/>
                    </a:lnTo>
                    <a:lnTo>
                      <a:pt x="85" y="0"/>
                    </a:lnTo>
                    <a:lnTo>
                      <a:pt x="100" y="0"/>
                    </a:lnTo>
                    <a:lnTo>
                      <a:pt x="115" y="4"/>
                    </a:lnTo>
                    <a:lnTo>
                      <a:pt x="128" y="10"/>
                    </a:lnTo>
                    <a:lnTo>
                      <a:pt x="140" y="22"/>
                    </a:lnTo>
                    <a:lnTo>
                      <a:pt x="151" y="36"/>
                    </a:lnTo>
                    <a:lnTo>
                      <a:pt x="162" y="55"/>
                    </a:lnTo>
                    <a:lnTo>
                      <a:pt x="170" y="78"/>
                    </a:lnTo>
                    <a:lnTo>
                      <a:pt x="179" y="105"/>
                    </a:lnTo>
                    <a:lnTo>
                      <a:pt x="189" y="136"/>
                    </a:lnTo>
                    <a:lnTo>
                      <a:pt x="199" y="166"/>
                    </a:lnTo>
                    <a:lnTo>
                      <a:pt x="208" y="196"/>
                    </a:lnTo>
                    <a:lnTo>
                      <a:pt x="216" y="222"/>
                    </a:lnTo>
                    <a:lnTo>
                      <a:pt x="223" y="244"/>
                    </a:lnTo>
                    <a:lnTo>
                      <a:pt x="228" y="257"/>
                    </a:lnTo>
                    <a:lnTo>
                      <a:pt x="229" y="263"/>
                    </a:lnTo>
                    <a:lnTo>
                      <a:pt x="322" y="232"/>
                    </a:lnTo>
                    <a:lnTo>
                      <a:pt x="382" y="3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8" name="Freeform 168"/>
              <p:cNvSpPr>
                <a:spLocks/>
              </p:cNvSpPr>
              <p:nvPr/>
            </p:nvSpPr>
            <p:spPr bwMode="auto">
              <a:xfrm>
                <a:off x="4754" y="3120"/>
                <a:ext cx="90" cy="34"/>
              </a:xfrm>
              <a:custGeom>
                <a:avLst/>
                <a:gdLst>
                  <a:gd name="T0" fmla="*/ 0 w 181"/>
                  <a:gd name="T1" fmla="*/ 2 h 66"/>
                  <a:gd name="T2" fmla="*/ 0 w 181"/>
                  <a:gd name="T3" fmla="*/ 2 h 66"/>
                  <a:gd name="T4" fmla="*/ 0 w 181"/>
                  <a:gd name="T5" fmla="*/ 1 h 66"/>
                  <a:gd name="T6" fmla="*/ 0 w 181"/>
                  <a:gd name="T7" fmla="*/ 1 h 66"/>
                  <a:gd name="T8" fmla="*/ 0 w 181"/>
                  <a:gd name="T9" fmla="*/ 1 h 66"/>
                  <a:gd name="T10" fmla="*/ 1 w 181"/>
                  <a:gd name="T11" fmla="*/ 1 h 66"/>
                  <a:gd name="T12" fmla="*/ 1 w 181"/>
                  <a:gd name="T13" fmla="*/ 1 h 66"/>
                  <a:gd name="T14" fmla="*/ 1 w 181"/>
                  <a:gd name="T15" fmla="*/ 1 h 66"/>
                  <a:gd name="T16" fmla="*/ 2 w 181"/>
                  <a:gd name="T17" fmla="*/ 1 h 66"/>
                  <a:gd name="T18" fmla="*/ 2 w 181"/>
                  <a:gd name="T19" fmla="*/ 1 h 66"/>
                  <a:gd name="T20" fmla="*/ 2 w 181"/>
                  <a:gd name="T21" fmla="*/ 0 h 66"/>
                  <a:gd name="T22" fmla="*/ 2 w 181"/>
                  <a:gd name="T23" fmla="*/ 1 h 66"/>
                  <a:gd name="T24" fmla="*/ 1 w 181"/>
                  <a:gd name="T25" fmla="*/ 1 h 66"/>
                  <a:gd name="T26" fmla="*/ 1 w 181"/>
                  <a:gd name="T27" fmla="*/ 1 h 66"/>
                  <a:gd name="T28" fmla="*/ 1 w 181"/>
                  <a:gd name="T29" fmla="*/ 1 h 66"/>
                  <a:gd name="T30" fmla="*/ 0 w 181"/>
                  <a:gd name="T31" fmla="*/ 1 h 66"/>
                  <a:gd name="T32" fmla="*/ 0 w 181"/>
                  <a:gd name="T33" fmla="*/ 1 h 66"/>
                  <a:gd name="T34" fmla="*/ 0 w 181"/>
                  <a:gd name="T35" fmla="*/ 1 h 66"/>
                  <a:gd name="T36" fmla="*/ 0 w 181"/>
                  <a:gd name="T37" fmla="*/ 1 h 66"/>
                  <a:gd name="T38" fmla="*/ 0 w 181"/>
                  <a:gd name="T39" fmla="*/ 1 h 66"/>
                  <a:gd name="T40" fmla="*/ 0 w 181"/>
                  <a:gd name="T41" fmla="*/ 2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66"/>
                  <a:gd name="T65" fmla="*/ 181 w 181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66">
                    <a:moveTo>
                      <a:pt x="3" y="66"/>
                    </a:moveTo>
                    <a:lnTo>
                      <a:pt x="3" y="66"/>
                    </a:lnTo>
                    <a:lnTo>
                      <a:pt x="18" y="62"/>
                    </a:lnTo>
                    <a:lnTo>
                      <a:pt x="33" y="58"/>
                    </a:lnTo>
                    <a:lnTo>
                      <a:pt x="52" y="52"/>
                    </a:lnTo>
                    <a:lnTo>
                      <a:pt x="72" y="46"/>
                    </a:lnTo>
                    <a:lnTo>
                      <a:pt x="95" y="39"/>
                    </a:lnTo>
                    <a:lnTo>
                      <a:pt x="121" y="32"/>
                    </a:lnTo>
                    <a:lnTo>
                      <a:pt x="149" y="21"/>
                    </a:lnTo>
                    <a:lnTo>
                      <a:pt x="181" y="11"/>
                    </a:lnTo>
                    <a:lnTo>
                      <a:pt x="178" y="0"/>
                    </a:lnTo>
                    <a:lnTo>
                      <a:pt x="146" y="10"/>
                    </a:lnTo>
                    <a:lnTo>
                      <a:pt x="119" y="20"/>
                    </a:lnTo>
                    <a:lnTo>
                      <a:pt x="93" y="27"/>
                    </a:lnTo>
                    <a:lnTo>
                      <a:pt x="70" y="34"/>
                    </a:lnTo>
                    <a:lnTo>
                      <a:pt x="49" y="40"/>
                    </a:lnTo>
                    <a:lnTo>
                      <a:pt x="31" y="46"/>
                    </a:lnTo>
                    <a:lnTo>
                      <a:pt x="15" y="50"/>
                    </a:lnTo>
                    <a:lnTo>
                      <a:pt x="0" y="55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9" name="Freeform 169"/>
              <p:cNvSpPr>
                <a:spLocks/>
              </p:cNvSpPr>
              <p:nvPr/>
            </p:nvSpPr>
            <p:spPr bwMode="auto">
              <a:xfrm>
                <a:off x="4684" y="3114"/>
                <a:ext cx="71" cy="43"/>
              </a:xfrm>
              <a:custGeom>
                <a:avLst/>
                <a:gdLst>
                  <a:gd name="T0" fmla="*/ 0 w 141"/>
                  <a:gd name="T1" fmla="*/ 1 h 86"/>
                  <a:gd name="T2" fmla="*/ 0 w 141"/>
                  <a:gd name="T3" fmla="*/ 1 h 86"/>
                  <a:gd name="T4" fmla="*/ 1 w 141"/>
                  <a:gd name="T5" fmla="*/ 1 h 86"/>
                  <a:gd name="T6" fmla="*/ 1 w 141"/>
                  <a:gd name="T7" fmla="*/ 1 h 86"/>
                  <a:gd name="T8" fmla="*/ 1 w 141"/>
                  <a:gd name="T9" fmla="*/ 2 h 86"/>
                  <a:gd name="T10" fmla="*/ 2 w 141"/>
                  <a:gd name="T11" fmla="*/ 2 h 86"/>
                  <a:gd name="T12" fmla="*/ 2 w 141"/>
                  <a:gd name="T13" fmla="*/ 2 h 86"/>
                  <a:gd name="T14" fmla="*/ 2 w 141"/>
                  <a:gd name="T15" fmla="*/ 2 h 86"/>
                  <a:gd name="T16" fmla="*/ 2 w 141"/>
                  <a:gd name="T17" fmla="*/ 2 h 86"/>
                  <a:gd name="T18" fmla="*/ 3 w 141"/>
                  <a:gd name="T19" fmla="*/ 2 h 86"/>
                  <a:gd name="T20" fmla="*/ 3 w 141"/>
                  <a:gd name="T21" fmla="*/ 2 h 86"/>
                  <a:gd name="T22" fmla="*/ 2 w 141"/>
                  <a:gd name="T23" fmla="*/ 2 h 86"/>
                  <a:gd name="T24" fmla="*/ 2 w 141"/>
                  <a:gd name="T25" fmla="*/ 2 h 86"/>
                  <a:gd name="T26" fmla="*/ 2 w 141"/>
                  <a:gd name="T27" fmla="*/ 2 h 86"/>
                  <a:gd name="T28" fmla="*/ 2 w 141"/>
                  <a:gd name="T29" fmla="*/ 2 h 86"/>
                  <a:gd name="T30" fmla="*/ 1 w 141"/>
                  <a:gd name="T31" fmla="*/ 1 h 86"/>
                  <a:gd name="T32" fmla="*/ 1 w 141"/>
                  <a:gd name="T33" fmla="*/ 1 h 86"/>
                  <a:gd name="T34" fmla="*/ 1 w 141"/>
                  <a:gd name="T35" fmla="*/ 1 h 86"/>
                  <a:gd name="T36" fmla="*/ 1 w 141"/>
                  <a:gd name="T37" fmla="*/ 0 h 86"/>
                  <a:gd name="T38" fmla="*/ 1 w 141"/>
                  <a:gd name="T39" fmla="*/ 0 h 86"/>
                  <a:gd name="T40" fmla="*/ 0 w 141"/>
                  <a:gd name="T41" fmla="*/ 1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86"/>
                  <a:gd name="T65" fmla="*/ 141 w 141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86">
                    <a:moveTo>
                      <a:pt x="0" y="3"/>
                    </a:moveTo>
                    <a:lnTo>
                      <a:pt x="0" y="3"/>
                    </a:lnTo>
                    <a:lnTo>
                      <a:pt x="13" y="34"/>
                    </a:lnTo>
                    <a:lnTo>
                      <a:pt x="29" y="58"/>
                    </a:lnTo>
                    <a:lnTo>
                      <a:pt x="47" y="73"/>
                    </a:lnTo>
                    <a:lnTo>
                      <a:pt x="68" y="82"/>
                    </a:lnTo>
                    <a:lnTo>
                      <a:pt x="88" y="86"/>
                    </a:lnTo>
                    <a:lnTo>
                      <a:pt x="107" y="86"/>
                    </a:lnTo>
                    <a:lnTo>
                      <a:pt x="125" y="83"/>
                    </a:lnTo>
                    <a:lnTo>
                      <a:pt x="141" y="79"/>
                    </a:lnTo>
                    <a:lnTo>
                      <a:pt x="138" y="68"/>
                    </a:lnTo>
                    <a:lnTo>
                      <a:pt x="122" y="72"/>
                    </a:lnTo>
                    <a:lnTo>
                      <a:pt x="107" y="75"/>
                    </a:lnTo>
                    <a:lnTo>
                      <a:pt x="88" y="75"/>
                    </a:lnTo>
                    <a:lnTo>
                      <a:pt x="71" y="71"/>
                    </a:lnTo>
                    <a:lnTo>
                      <a:pt x="53" y="62"/>
                    </a:lnTo>
                    <a:lnTo>
                      <a:pt x="37" y="49"/>
                    </a:lnTo>
                    <a:lnTo>
                      <a:pt x="24" y="29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0" name="Freeform 170"/>
              <p:cNvSpPr>
                <a:spLocks/>
              </p:cNvSpPr>
              <p:nvPr/>
            </p:nvSpPr>
            <p:spPr bwMode="auto">
              <a:xfrm>
                <a:off x="4651" y="2990"/>
                <a:ext cx="39" cy="125"/>
              </a:xfrm>
              <a:custGeom>
                <a:avLst/>
                <a:gdLst>
                  <a:gd name="T0" fmla="*/ 0 w 79"/>
                  <a:gd name="T1" fmla="*/ 0 h 251"/>
                  <a:gd name="T2" fmla="*/ 0 w 79"/>
                  <a:gd name="T3" fmla="*/ 0 h 251"/>
                  <a:gd name="T4" fmla="*/ 0 w 79"/>
                  <a:gd name="T5" fmla="*/ 0 h 251"/>
                  <a:gd name="T6" fmla="*/ 0 w 79"/>
                  <a:gd name="T7" fmla="*/ 0 h 251"/>
                  <a:gd name="T8" fmla="*/ 0 w 79"/>
                  <a:gd name="T9" fmla="*/ 1 h 251"/>
                  <a:gd name="T10" fmla="*/ 0 w 79"/>
                  <a:gd name="T11" fmla="*/ 1 h 251"/>
                  <a:gd name="T12" fmla="*/ 0 w 79"/>
                  <a:gd name="T13" fmla="*/ 2 h 251"/>
                  <a:gd name="T14" fmla="*/ 0 w 79"/>
                  <a:gd name="T15" fmla="*/ 2 h 251"/>
                  <a:gd name="T16" fmla="*/ 0 w 79"/>
                  <a:gd name="T17" fmla="*/ 3 h 251"/>
                  <a:gd name="T18" fmla="*/ 1 w 79"/>
                  <a:gd name="T19" fmla="*/ 3 h 251"/>
                  <a:gd name="T20" fmla="*/ 1 w 79"/>
                  <a:gd name="T21" fmla="*/ 3 h 251"/>
                  <a:gd name="T22" fmla="*/ 1 w 79"/>
                  <a:gd name="T23" fmla="*/ 3 h 251"/>
                  <a:gd name="T24" fmla="*/ 0 w 79"/>
                  <a:gd name="T25" fmla="*/ 2 h 251"/>
                  <a:gd name="T26" fmla="*/ 0 w 79"/>
                  <a:gd name="T27" fmla="*/ 2 h 251"/>
                  <a:gd name="T28" fmla="*/ 0 w 79"/>
                  <a:gd name="T29" fmla="*/ 1 h 251"/>
                  <a:gd name="T30" fmla="*/ 0 w 79"/>
                  <a:gd name="T31" fmla="*/ 1 h 251"/>
                  <a:gd name="T32" fmla="*/ 0 w 79"/>
                  <a:gd name="T33" fmla="*/ 0 h 251"/>
                  <a:gd name="T34" fmla="*/ 0 w 79"/>
                  <a:gd name="T35" fmla="*/ 0 h 251"/>
                  <a:gd name="T36" fmla="*/ 0 w 79"/>
                  <a:gd name="T37" fmla="*/ 0 h 251"/>
                  <a:gd name="T38" fmla="*/ 0 w 79"/>
                  <a:gd name="T39" fmla="*/ 0 h 251"/>
                  <a:gd name="T40" fmla="*/ 0 w 79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251"/>
                  <a:gd name="T65" fmla="*/ 79 w 79"/>
                  <a:gd name="T66" fmla="*/ 251 h 2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251">
                    <a:moveTo>
                      <a:pt x="0" y="3"/>
                    </a:moveTo>
                    <a:lnTo>
                      <a:pt x="0" y="3"/>
                    </a:lnTo>
                    <a:lnTo>
                      <a:pt x="6" y="24"/>
                    </a:lnTo>
                    <a:lnTo>
                      <a:pt x="12" y="50"/>
                    </a:lnTo>
                    <a:lnTo>
                      <a:pt x="20" y="80"/>
                    </a:lnTo>
                    <a:lnTo>
                      <a:pt x="29" y="111"/>
                    </a:lnTo>
                    <a:lnTo>
                      <a:pt x="38" y="145"/>
                    </a:lnTo>
                    <a:lnTo>
                      <a:pt x="48" y="180"/>
                    </a:lnTo>
                    <a:lnTo>
                      <a:pt x="58" y="215"/>
                    </a:lnTo>
                    <a:lnTo>
                      <a:pt x="68" y="251"/>
                    </a:lnTo>
                    <a:lnTo>
                      <a:pt x="79" y="248"/>
                    </a:lnTo>
                    <a:lnTo>
                      <a:pt x="69" y="212"/>
                    </a:lnTo>
                    <a:lnTo>
                      <a:pt x="59" y="177"/>
                    </a:lnTo>
                    <a:lnTo>
                      <a:pt x="49" y="143"/>
                    </a:lnTo>
                    <a:lnTo>
                      <a:pt x="41" y="108"/>
                    </a:lnTo>
                    <a:lnTo>
                      <a:pt x="32" y="78"/>
                    </a:lnTo>
                    <a:lnTo>
                      <a:pt x="23" y="47"/>
                    </a:lnTo>
                    <a:lnTo>
                      <a:pt x="17" y="21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1" name="Freeform 171"/>
              <p:cNvSpPr>
                <a:spLocks/>
              </p:cNvSpPr>
              <p:nvPr/>
            </p:nvSpPr>
            <p:spPr bwMode="auto">
              <a:xfrm>
                <a:off x="4648" y="2932"/>
                <a:ext cx="39" cy="59"/>
              </a:xfrm>
              <a:custGeom>
                <a:avLst/>
                <a:gdLst>
                  <a:gd name="T0" fmla="*/ 2 w 76"/>
                  <a:gd name="T1" fmla="*/ 0 h 119"/>
                  <a:gd name="T2" fmla="*/ 2 w 76"/>
                  <a:gd name="T3" fmla="*/ 0 h 119"/>
                  <a:gd name="T4" fmla="*/ 1 w 76"/>
                  <a:gd name="T5" fmla="*/ 0 h 119"/>
                  <a:gd name="T6" fmla="*/ 1 w 76"/>
                  <a:gd name="T7" fmla="*/ 0 h 119"/>
                  <a:gd name="T8" fmla="*/ 1 w 76"/>
                  <a:gd name="T9" fmla="*/ 0 h 119"/>
                  <a:gd name="T10" fmla="*/ 1 w 76"/>
                  <a:gd name="T11" fmla="*/ 0 h 119"/>
                  <a:gd name="T12" fmla="*/ 1 w 76"/>
                  <a:gd name="T13" fmla="*/ 0 h 119"/>
                  <a:gd name="T14" fmla="*/ 1 w 76"/>
                  <a:gd name="T15" fmla="*/ 1 h 119"/>
                  <a:gd name="T16" fmla="*/ 0 w 76"/>
                  <a:gd name="T17" fmla="*/ 1 h 119"/>
                  <a:gd name="T18" fmla="*/ 1 w 76"/>
                  <a:gd name="T19" fmla="*/ 1 h 119"/>
                  <a:gd name="T20" fmla="*/ 1 w 76"/>
                  <a:gd name="T21" fmla="*/ 1 h 119"/>
                  <a:gd name="T22" fmla="*/ 1 w 76"/>
                  <a:gd name="T23" fmla="*/ 1 h 119"/>
                  <a:gd name="T24" fmla="*/ 1 w 76"/>
                  <a:gd name="T25" fmla="*/ 1 h 119"/>
                  <a:gd name="T26" fmla="*/ 1 w 76"/>
                  <a:gd name="T27" fmla="*/ 1 h 119"/>
                  <a:gd name="T28" fmla="*/ 1 w 76"/>
                  <a:gd name="T29" fmla="*/ 0 h 119"/>
                  <a:gd name="T30" fmla="*/ 1 w 76"/>
                  <a:gd name="T31" fmla="*/ 0 h 119"/>
                  <a:gd name="T32" fmla="*/ 1 w 76"/>
                  <a:gd name="T33" fmla="*/ 0 h 119"/>
                  <a:gd name="T34" fmla="*/ 1 w 76"/>
                  <a:gd name="T35" fmla="*/ 0 h 119"/>
                  <a:gd name="T36" fmla="*/ 2 w 76"/>
                  <a:gd name="T37" fmla="*/ 0 h 119"/>
                  <a:gd name="T38" fmla="*/ 2 w 76"/>
                  <a:gd name="T39" fmla="*/ 0 h 119"/>
                  <a:gd name="T40" fmla="*/ 2 w 76"/>
                  <a:gd name="T41" fmla="*/ 0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119"/>
                  <a:gd name="T65" fmla="*/ 76 w 76"/>
                  <a:gd name="T66" fmla="*/ 119 h 1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119">
                    <a:moveTo>
                      <a:pt x="73" y="0"/>
                    </a:moveTo>
                    <a:lnTo>
                      <a:pt x="73" y="0"/>
                    </a:lnTo>
                    <a:lnTo>
                      <a:pt x="56" y="6"/>
                    </a:lnTo>
                    <a:lnTo>
                      <a:pt x="39" y="18"/>
                    </a:lnTo>
                    <a:lnTo>
                      <a:pt x="27" y="29"/>
                    </a:lnTo>
                    <a:lnTo>
                      <a:pt x="16" y="44"/>
                    </a:lnTo>
                    <a:lnTo>
                      <a:pt x="7" y="61"/>
                    </a:lnTo>
                    <a:lnTo>
                      <a:pt x="3" y="80"/>
                    </a:lnTo>
                    <a:lnTo>
                      <a:pt x="0" y="98"/>
                    </a:lnTo>
                    <a:lnTo>
                      <a:pt x="4" y="119"/>
                    </a:lnTo>
                    <a:lnTo>
                      <a:pt x="16" y="116"/>
                    </a:lnTo>
                    <a:lnTo>
                      <a:pt x="14" y="98"/>
                    </a:lnTo>
                    <a:lnTo>
                      <a:pt x="14" y="80"/>
                    </a:lnTo>
                    <a:lnTo>
                      <a:pt x="19" y="64"/>
                    </a:lnTo>
                    <a:lnTo>
                      <a:pt x="27" y="49"/>
                    </a:lnTo>
                    <a:lnTo>
                      <a:pt x="36" y="38"/>
                    </a:lnTo>
                    <a:lnTo>
                      <a:pt x="47" y="26"/>
                    </a:lnTo>
                    <a:lnTo>
                      <a:pt x="62" y="18"/>
                    </a:lnTo>
                    <a:lnTo>
                      <a:pt x="76" y="1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2" name="Freeform 172"/>
              <p:cNvSpPr>
                <a:spLocks/>
              </p:cNvSpPr>
              <p:nvPr/>
            </p:nvSpPr>
            <p:spPr bwMode="auto">
              <a:xfrm>
                <a:off x="4685" y="2931"/>
                <a:ext cx="55" cy="42"/>
              </a:xfrm>
              <a:custGeom>
                <a:avLst/>
                <a:gdLst>
                  <a:gd name="T0" fmla="*/ 2 w 110"/>
                  <a:gd name="T1" fmla="*/ 1 h 86"/>
                  <a:gd name="T2" fmla="*/ 2 w 110"/>
                  <a:gd name="T3" fmla="*/ 1 h 86"/>
                  <a:gd name="T4" fmla="*/ 2 w 110"/>
                  <a:gd name="T5" fmla="*/ 0 h 86"/>
                  <a:gd name="T6" fmla="*/ 2 w 110"/>
                  <a:gd name="T7" fmla="*/ 0 h 86"/>
                  <a:gd name="T8" fmla="*/ 2 w 110"/>
                  <a:gd name="T9" fmla="*/ 0 h 86"/>
                  <a:gd name="T10" fmla="*/ 2 w 110"/>
                  <a:gd name="T11" fmla="*/ 0 h 86"/>
                  <a:gd name="T12" fmla="*/ 1 w 110"/>
                  <a:gd name="T13" fmla="*/ 0 h 86"/>
                  <a:gd name="T14" fmla="*/ 1 w 110"/>
                  <a:gd name="T15" fmla="*/ 0 h 86"/>
                  <a:gd name="T16" fmla="*/ 1 w 110"/>
                  <a:gd name="T17" fmla="*/ 0 h 86"/>
                  <a:gd name="T18" fmla="*/ 0 w 110"/>
                  <a:gd name="T19" fmla="*/ 0 h 86"/>
                  <a:gd name="T20" fmla="*/ 1 w 110"/>
                  <a:gd name="T21" fmla="*/ 0 h 86"/>
                  <a:gd name="T22" fmla="*/ 1 w 110"/>
                  <a:gd name="T23" fmla="*/ 0 h 86"/>
                  <a:gd name="T24" fmla="*/ 1 w 110"/>
                  <a:gd name="T25" fmla="*/ 0 h 86"/>
                  <a:gd name="T26" fmla="*/ 1 w 110"/>
                  <a:gd name="T27" fmla="*/ 0 h 86"/>
                  <a:gd name="T28" fmla="*/ 1 w 110"/>
                  <a:gd name="T29" fmla="*/ 0 h 86"/>
                  <a:gd name="T30" fmla="*/ 2 w 110"/>
                  <a:gd name="T31" fmla="*/ 0 h 86"/>
                  <a:gd name="T32" fmla="*/ 2 w 110"/>
                  <a:gd name="T33" fmla="*/ 0 h 86"/>
                  <a:gd name="T34" fmla="*/ 2 w 110"/>
                  <a:gd name="T35" fmla="*/ 0 h 86"/>
                  <a:gd name="T36" fmla="*/ 2 w 110"/>
                  <a:gd name="T37" fmla="*/ 1 h 86"/>
                  <a:gd name="T38" fmla="*/ 2 w 110"/>
                  <a:gd name="T39" fmla="*/ 1 h 86"/>
                  <a:gd name="T40" fmla="*/ 2 w 110"/>
                  <a:gd name="T41" fmla="*/ 1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0"/>
                  <a:gd name="T64" fmla="*/ 0 h 86"/>
                  <a:gd name="T65" fmla="*/ 110 w 110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0" h="86">
                    <a:moveTo>
                      <a:pt x="110" y="83"/>
                    </a:moveTo>
                    <a:lnTo>
                      <a:pt x="110" y="83"/>
                    </a:lnTo>
                    <a:lnTo>
                      <a:pt x="101" y="58"/>
                    </a:lnTo>
                    <a:lnTo>
                      <a:pt x="91" y="39"/>
                    </a:lnTo>
                    <a:lnTo>
                      <a:pt x="78" y="23"/>
                    </a:lnTo>
                    <a:lnTo>
                      <a:pt x="65" y="10"/>
                    </a:lnTo>
                    <a:lnTo>
                      <a:pt x="51" y="5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3" y="15"/>
                    </a:lnTo>
                    <a:lnTo>
                      <a:pt x="19" y="12"/>
                    </a:lnTo>
                    <a:lnTo>
                      <a:pt x="34" y="12"/>
                    </a:lnTo>
                    <a:lnTo>
                      <a:pt x="48" y="16"/>
                    </a:lnTo>
                    <a:lnTo>
                      <a:pt x="59" y="22"/>
                    </a:lnTo>
                    <a:lnTo>
                      <a:pt x="70" y="32"/>
                    </a:lnTo>
                    <a:lnTo>
                      <a:pt x="80" y="45"/>
                    </a:lnTo>
                    <a:lnTo>
                      <a:pt x="90" y="64"/>
                    </a:lnTo>
                    <a:lnTo>
                      <a:pt x="98" y="86"/>
                    </a:lnTo>
                    <a:lnTo>
                      <a:pt x="11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3" name="Freeform 173"/>
              <p:cNvSpPr>
                <a:spLocks/>
              </p:cNvSpPr>
              <p:nvPr/>
            </p:nvSpPr>
            <p:spPr bwMode="auto">
              <a:xfrm>
                <a:off x="4734" y="2972"/>
                <a:ext cx="36" cy="96"/>
              </a:xfrm>
              <a:custGeom>
                <a:avLst/>
                <a:gdLst>
                  <a:gd name="T0" fmla="*/ 1 w 71"/>
                  <a:gd name="T1" fmla="*/ 3 h 191"/>
                  <a:gd name="T2" fmla="*/ 2 w 71"/>
                  <a:gd name="T3" fmla="*/ 3 h 191"/>
                  <a:gd name="T4" fmla="*/ 2 w 71"/>
                  <a:gd name="T5" fmla="*/ 3 h 191"/>
                  <a:gd name="T6" fmla="*/ 2 w 71"/>
                  <a:gd name="T7" fmla="*/ 3 h 191"/>
                  <a:gd name="T8" fmla="*/ 1 w 71"/>
                  <a:gd name="T9" fmla="*/ 3 h 191"/>
                  <a:gd name="T10" fmla="*/ 1 w 71"/>
                  <a:gd name="T11" fmla="*/ 2 h 191"/>
                  <a:gd name="T12" fmla="*/ 1 w 71"/>
                  <a:gd name="T13" fmla="*/ 2 h 191"/>
                  <a:gd name="T14" fmla="*/ 1 w 71"/>
                  <a:gd name="T15" fmla="*/ 1 h 191"/>
                  <a:gd name="T16" fmla="*/ 1 w 71"/>
                  <a:gd name="T17" fmla="*/ 1 h 191"/>
                  <a:gd name="T18" fmla="*/ 1 w 71"/>
                  <a:gd name="T19" fmla="*/ 0 h 191"/>
                  <a:gd name="T20" fmla="*/ 0 w 71"/>
                  <a:gd name="T21" fmla="*/ 1 h 191"/>
                  <a:gd name="T22" fmla="*/ 1 w 71"/>
                  <a:gd name="T23" fmla="*/ 1 h 191"/>
                  <a:gd name="T24" fmla="*/ 1 w 71"/>
                  <a:gd name="T25" fmla="*/ 1 h 191"/>
                  <a:gd name="T26" fmla="*/ 1 w 71"/>
                  <a:gd name="T27" fmla="*/ 2 h 191"/>
                  <a:gd name="T28" fmla="*/ 1 w 71"/>
                  <a:gd name="T29" fmla="*/ 2 h 191"/>
                  <a:gd name="T30" fmla="*/ 1 w 71"/>
                  <a:gd name="T31" fmla="*/ 3 h 191"/>
                  <a:gd name="T32" fmla="*/ 1 w 71"/>
                  <a:gd name="T33" fmla="*/ 3 h 191"/>
                  <a:gd name="T34" fmla="*/ 1 w 71"/>
                  <a:gd name="T35" fmla="*/ 3 h 191"/>
                  <a:gd name="T36" fmla="*/ 1 w 71"/>
                  <a:gd name="T37" fmla="*/ 3 h 191"/>
                  <a:gd name="T38" fmla="*/ 2 w 71"/>
                  <a:gd name="T39" fmla="*/ 3 h 191"/>
                  <a:gd name="T40" fmla="*/ 1 w 71"/>
                  <a:gd name="T41" fmla="*/ 3 h 191"/>
                  <a:gd name="T42" fmla="*/ 1 w 71"/>
                  <a:gd name="T43" fmla="*/ 3 h 191"/>
                  <a:gd name="T44" fmla="*/ 2 w 71"/>
                  <a:gd name="T45" fmla="*/ 3 h 191"/>
                  <a:gd name="T46" fmla="*/ 2 w 71"/>
                  <a:gd name="T47" fmla="*/ 3 h 191"/>
                  <a:gd name="T48" fmla="*/ 2 w 71"/>
                  <a:gd name="T49" fmla="*/ 3 h 191"/>
                  <a:gd name="T50" fmla="*/ 1 w 71"/>
                  <a:gd name="T51" fmla="*/ 3 h 1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191"/>
                  <a:gd name="T80" fmla="*/ 71 w 71"/>
                  <a:gd name="T81" fmla="*/ 191 h 1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191">
                    <a:moveTo>
                      <a:pt x="64" y="180"/>
                    </a:moveTo>
                    <a:lnTo>
                      <a:pt x="71" y="184"/>
                    </a:lnTo>
                    <a:lnTo>
                      <a:pt x="70" y="179"/>
                    </a:lnTo>
                    <a:lnTo>
                      <a:pt x="65" y="166"/>
                    </a:lnTo>
                    <a:lnTo>
                      <a:pt x="58" y="144"/>
                    </a:lnTo>
                    <a:lnTo>
                      <a:pt x="49" y="118"/>
                    </a:lnTo>
                    <a:lnTo>
                      <a:pt x="41" y="88"/>
                    </a:lnTo>
                    <a:lnTo>
                      <a:pt x="31" y="57"/>
                    </a:lnTo>
                    <a:lnTo>
                      <a:pt x="21" y="27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9" y="30"/>
                    </a:lnTo>
                    <a:lnTo>
                      <a:pt x="19" y="60"/>
                    </a:lnTo>
                    <a:lnTo>
                      <a:pt x="29" y="91"/>
                    </a:lnTo>
                    <a:lnTo>
                      <a:pt x="38" y="121"/>
                    </a:lnTo>
                    <a:lnTo>
                      <a:pt x="47" y="147"/>
                    </a:lnTo>
                    <a:lnTo>
                      <a:pt x="54" y="168"/>
                    </a:lnTo>
                    <a:lnTo>
                      <a:pt x="58" y="181"/>
                    </a:lnTo>
                    <a:lnTo>
                      <a:pt x="59" y="187"/>
                    </a:lnTo>
                    <a:lnTo>
                      <a:pt x="67" y="191"/>
                    </a:lnTo>
                    <a:lnTo>
                      <a:pt x="59" y="187"/>
                    </a:lnTo>
                    <a:lnTo>
                      <a:pt x="62" y="190"/>
                    </a:lnTo>
                    <a:lnTo>
                      <a:pt x="67" y="191"/>
                    </a:lnTo>
                    <a:lnTo>
                      <a:pt x="70" y="189"/>
                    </a:lnTo>
                    <a:lnTo>
                      <a:pt x="71" y="184"/>
                    </a:lnTo>
                    <a:lnTo>
                      <a:pt x="64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4" name="Freeform 174"/>
              <p:cNvSpPr>
                <a:spLocks/>
              </p:cNvSpPr>
              <p:nvPr/>
            </p:nvSpPr>
            <p:spPr bwMode="auto">
              <a:xfrm>
                <a:off x="4766" y="3047"/>
                <a:ext cx="50" cy="21"/>
              </a:xfrm>
              <a:custGeom>
                <a:avLst/>
                <a:gdLst>
                  <a:gd name="T0" fmla="*/ 2 w 99"/>
                  <a:gd name="T1" fmla="*/ 1 h 41"/>
                  <a:gd name="T2" fmla="*/ 2 w 99"/>
                  <a:gd name="T3" fmla="*/ 0 h 41"/>
                  <a:gd name="T4" fmla="*/ 0 w 99"/>
                  <a:gd name="T5" fmla="*/ 1 h 41"/>
                  <a:gd name="T6" fmla="*/ 1 w 99"/>
                  <a:gd name="T7" fmla="*/ 1 h 41"/>
                  <a:gd name="T8" fmla="*/ 2 w 99"/>
                  <a:gd name="T9" fmla="*/ 1 h 41"/>
                  <a:gd name="T10" fmla="*/ 2 w 99"/>
                  <a:gd name="T11" fmla="*/ 1 h 41"/>
                  <a:gd name="T12" fmla="*/ 2 w 99"/>
                  <a:gd name="T13" fmla="*/ 1 h 41"/>
                  <a:gd name="T14" fmla="*/ 2 w 99"/>
                  <a:gd name="T15" fmla="*/ 1 h 41"/>
                  <a:gd name="T16" fmla="*/ 2 w 99"/>
                  <a:gd name="T17" fmla="*/ 1 h 41"/>
                  <a:gd name="T18" fmla="*/ 2 w 99"/>
                  <a:gd name="T19" fmla="*/ 1 h 41"/>
                  <a:gd name="T20" fmla="*/ 2 w 99"/>
                  <a:gd name="T21" fmla="*/ 0 h 41"/>
                  <a:gd name="T22" fmla="*/ 2 w 99"/>
                  <a:gd name="T23" fmla="*/ 1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41"/>
                  <a:gd name="T38" fmla="*/ 99 w 99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41">
                    <a:moveTo>
                      <a:pt x="99" y="4"/>
                    </a:moveTo>
                    <a:lnTo>
                      <a:pt x="92" y="0"/>
                    </a:lnTo>
                    <a:lnTo>
                      <a:pt x="0" y="30"/>
                    </a:lnTo>
                    <a:lnTo>
                      <a:pt x="3" y="41"/>
                    </a:lnTo>
                    <a:lnTo>
                      <a:pt x="95" y="11"/>
                    </a:lnTo>
                    <a:lnTo>
                      <a:pt x="88" y="7"/>
                    </a:lnTo>
                    <a:lnTo>
                      <a:pt x="95" y="11"/>
                    </a:lnTo>
                    <a:lnTo>
                      <a:pt x="99" y="8"/>
                    </a:lnTo>
                    <a:lnTo>
                      <a:pt x="99" y="4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5" name="Freeform 175"/>
              <p:cNvSpPr>
                <a:spLocks/>
              </p:cNvSpPr>
              <p:nvPr/>
            </p:nvSpPr>
            <p:spPr bwMode="auto">
              <a:xfrm>
                <a:off x="4810" y="3049"/>
                <a:ext cx="36" cy="77"/>
              </a:xfrm>
              <a:custGeom>
                <a:avLst/>
                <a:gdLst>
                  <a:gd name="T0" fmla="*/ 1 w 72"/>
                  <a:gd name="T1" fmla="*/ 3 h 154"/>
                  <a:gd name="T2" fmla="*/ 1 w 72"/>
                  <a:gd name="T3" fmla="*/ 3 h 154"/>
                  <a:gd name="T4" fmla="*/ 1 w 72"/>
                  <a:gd name="T5" fmla="*/ 0 h 154"/>
                  <a:gd name="T6" fmla="*/ 0 w 72"/>
                  <a:gd name="T7" fmla="*/ 1 h 154"/>
                  <a:gd name="T8" fmla="*/ 1 w 72"/>
                  <a:gd name="T9" fmla="*/ 3 h 154"/>
                  <a:gd name="T10" fmla="*/ 1 w 72"/>
                  <a:gd name="T11" fmla="*/ 3 h 154"/>
                  <a:gd name="T12" fmla="*/ 1 w 72"/>
                  <a:gd name="T13" fmla="*/ 3 h 154"/>
                  <a:gd name="T14" fmla="*/ 1 w 72"/>
                  <a:gd name="T15" fmla="*/ 3 h 154"/>
                  <a:gd name="T16" fmla="*/ 1 w 72"/>
                  <a:gd name="T17" fmla="*/ 3 h 154"/>
                  <a:gd name="T18" fmla="*/ 1 w 72"/>
                  <a:gd name="T19" fmla="*/ 3 h 154"/>
                  <a:gd name="T20" fmla="*/ 1 w 72"/>
                  <a:gd name="T21" fmla="*/ 3 h 154"/>
                  <a:gd name="T22" fmla="*/ 1 w 72"/>
                  <a:gd name="T23" fmla="*/ 3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4"/>
                  <a:gd name="T38" fmla="*/ 72 w 72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4">
                    <a:moveTo>
                      <a:pt x="68" y="154"/>
                    </a:moveTo>
                    <a:lnTo>
                      <a:pt x="72" y="147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60" y="150"/>
                    </a:lnTo>
                    <a:lnTo>
                      <a:pt x="65" y="143"/>
                    </a:lnTo>
                    <a:lnTo>
                      <a:pt x="60" y="150"/>
                    </a:lnTo>
                    <a:lnTo>
                      <a:pt x="63" y="153"/>
                    </a:lnTo>
                    <a:lnTo>
                      <a:pt x="68" y="154"/>
                    </a:lnTo>
                    <a:lnTo>
                      <a:pt x="70" y="151"/>
                    </a:lnTo>
                    <a:lnTo>
                      <a:pt x="72" y="147"/>
                    </a:ln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6" name="Freeform 176"/>
              <p:cNvSpPr>
                <a:spLocks/>
              </p:cNvSpPr>
              <p:nvPr/>
            </p:nvSpPr>
            <p:spPr bwMode="auto">
              <a:xfrm>
                <a:off x="4424" y="3282"/>
                <a:ext cx="216" cy="119"/>
              </a:xfrm>
              <a:custGeom>
                <a:avLst/>
                <a:gdLst>
                  <a:gd name="T0" fmla="*/ 2 w 433"/>
                  <a:gd name="T1" fmla="*/ 0 h 238"/>
                  <a:gd name="T2" fmla="*/ 2 w 433"/>
                  <a:gd name="T3" fmla="*/ 1 h 238"/>
                  <a:gd name="T4" fmla="*/ 1 w 433"/>
                  <a:gd name="T5" fmla="*/ 1 h 238"/>
                  <a:gd name="T6" fmla="*/ 1 w 433"/>
                  <a:gd name="T7" fmla="*/ 1 h 238"/>
                  <a:gd name="T8" fmla="*/ 1 w 433"/>
                  <a:gd name="T9" fmla="*/ 2 h 238"/>
                  <a:gd name="T10" fmla="*/ 0 w 433"/>
                  <a:gd name="T11" fmla="*/ 2 h 238"/>
                  <a:gd name="T12" fmla="*/ 0 w 433"/>
                  <a:gd name="T13" fmla="*/ 2 h 238"/>
                  <a:gd name="T14" fmla="*/ 0 w 433"/>
                  <a:gd name="T15" fmla="*/ 2 h 238"/>
                  <a:gd name="T16" fmla="*/ 0 w 433"/>
                  <a:gd name="T17" fmla="*/ 3 h 238"/>
                  <a:gd name="T18" fmla="*/ 0 w 433"/>
                  <a:gd name="T19" fmla="*/ 3 h 238"/>
                  <a:gd name="T20" fmla="*/ 0 w 433"/>
                  <a:gd name="T21" fmla="*/ 3 h 238"/>
                  <a:gd name="T22" fmla="*/ 0 w 433"/>
                  <a:gd name="T23" fmla="*/ 3 h 238"/>
                  <a:gd name="T24" fmla="*/ 0 w 433"/>
                  <a:gd name="T25" fmla="*/ 4 h 238"/>
                  <a:gd name="T26" fmla="*/ 1 w 433"/>
                  <a:gd name="T27" fmla="*/ 4 h 238"/>
                  <a:gd name="T28" fmla="*/ 1 w 433"/>
                  <a:gd name="T29" fmla="*/ 4 h 238"/>
                  <a:gd name="T30" fmla="*/ 1 w 433"/>
                  <a:gd name="T31" fmla="*/ 4 h 238"/>
                  <a:gd name="T32" fmla="*/ 1 w 433"/>
                  <a:gd name="T33" fmla="*/ 4 h 238"/>
                  <a:gd name="T34" fmla="*/ 1 w 433"/>
                  <a:gd name="T35" fmla="*/ 4 h 238"/>
                  <a:gd name="T36" fmla="*/ 2 w 433"/>
                  <a:gd name="T37" fmla="*/ 4 h 238"/>
                  <a:gd name="T38" fmla="*/ 2 w 433"/>
                  <a:gd name="T39" fmla="*/ 4 h 238"/>
                  <a:gd name="T40" fmla="*/ 2 w 433"/>
                  <a:gd name="T41" fmla="*/ 3 h 238"/>
                  <a:gd name="T42" fmla="*/ 3 w 433"/>
                  <a:gd name="T43" fmla="*/ 3 h 238"/>
                  <a:gd name="T44" fmla="*/ 3 w 433"/>
                  <a:gd name="T45" fmla="*/ 3 h 238"/>
                  <a:gd name="T46" fmla="*/ 4 w 433"/>
                  <a:gd name="T47" fmla="*/ 2 h 238"/>
                  <a:gd name="T48" fmla="*/ 4 w 433"/>
                  <a:gd name="T49" fmla="*/ 2 h 238"/>
                  <a:gd name="T50" fmla="*/ 5 w 433"/>
                  <a:gd name="T51" fmla="*/ 2 h 238"/>
                  <a:gd name="T52" fmla="*/ 5 w 433"/>
                  <a:gd name="T53" fmla="*/ 2 h 238"/>
                  <a:gd name="T54" fmla="*/ 5 w 433"/>
                  <a:gd name="T55" fmla="*/ 1 h 238"/>
                  <a:gd name="T56" fmla="*/ 6 w 433"/>
                  <a:gd name="T57" fmla="*/ 1 h 238"/>
                  <a:gd name="T58" fmla="*/ 6 w 433"/>
                  <a:gd name="T59" fmla="*/ 1 h 238"/>
                  <a:gd name="T60" fmla="*/ 6 w 433"/>
                  <a:gd name="T61" fmla="*/ 1 h 238"/>
                  <a:gd name="T62" fmla="*/ 6 w 433"/>
                  <a:gd name="T63" fmla="*/ 1 h 238"/>
                  <a:gd name="T64" fmla="*/ 6 w 433"/>
                  <a:gd name="T65" fmla="*/ 0 h 238"/>
                  <a:gd name="T66" fmla="*/ 2 w 433"/>
                  <a:gd name="T67" fmla="*/ 0 h 2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3"/>
                  <a:gd name="T103" fmla="*/ 0 h 238"/>
                  <a:gd name="T104" fmla="*/ 433 w 433"/>
                  <a:gd name="T105" fmla="*/ 238 h 2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3" h="238">
                    <a:moveTo>
                      <a:pt x="170" y="0"/>
                    </a:moveTo>
                    <a:lnTo>
                      <a:pt x="150" y="14"/>
                    </a:lnTo>
                    <a:lnTo>
                      <a:pt x="127" y="33"/>
                    </a:lnTo>
                    <a:lnTo>
                      <a:pt x="101" y="55"/>
                    </a:lnTo>
                    <a:lnTo>
                      <a:pt x="74" y="76"/>
                    </a:lnTo>
                    <a:lnTo>
                      <a:pt x="49" y="97"/>
                    </a:lnTo>
                    <a:lnTo>
                      <a:pt x="26" y="114"/>
                    </a:lnTo>
                    <a:lnTo>
                      <a:pt x="10" y="128"/>
                    </a:lnTo>
                    <a:lnTo>
                      <a:pt x="0" y="136"/>
                    </a:lnTo>
                    <a:lnTo>
                      <a:pt x="9" y="150"/>
                    </a:lnTo>
                    <a:lnTo>
                      <a:pt x="20" y="167"/>
                    </a:lnTo>
                    <a:lnTo>
                      <a:pt x="33" y="183"/>
                    </a:lnTo>
                    <a:lnTo>
                      <a:pt x="49" y="199"/>
                    </a:lnTo>
                    <a:lnTo>
                      <a:pt x="65" y="215"/>
                    </a:lnTo>
                    <a:lnTo>
                      <a:pt x="81" y="226"/>
                    </a:lnTo>
                    <a:lnTo>
                      <a:pt x="97" y="234"/>
                    </a:lnTo>
                    <a:lnTo>
                      <a:pt x="111" y="238"/>
                    </a:lnTo>
                    <a:lnTo>
                      <a:pt x="124" y="229"/>
                    </a:lnTo>
                    <a:lnTo>
                      <a:pt x="141" y="218"/>
                    </a:lnTo>
                    <a:lnTo>
                      <a:pt x="161" y="203"/>
                    </a:lnTo>
                    <a:lnTo>
                      <a:pt x="185" y="186"/>
                    </a:lnTo>
                    <a:lnTo>
                      <a:pt x="211" y="167"/>
                    </a:lnTo>
                    <a:lnTo>
                      <a:pt x="238" y="147"/>
                    </a:lnTo>
                    <a:lnTo>
                      <a:pt x="265" y="127"/>
                    </a:lnTo>
                    <a:lnTo>
                      <a:pt x="293" y="105"/>
                    </a:lnTo>
                    <a:lnTo>
                      <a:pt x="320" y="85"/>
                    </a:lnTo>
                    <a:lnTo>
                      <a:pt x="346" y="66"/>
                    </a:lnTo>
                    <a:lnTo>
                      <a:pt x="369" y="48"/>
                    </a:lnTo>
                    <a:lnTo>
                      <a:pt x="391" y="32"/>
                    </a:lnTo>
                    <a:lnTo>
                      <a:pt x="408" y="19"/>
                    </a:lnTo>
                    <a:lnTo>
                      <a:pt x="421" y="9"/>
                    </a:lnTo>
                    <a:lnTo>
                      <a:pt x="430" y="3"/>
                    </a:lnTo>
                    <a:lnTo>
                      <a:pt x="433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7" name="Freeform 177"/>
              <p:cNvSpPr>
                <a:spLocks/>
              </p:cNvSpPr>
              <p:nvPr/>
            </p:nvSpPr>
            <p:spPr bwMode="auto">
              <a:xfrm>
                <a:off x="4421" y="3279"/>
                <a:ext cx="89" cy="74"/>
              </a:xfrm>
              <a:custGeom>
                <a:avLst/>
                <a:gdLst>
                  <a:gd name="T0" fmla="*/ 0 w 179"/>
                  <a:gd name="T1" fmla="*/ 3 h 147"/>
                  <a:gd name="T2" fmla="*/ 0 w 179"/>
                  <a:gd name="T3" fmla="*/ 3 h 147"/>
                  <a:gd name="T4" fmla="*/ 0 w 179"/>
                  <a:gd name="T5" fmla="*/ 3 h 147"/>
                  <a:gd name="T6" fmla="*/ 0 w 179"/>
                  <a:gd name="T7" fmla="*/ 2 h 147"/>
                  <a:gd name="T8" fmla="*/ 0 w 179"/>
                  <a:gd name="T9" fmla="*/ 2 h 147"/>
                  <a:gd name="T10" fmla="*/ 1 w 179"/>
                  <a:gd name="T11" fmla="*/ 2 h 147"/>
                  <a:gd name="T12" fmla="*/ 1 w 179"/>
                  <a:gd name="T13" fmla="*/ 2 h 147"/>
                  <a:gd name="T14" fmla="*/ 2 w 179"/>
                  <a:gd name="T15" fmla="*/ 1 h 147"/>
                  <a:gd name="T16" fmla="*/ 2 w 179"/>
                  <a:gd name="T17" fmla="*/ 1 h 147"/>
                  <a:gd name="T18" fmla="*/ 2 w 179"/>
                  <a:gd name="T19" fmla="*/ 1 h 147"/>
                  <a:gd name="T20" fmla="*/ 2 w 179"/>
                  <a:gd name="T21" fmla="*/ 0 h 147"/>
                  <a:gd name="T22" fmla="*/ 2 w 179"/>
                  <a:gd name="T23" fmla="*/ 1 h 147"/>
                  <a:gd name="T24" fmla="*/ 2 w 179"/>
                  <a:gd name="T25" fmla="*/ 1 h 147"/>
                  <a:gd name="T26" fmla="*/ 1 w 179"/>
                  <a:gd name="T27" fmla="*/ 1 h 147"/>
                  <a:gd name="T28" fmla="*/ 1 w 179"/>
                  <a:gd name="T29" fmla="*/ 2 h 147"/>
                  <a:gd name="T30" fmla="*/ 0 w 179"/>
                  <a:gd name="T31" fmla="*/ 2 h 147"/>
                  <a:gd name="T32" fmla="*/ 0 w 179"/>
                  <a:gd name="T33" fmla="*/ 2 h 147"/>
                  <a:gd name="T34" fmla="*/ 0 w 179"/>
                  <a:gd name="T35" fmla="*/ 3 h 147"/>
                  <a:gd name="T36" fmla="*/ 0 w 179"/>
                  <a:gd name="T37" fmla="*/ 3 h 147"/>
                  <a:gd name="T38" fmla="*/ 0 w 179"/>
                  <a:gd name="T39" fmla="*/ 3 h 147"/>
                  <a:gd name="T40" fmla="*/ 0 w 179"/>
                  <a:gd name="T41" fmla="*/ 3 h 147"/>
                  <a:gd name="T42" fmla="*/ 0 w 179"/>
                  <a:gd name="T43" fmla="*/ 3 h 147"/>
                  <a:gd name="T44" fmla="*/ 0 w 179"/>
                  <a:gd name="T45" fmla="*/ 3 h 147"/>
                  <a:gd name="T46" fmla="*/ 0 w 179"/>
                  <a:gd name="T47" fmla="*/ 3 h 147"/>
                  <a:gd name="T48" fmla="*/ 0 w 179"/>
                  <a:gd name="T49" fmla="*/ 3 h 147"/>
                  <a:gd name="T50" fmla="*/ 0 w 179"/>
                  <a:gd name="T51" fmla="*/ 3 h 1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147"/>
                  <a:gd name="T80" fmla="*/ 179 w 179"/>
                  <a:gd name="T81" fmla="*/ 147 h 1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147">
                    <a:moveTo>
                      <a:pt x="12" y="139"/>
                    </a:moveTo>
                    <a:lnTo>
                      <a:pt x="10" y="146"/>
                    </a:lnTo>
                    <a:lnTo>
                      <a:pt x="20" y="139"/>
                    </a:lnTo>
                    <a:lnTo>
                      <a:pt x="36" y="124"/>
                    </a:lnTo>
                    <a:lnTo>
                      <a:pt x="59" y="107"/>
                    </a:lnTo>
                    <a:lnTo>
                      <a:pt x="84" y="87"/>
                    </a:lnTo>
                    <a:lnTo>
                      <a:pt x="111" y="65"/>
                    </a:lnTo>
                    <a:lnTo>
                      <a:pt x="137" y="43"/>
                    </a:lnTo>
                    <a:lnTo>
                      <a:pt x="160" y="25"/>
                    </a:lnTo>
                    <a:lnTo>
                      <a:pt x="179" y="12"/>
                    </a:lnTo>
                    <a:lnTo>
                      <a:pt x="173" y="0"/>
                    </a:lnTo>
                    <a:lnTo>
                      <a:pt x="152" y="16"/>
                    </a:lnTo>
                    <a:lnTo>
                      <a:pt x="129" y="35"/>
                    </a:lnTo>
                    <a:lnTo>
                      <a:pt x="103" y="56"/>
                    </a:lnTo>
                    <a:lnTo>
                      <a:pt x="75" y="78"/>
                    </a:lnTo>
                    <a:lnTo>
                      <a:pt x="51" y="98"/>
                    </a:lnTo>
                    <a:lnTo>
                      <a:pt x="28" y="116"/>
                    </a:lnTo>
                    <a:lnTo>
                      <a:pt x="12" y="130"/>
                    </a:lnTo>
                    <a:lnTo>
                      <a:pt x="2" y="137"/>
                    </a:lnTo>
                    <a:lnTo>
                      <a:pt x="0" y="144"/>
                    </a:lnTo>
                    <a:lnTo>
                      <a:pt x="2" y="137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6" y="147"/>
                    </a:lnTo>
                    <a:lnTo>
                      <a:pt x="10" y="146"/>
                    </a:lnTo>
                    <a:lnTo>
                      <a:pt x="12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8" name="Freeform 178"/>
              <p:cNvSpPr>
                <a:spLocks/>
              </p:cNvSpPr>
              <p:nvPr/>
            </p:nvSpPr>
            <p:spPr bwMode="auto">
              <a:xfrm>
                <a:off x="4421" y="3348"/>
                <a:ext cx="61" cy="56"/>
              </a:xfrm>
              <a:custGeom>
                <a:avLst/>
                <a:gdLst>
                  <a:gd name="T0" fmla="*/ 1 w 123"/>
                  <a:gd name="T1" fmla="*/ 2 h 111"/>
                  <a:gd name="T2" fmla="*/ 1 w 123"/>
                  <a:gd name="T3" fmla="*/ 2 h 111"/>
                  <a:gd name="T4" fmla="*/ 1 w 123"/>
                  <a:gd name="T5" fmla="*/ 2 h 111"/>
                  <a:gd name="T6" fmla="*/ 1 w 123"/>
                  <a:gd name="T7" fmla="*/ 2 h 111"/>
                  <a:gd name="T8" fmla="*/ 1 w 123"/>
                  <a:gd name="T9" fmla="*/ 2 h 111"/>
                  <a:gd name="T10" fmla="*/ 0 w 123"/>
                  <a:gd name="T11" fmla="*/ 1 h 111"/>
                  <a:gd name="T12" fmla="*/ 0 w 123"/>
                  <a:gd name="T13" fmla="*/ 1 h 111"/>
                  <a:gd name="T14" fmla="*/ 0 w 123"/>
                  <a:gd name="T15" fmla="*/ 1 h 111"/>
                  <a:gd name="T16" fmla="*/ 0 w 123"/>
                  <a:gd name="T17" fmla="*/ 1 h 111"/>
                  <a:gd name="T18" fmla="*/ 0 w 123"/>
                  <a:gd name="T19" fmla="*/ 0 h 111"/>
                  <a:gd name="T20" fmla="*/ 0 w 123"/>
                  <a:gd name="T21" fmla="*/ 1 h 111"/>
                  <a:gd name="T22" fmla="*/ 0 w 123"/>
                  <a:gd name="T23" fmla="*/ 1 h 111"/>
                  <a:gd name="T24" fmla="*/ 0 w 123"/>
                  <a:gd name="T25" fmla="*/ 1 h 111"/>
                  <a:gd name="T26" fmla="*/ 0 w 123"/>
                  <a:gd name="T27" fmla="*/ 1 h 111"/>
                  <a:gd name="T28" fmla="*/ 0 w 123"/>
                  <a:gd name="T29" fmla="*/ 2 h 111"/>
                  <a:gd name="T30" fmla="*/ 1 w 123"/>
                  <a:gd name="T31" fmla="*/ 2 h 111"/>
                  <a:gd name="T32" fmla="*/ 1 w 123"/>
                  <a:gd name="T33" fmla="*/ 2 h 111"/>
                  <a:gd name="T34" fmla="*/ 1 w 123"/>
                  <a:gd name="T35" fmla="*/ 2 h 111"/>
                  <a:gd name="T36" fmla="*/ 1 w 123"/>
                  <a:gd name="T37" fmla="*/ 2 h 111"/>
                  <a:gd name="T38" fmla="*/ 1 w 123"/>
                  <a:gd name="T39" fmla="*/ 2 h 111"/>
                  <a:gd name="T40" fmla="*/ 1 w 123"/>
                  <a:gd name="T41" fmla="*/ 2 h 111"/>
                  <a:gd name="T42" fmla="*/ 1 w 123"/>
                  <a:gd name="T43" fmla="*/ 2 h 111"/>
                  <a:gd name="T44" fmla="*/ 1 w 123"/>
                  <a:gd name="T45" fmla="*/ 2 h 111"/>
                  <a:gd name="T46" fmla="*/ 1 w 123"/>
                  <a:gd name="T47" fmla="*/ 2 h 111"/>
                  <a:gd name="T48" fmla="*/ 1 w 123"/>
                  <a:gd name="T49" fmla="*/ 2 h 111"/>
                  <a:gd name="T50" fmla="*/ 1 w 123"/>
                  <a:gd name="T51" fmla="*/ 2 h 1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3"/>
                  <a:gd name="T79" fmla="*/ 0 h 111"/>
                  <a:gd name="T80" fmla="*/ 123 w 123"/>
                  <a:gd name="T81" fmla="*/ 111 h 1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3" h="111">
                    <a:moveTo>
                      <a:pt x="114" y="99"/>
                    </a:moveTo>
                    <a:lnTo>
                      <a:pt x="117" y="99"/>
                    </a:lnTo>
                    <a:lnTo>
                      <a:pt x="104" y="95"/>
                    </a:lnTo>
                    <a:lnTo>
                      <a:pt x="90" y="88"/>
                    </a:lnTo>
                    <a:lnTo>
                      <a:pt x="75" y="78"/>
                    </a:lnTo>
                    <a:lnTo>
                      <a:pt x="59" y="62"/>
                    </a:lnTo>
                    <a:lnTo>
                      <a:pt x="43" y="46"/>
                    </a:lnTo>
                    <a:lnTo>
                      <a:pt x="32" y="31"/>
                    </a:lnTo>
                    <a:lnTo>
                      <a:pt x="20" y="14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" y="20"/>
                    </a:lnTo>
                    <a:lnTo>
                      <a:pt x="20" y="37"/>
                    </a:lnTo>
                    <a:lnTo>
                      <a:pt x="35" y="55"/>
                    </a:lnTo>
                    <a:lnTo>
                      <a:pt x="51" y="70"/>
                    </a:lnTo>
                    <a:lnTo>
                      <a:pt x="67" y="86"/>
                    </a:lnTo>
                    <a:lnTo>
                      <a:pt x="84" y="99"/>
                    </a:lnTo>
                    <a:lnTo>
                      <a:pt x="101" y="106"/>
                    </a:lnTo>
                    <a:lnTo>
                      <a:pt x="117" y="111"/>
                    </a:lnTo>
                    <a:lnTo>
                      <a:pt x="120" y="111"/>
                    </a:lnTo>
                    <a:lnTo>
                      <a:pt x="117" y="111"/>
                    </a:lnTo>
                    <a:lnTo>
                      <a:pt x="121" y="109"/>
                    </a:lnTo>
                    <a:lnTo>
                      <a:pt x="123" y="105"/>
                    </a:lnTo>
                    <a:lnTo>
                      <a:pt x="121" y="101"/>
                    </a:lnTo>
                    <a:lnTo>
                      <a:pt x="117" y="99"/>
                    </a:lnTo>
                    <a:lnTo>
                      <a:pt x="114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9" name="Freeform 179"/>
              <p:cNvSpPr>
                <a:spLocks/>
              </p:cNvSpPr>
              <p:nvPr/>
            </p:nvSpPr>
            <p:spPr bwMode="auto">
              <a:xfrm>
                <a:off x="4478" y="3278"/>
                <a:ext cx="165" cy="126"/>
              </a:xfrm>
              <a:custGeom>
                <a:avLst/>
                <a:gdLst>
                  <a:gd name="T0" fmla="*/ 5 w 330"/>
                  <a:gd name="T1" fmla="*/ 1 h 251"/>
                  <a:gd name="T2" fmla="*/ 5 w 330"/>
                  <a:gd name="T3" fmla="*/ 1 h 251"/>
                  <a:gd name="T4" fmla="*/ 5 w 330"/>
                  <a:gd name="T5" fmla="*/ 1 h 251"/>
                  <a:gd name="T6" fmla="*/ 5 w 330"/>
                  <a:gd name="T7" fmla="*/ 1 h 251"/>
                  <a:gd name="T8" fmla="*/ 5 w 330"/>
                  <a:gd name="T9" fmla="*/ 1 h 251"/>
                  <a:gd name="T10" fmla="*/ 5 w 330"/>
                  <a:gd name="T11" fmla="*/ 1 h 251"/>
                  <a:gd name="T12" fmla="*/ 5 w 330"/>
                  <a:gd name="T13" fmla="*/ 1 h 251"/>
                  <a:gd name="T14" fmla="*/ 4 w 330"/>
                  <a:gd name="T15" fmla="*/ 2 h 251"/>
                  <a:gd name="T16" fmla="*/ 3 w 330"/>
                  <a:gd name="T17" fmla="*/ 2 h 251"/>
                  <a:gd name="T18" fmla="*/ 3 w 330"/>
                  <a:gd name="T19" fmla="*/ 2 h 251"/>
                  <a:gd name="T20" fmla="*/ 3 w 330"/>
                  <a:gd name="T21" fmla="*/ 3 h 251"/>
                  <a:gd name="T22" fmla="*/ 2 w 330"/>
                  <a:gd name="T23" fmla="*/ 3 h 251"/>
                  <a:gd name="T24" fmla="*/ 2 w 330"/>
                  <a:gd name="T25" fmla="*/ 3 h 251"/>
                  <a:gd name="T26" fmla="*/ 2 w 330"/>
                  <a:gd name="T27" fmla="*/ 3 h 251"/>
                  <a:gd name="T28" fmla="*/ 1 w 330"/>
                  <a:gd name="T29" fmla="*/ 4 h 251"/>
                  <a:gd name="T30" fmla="*/ 1 w 330"/>
                  <a:gd name="T31" fmla="*/ 4 h 251"/>
                  <a:gd name="T32" fmla="*/ 1 w 330"/>
                  <a:gd name="T33" fmla="*/ 4 h 251"/>
                  <a:gd name="T34" fmla="*/ 0 w 330"/>
                  <a:gd name="T35" fmla="*/ 4 h 251"/>
                  <a:gd name="T36" fmla="*/ 1 w 330"/>
                  <a:gd name="T37" fmla="*/ 4 h 251"/>
                  <a:gd name="T38" fmla="*/ 1 w 330"/>
                  <a:gd name="T39" fmla="*/ 4 h 251"/>
                  <a:gd name="T40" fmla="*/ 1 w 330"/>
                  <a:gd name="T41" fmla="*/ 4 h 251"/>
                  <a:gd name="T42" fmla="*/ 1 w 330"/>
                  <a:gd name="T43" fmla="*/ 4 h 251"/>
                  <a:gd name="T44" fmla="*/ 2 w 330"/>
                  <a:gd name="T45" fmla="*/ 4 h 251"/>
                  <a:gd name="T46" fmla="*/ 2 w 330"/>
                  <a:gd name="T47" fmla="*/ 3 h 251"/>
                  <a:gd name="T48" fmla="*/ 3 w 330"/>
                  <a:gd name="T49" fmla="*/ 3 h 251"/>
                  <a:gd name="T50" fmla="*/ 3 w 330"/>
                  <a:gd name="T51" fmla="*/ 3 h 251"/>
                  <a:gd name="T52" fmla="*/ 3 w 330"/>
                  <a:gd name="T53" fmla="*/ 2 h 251"/>
                  <a:gd name="T54" fmla="*/ 3 w 330"/>
                  <a:gd name="T55" fmla="*/ 2 h 251"/>
                  <a:gd name="T56" fmla="*/ 4 w 330"/>
                  <a:gd name="T57" fmla="*/ 2 h 251"/>
                  <a:gd name="T58" fmla="*/ 5 w 330"/>
                  <a:gd name="T59" fmla="*/ 1 h 251"/>
                  <a:gd name="T60" fmla="*/ 5 w 330"/>
                  <a:gd name="T61" fmla="*/ 1 h 251"/>
                  <a:gd name="T62" fmla="*/ 5 w 330"/>
                  <a:gd name="T63" fmla="*/ 1 h 251"/>
                  <a:gd name="T64" fmla="*/ 5 w 330"/>
                  <a:gd name="T65" fmla="*/ 1 h 251"/>
                  <a:gd name="T66" fmla="*/ 5 w 330"/>
                  <a:gd name="T67" fmla="*/ 1 h 251"/>
                  <a:gd name="T68" fmla="*/ 5 w 330"/>
                  <a:gd name="T69" fmla="*/ 1 h 251"/>
                  <a:gd name="T70" fmla="*/ 5 w 330"/>
                  <a:gd name="T71" fmla="*/ 0 h 251"/>
                  <a:gd name="T72" fmla="*/ 5 w 330"/>
                  <a:gd name="T73" fmla="*/ 1 h 251"/>
                  <a:gd name="T74" fmla="*/ 5 w 330"/>
                  <a:gd name="T75" fmla="*/ 1 h 251"/>
                  <a:gd name="T76" fmla="*/ 5 w 330"/>
                  <a:gd name="T77" fmla="*/ 1 h 251"/>
                  <a:gd name="T78" fmla="*/ 5 w 330"/>
                  <a:gd name="T79" fmla="*/ 1 h 251"/>
                  <a:gd name="T80" fmla="*/ 5 w 330"/>
                  <a:gd name="T81" fmla="*/ 1 h 251"/>
                  <a:gd name="T82" fmla="*/ 5 w 330"/>
                  <a:gd name="T83" fmla="*/ 1 h 2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0"/>
                  <a:gd name="T127" fmla="*/ 0 h 251"/>
                  <a:gd name="T128" fmla="*/ 330 w 330"/>
                  <a:gd name="T129" fmla="*/ 251 h 2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0" h="251">
                    <a:moveTo>
                      <a:pt x="325" y="14"/>
                    </a:moveTo>
                    <a:lnTo>
                      <a:pt x="320" y="3"/>
                    </a:lnTo>
                    <a:lnTo>
                      <a:pt x="319" y="6"/>
                    </a:lnTo>
                    <a:lnTo>
                      <a:pt x="310" y="10"/>
                    </a:lnTo>
                    <a:lnTo>
                      <a:pt x="296" y="21"/>
                    </a:lnTo>
                    <a:lnTo>
                      <a:pt x="280" y="33"/>
                    </a:lnTo>
                    <a:lnTo>
                      <a:pt x="257" y="50"/>
                    </a:lnTo>
                    <a:lnTo>
                      <a:pt x="234" y="69"/>
                    </a:lnTo>
                    <a:lnTo>
                      <a:pt x="209" y="86"/>
                    </a:lnTo>
                    <a:lnTo>
                      <a:pt x="180" y="108"/>
                    </a:lnTo>
                    <a:lnTo>
                      <a:pt x="153" y="130"/>
                    </a:lnTo>
                    <a:lnTo>
                      <a:pt x="127" y="148"/>
                    </a:lnTo>
                    <a:lnTo>
                      <a:pt x="100" y="169"/>
                    </a:lnTo>
                    <a:lnTo>
                      <a:pt x="74" y="187"/>
                    </a:lnTo>
                    <a:lnTo>
                      <a:pt x="51" y="205"/>
                    </a:lnTo>
                    <a:lnTo>
                      <a:pt x="30" y="219"/>
                    </a:lnTo>
                    <a:lnTo>
                      <a:pt x="13" y="231"/>
                    </a:lnTo>
                    <a:lnTo>
                      <a:pt x="0" y="239"/>
                    </a:lnTo>
                    <a:lnTo>
                      <a:pt x="6" y="251"/>
                    </a:lnTo>
                    <a:lnTo>
                      <a:pt x="19" y="242"/>
                    </a:lnTo>
                    <a:lnTo>
                      <a:pt x="36" y="231"/>
                    </a:lnTo>
                    <a:lnTo>
                      <a:pt x="56" y="216"/>
                    </a:lnTo>
                    <a:lnTo>
                      <a:pt x="79" y="199"/>
                    </a:lnTo>
                    <a:lnTo>
                      <a:pt x="105" y="180"/>
                    </a:lnTo>
                    <a:lnTo>
                      <a:pt x="133" y="160"/>
                    </a:lnTo>
                    <a:lnTo>
                      <a:pt x="162" y="138"/>
                    </a:lnTo>
                    <a:lnTo>
                      <a:pt x="189" y="117"/>
                    </a:lnTo>
                    <a:lnTo>
                      <a:pt x="215" y="98"/>
                    </a:lnTo>
                    <a:lnTo>
                      <a:pt x="242" y="78"/>
                    </a:lnTo>
                    <a:lnTo>
                      <a:pt x="265" y="59"/>
                    </a:lnTo>
                    <a:lnTo>
                      <a:pt x="286" y="44"/>
                    </a:lnTo>
                    <a:lnTo>
                      <a:pt x="304" y="30"/>
                    </a:lnTo>
                    <a:lnTo>
                      <a:pt x="316" y="21"/>
                    </a:lnTo>
                    <a:lnTo>
                      <a:pt x="325" y="14"/>
                    </a:lnTo>
                    <a:lnTo>
                      <a:pt x="329" y="11"/>
                    </a:lnTo>
                    <a:lnTo>
                      <a:pt x="325" y="0"/>
                    </a:lnTo>
                    <a:lnTo>
                      <a:pt x="329" y="11"/>
                    </a:lnTo>
                    <a:lnTo>
                      <a:pt x="330" y="7"/>
                    </a:lnTo>
                    <a:lnTo>
                      <a:pt x="329" y="3"/>
                    </a:lnTo>
                    <a:lnTo>
                      <a:pt x="325" y="1"/>
                    </a:lnTo>
                    <a:lnTo>
                      <a:pt x="320" y="3"/>
                    </a:lnTo>
                    <a:lnTo>
                      <a:pt x="32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0" name="Freeform 180"/>
              <p:cNvSpPr>
                <a:spLocks/>
              </p:cNvSpPr>
              <p:nvPr/>
            </p:nvSpPr>
            <p:spPr bwMode="auto">
              <a:xfrm>
                <a:off x="4506" y="3278"/>
                <a:ext cx="134" cy="8"/>
              </a:xfrm>
              <a:custGeom>
                <a:avLst/>
                <a:gdLst>
                  <a:gd name="T0" fmla="*/ 0 w 269"/>
                  <a:gd name="T1" fmla="*/ 1 h 14"/>
                  <a:gd name="T2" fmla="*/ 0 w 269"/>
                  <a:gd name="T3" fmla="*/ 1 h 14"/>
                  <a:gd name="T4" fmla="*/ 4 w 269"/>
                  <a:gd name="T5" fmla="*/ 1 h 14"/>
                  <a:gd name="T6" fmla="*/ 4 w 269"/>
                  <a:gd name="T7" fmla="*/ 0 h 14"/>
                  <a:gd name="T8" fmla="*/ 0 w 269"/>
                  <a:gd name="T9" fmla="*/ 0 h 14"/>
                  <a:gd name="T10" fmla="*/ 0 w 269"/>
                  <a:gd name="T11" fmla="*/ 1 h 14"/>
                  <a:gd name="T12" fmla="*/ 0 w 269"/>
                  <a:gd name="T13" fmla="*/ 0 h 14"/>
                  <a:gd name="T14" fmla="*/ 0 w 269"/>
                  <a:gd name="T15" fmla="*/ 1 h 14"/>
                  <a:gd name="T16" fmla="*/ 0 w 269"/>
                  <a:gd name="T17" fmla="*/ 1 h 14"/>
                  <a:gd name="T18" fmla="*/ 0 w 269"/>
                  <a:gd name="T19" fmla="*/ 1 h 14"/>
                  <a:gd name="T20" fmla="*/ 0 w 269"/>
                  <a:gd name="T21" fmla="*/ 1 h 14"/>
                  <a:gd name="T22" fmla="*/ 0 w 269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9"/>
                  <a:gd name="T37" fmla="*/ 0 h 14"/>
                  <a:gd name="T38" fmla="*/ 269 w 26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9" h="14">
                    <a:moveTo>
                      <a:pt x="9" y="13"/>
                    </a:moveTo>
                    <a:lnTo>
                      <a:pt x="6" y="14"/>
                    </a:lnTo>
                    <a:lnTo>
                      <a:pt x="269" y="14"/>
                    </a:lnTo>
                    <a:lnTo>
                      <a:pt x="26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1" name="Freeform 181"/>
              <p:cNvSpPr>
                <a:spLocks/>
              </p:cNvSpPr>
              <p:nvPr/>
            </p:nvSpPr>
            <p:spPr bwMode="auto">
              <a:xfrm>
                <a:off x="4678" y="3211"/>
                <a:ext cx="107" cy="208"/>
              </a:xfrm>
              <a:custGeom>
                <a:avLst/>
                <a:gdLst>
                  <a:gd name="T0" fmla="*/ 3 w 213"/>
                  <a:gd name="T1" fmla="*/ 7 h 415"/>
                  <a:gd name="T2" fmla="*/ 3 w 213"/>
                  <a:gd name="T3" fmla="*/ 6 h 415"/>
                  <a:gd name="T4" fmla="*/ 3 w 213"/>
                  <a:gd name="T5" fmla="*/ 5 h 415"/>
                  <a:gd name="T6" fmla="*/ 3 w 213"/>
                  <a:gd name="T7" fmla="*/ 4 h 415"/>
                  <a:gd name="T8" fmla="*/ 3 w 213"/>
                  <a:gd name="T9" fmla="*/ 3 h 415"/>
                  <a:gd name="T10" fmla="*/ 4 w 213"/>
                  <a:gd name="T11" fmla="*/ 2 h 415"/>
                  <a:gd name="T12" fmla="*/ 4 w 213"/>
                  <a:gd name="T13" fmla="*/ 1 h 415"/>
                  <a:gd name="T14" fmla="*/ 4 w 213"/>
                  <a:gd name="T15" fmla="*/ 1 h 415"/>
                  <a:gd name="T16" fmla="*/ 4 w 213"/>
                  <a:gd name="T17" fmla="*/ 0 h 415"/>
                  <a:gd name="T18" fmla="*/ 4 w 213"/>
                  <a:gd name="T19" fmla="*/ 1 h 415"/>
                  <a:gd name="T20" fmla="*/ 3 w 213"/>
                  <a:gd name="T21" fmla="*/ 1 h 415"/>
                  <a:gd name="T22" fmla="*/ 3 w 213"/>
                  <a:gd name="T23" fmla="*/ 1 h 415"/>
                  <a:gd name="T24" fmla="*/ 2 w 213"/>
                  <a:gd name="T25" fmla="*/ 2 h 415"/>
                  <a:gd name="T26" fmla="*/ 2 w 213"/>
                  <a:gd name="T27" fmla="*/ 2 h 415"/>
                  <a:gd name="T28" fmla="*/ 1 w 213"/>
                  <a:gd name="T29" fmla="*/ 2 h 415"/>
                  <a:gd name="T30" fmla="*/ 1 w 213"/>
                  <a:gd name="T31" fmla="*/ 3 h 415"/>
                  <a:gd name="T32" fmla="*/ 1 w 213"/>
                  <a:gd name="T33" fmla="*/ 3 h 415"/>
                  <a:gd name="T34" fmla="*/ 0 w 213"/>
                  <a:gd name="T35" fmla="*/ 4 h 415"/>
                  <a:gd name="T36" fmla="*/ 0 w 213"/>
                  <a:gd name="T37" fmla="*/ 5 h 415"/>
                  <a:gd name="T38" fmla="*/ 1 w 213"/>
                  <a:gd name="T39" fmla="*/ 6 h 415"/>
                  <a:gd name="T40" fmla="*/ 1 w 213"/>
                  <a:gd name="T41" fmla="*/ 7 h 415"/>
                  <a:gd name="T42" fmla="*/ 1 w 213"/>
                  <a:gd name="T43" fmla="*/ 7 h 415"/>
                  <a:gd name="T44" fmla="*/ 1 w 213"/>
                  <a:gd name="T45" fmla="*/ 7 h 415"/>
                  <a:gd name="T46" fmla="*/ 1 w 213"/>
                  <a:gd name="T47" fmla="*/ 7 h 415"/>
                  <a:gd name="T48" fmla="*/ 2 w 213"/>
                  <a:gd name="T49" fmla="*/ 7 h 415"/>
                  <a:gd name="T50" fmla="*/ 2 w 213"/>
                  <a:gd name="T51" fmla="*/ 7 h 415"/>
                  <a:gd name="T52" fmla="*/ 2 w 213"/>
                  <a:gd name="T53" fmla="*/ 7 h 415"/>
                  <a:gd name="T54" fmla="*/ 3 w 213"/>
                  <a:gd name="T55" fmla="*/ 7 h 415"/>
                  <a:gd name="T56" fmla="*/ 3 w 213"/>
                  <a:gd name="T57" fmla="*/ 7 h 4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3"/>
                  <a:gd name="T88" fmla="*/ 0 h 415"/>
                  <a:gd name="T89" fmla="*/ 213 w 213"/>
                  <a:gd name="T90" fmla="*/ 415 h 4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3" h="415">
                    <a:moveTo>
                      <a:pt x="148" y="388"/>
                    </a:moveTo>
                    <a:lnTo>
                      <a:pt x="154" y="353"/>
                    </a:lnTo>
                    <a:lnTo>
                      <a:pt x="163" y="300"/>
                    </a:lnTo>
                    <a:lnTo>
                      <a:pt x="173" y="236"/>
                    </a:lnTo>
                    <a:lnTo>
                      <a:pt x="184" y="170"/>
                    </a:lnTo>
                    <a:lnTo>
                      <a:pt x="196" y="105"/>
                    </a:lnTo>
                    <a:lnTo>
                      <a:pt x="205" y="52"/>
                    </a:lnTo>
                    <a:lnTo>
                      <a:pt x="210" y="14"/>
                    </a:lnTo>
                    <a:lnTo>
                      <a:pt x="213" y="0"/>
                    </a:lnTo>
                    <a:lnTo>
                      <a:pt x="206" y="5"/>
                    </a:lnTo>
                    <a:lnTo>
                      <a:pt x="187" y="21"/>
                    </a:lnTo>
                    <a:lnTo>
                      <a:pt x="159" y="44"/>
                    </a:lnTo>
                    <a:lnTo>
                      <a:pt x="125" y="70"/>
                    </a:lnTo>
                    <a:lnTo>
                      <a:pt x="89" y="96"/>
                    </a:lnTo>
                    <a:lnTo>
                      <a:pt x="53" y="119"/>
                    </a:lnTo>
                    <a:lnTo>
                      <a:pt x="24" y="135"/>
                    </a:lnTo>
                    <a:lnTo>
                      <a:pt x="1" y="141"/>
                    </a:lnTo>
                    <a:lnTo>
                      <a:pt x="0" y="204"/>
                    </a:lnTo>
                    <a:lnTo>
                      <a:pt x="0" y="290"/>
                    </a:lnTo>
                    <a:lnTo>
                      <a:pt x="1" y="367"/>
                    </a:lnTo>
                    <a:lnTo>
                      <a:pt x="1" y="409"/>
                    </a:lnTo>
                    <a:lnTo>
                      <a:pt x="17" y="412"/>
                    </a:lnTo>
                    <a:lnTo>
                      <a:pt x="37" y="414"/>
                    </a:lnTo>
                    <a:lnTo>
                      <a:pt x="59" y="415"/>
                    </a:lnTo>
                    <a:lnTo>
                      <a:pt x="81" y="414"/>
                    </a:lnTo>
                    <a:lnTo>
                      <a:pt x="101" y="409"/>
                    </a:lnTo>
                    <a:lnTo>
                      <a:pt x="121" y="405"/>
                    </a:lnTo>
                    <a:lnTo>
                      <a:pt x="137" y="398"/>
                    </a:lnTo>
                    <a:lnTo>
                      <a:pt x="148" y="388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2" name="Freeform 182"/>
              <p:cNvSpPr>
                <a:spLocks/>
              </p:cNvSpPr>
              <p:nvPr/>
            </p:nvSpPr>
            <p:spPr bwMode="auto">
              <a:xfrm>
                <a:off x="4749" y="3208"/>
                <a:ext cx="39" cy="197"/>
              </a:xfrm>
              <a:custGeom>
                <a:avLst/>
                <a:gdLst>
                  <a:gd name="T0" fmla="*/ 2 w 76"/>
                  <a:gd name="T1" fmla="*/ 1 h 394"/>
                  <a:gd name="T2" fmla="*/ 2 w 76"/>
                  <a:gd name="T3" fmla="*/ 1 h 394"/>
                  <a:gd name="T4" fmla="*/ 1 w 76"/>
                  <a:gd name="T5" fmla="*/ 1 h 394"/>
                  <a:gd name="T6" fmla="*/ 1 w 76"/>
                  <a:gd name="T7" fmla="*/ 1 h 394"/>
                  <a:gd name="T8" fmla="*/ 1 w 76"/>
                  <a:gd name="T9" fmla="*/ 2 h 394"/>
                  <a:gd name="T10" fmla="*/ 1 w 76"/>
                  <a:gd name="T11" fmla="*/ 3 h 394"/>
                  <a:gd name="T12" fmla="*/ 1 w 76"/>
                  <a:gd name="T13" fmla="*/ 4 h 394"/>
                  <a:gd name="T14" fmla="*/ 1 w 76"/>
                  <a:gd name="T15" fmla="*/ 5 h 394"/>
                  <a:gd name="T16" fmla="*/ 1 w 76"/>
                  <a:gd name="T17" fmla="*/ 6 h 394"/>
                  <a:gd name="T18" fmla="*/ 0 w 76"/>
                  <a:gd name="T19" fmla="*/ 6 h 394"/>
                  <a:gd name="T20" fmla="*/ 1 w 76"/>
                  <a:gd name="T21" fmla="*/ 6 h 394"/>
                  <a:gd name="T22" fmla="*/ 1 w 76"/>
                  <a:gd name="T23" fmla="*/ 6 h 394"/>
                  <a:gd name="T24" fmla="*/ 1 w 76"/>
                  <a:gd name="T25" fmla="*/ 5 h 394"/>
                  <a:gd name="T26" fmla="*/ 1 w 76"/>
                  <a:gd name="T27" fmla="*/ 4 h 394"/>
                  <a:gd name="T28" fmla="*/ 1 w 76"/>
                  <a:gd name="T29" fmla="*/ 3 h 394"/>
                  <a:gd name="T30" fmla="*/ 1 w 76"/>
                  <a:gd name="T31" fmla="*/ 2 h 394"/>
                  <a:gd name="T32" fmla="*/ 2 w 76"/>
                  <a:gd name="T33" fmla="*/ 1 h 394"/>
                  <a:gd name="T34" fmla="*/ 2 w 76"/>
                  <a:gd name="T35" fmla="*/ 1 h 394"/>
                  <a:gd name="T36" fmla="*/ 2 w 76"/>
                  <a:gd name="T37" fmla="*/ 1 h 394"/>
                  <a:gd name="T38" fmla="*/ 2 w 76"/>
                  <a:gd name="T39" fmla="*/ 1 h 394"/>
                  <a:gd name="T40" fmla="*/ 2 w 76"/>
                  <a:gd name="T41" fmla="*/ 1 h 394"/>
                  <a:gd name="T42" fmla="*/ 2 w 76"/>
                  <a:gd name="T43" fmla="*/ 1 h 394"/>
                  <a:gd name="T44" fmla="*/ 2 w 76"/>
                  <a:gd name="T45" fmla="*/ 0 h 394"/>
                  <a:gd name="T46" fmla="*/ 2 w 76"/>
                  <a:gd name="T47" fmla="*/ 1 h 394"/>
                  <a:gd name="T48" fmla="*/ 2 w 76"/>
                  <a:gd name="T49" fmla="*/ 1 h 394"/>
                  <a:gd name="T50" fmla="*/ 2 w 76"/>
                  <a:gd name="T51" fmla="*/ 1 h 3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394"/>
                  <a:gd name="T80" fmla="*/ 76 w 76"/>
                  <a:gd name="T81" fmla="*/ 394 h 3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394">
                    <a:moveTo>
                      <a:pt x="75" y="10"/>
                    </a:moveTo>
                    <a:lnTo>
                      <a:pt x="65" y="6"/>
                    </a:lnTo>
                    <a:lnTo>
                      <a:pt x="62" y="20"/>
                    </a:lnTo>
                    <a:lnTo>
                      <a:pt x="56" y="58"/>
                    </a:lnTo>
                    <a:lnTo>
                      <a:pt x="47" y="111"/>
                    </a:lnTo>
                    <a:lnTo>
                      <a:pt x="36" y="176"/>
                    </a:lnTo>
                    <a:lnTo>
                      <a:pt x="24" y="242"/>
                    </a:lnTo>
                    <a:lnTo>
                      <a:pt x="14" y="306"/>
                    </a:lnTo>
                    <a:lnTo>
                      <a:pt x="5" y="359"/>
                    </a:lnTo>
                    <a:lnTo>
                      <a:pt x="0" y="394"/>
                    </a:lnTo>
                    <a:lnTo>
                      <a:pt x="11" y="394"/>
                    </a:lnTo>
                    <a:lnTo>
                      <a:pt x="17" y="359"/>
                    </a:lnTo>
                    <a:lnTo>
                      <a:pt x="26" y="306"/>
                    </a:lnTo>
                    <a:lnTo>
                      <a:pt x="36" y="242"/>
                    </a:lnTo>
                    <a:lnTo>
                      <a:pt x="47" y="176"/>
                    </a:lnTo>
                    <a:lnTo>
                      <a:pt x="59" y="111"/>
                    </a:lnTo>
                    <a:lnTo>
                      <a:pt x="67" y="58"/>
                    </a:lnTo>
                    <a:lnTo>
                      <a:pt x="73" y="20"/>
                    </a:lnTo>
                    <a:lnTo>
                      <a:pt x="76" y="6"/>
                    </a:lnTo>
                    <a:lnTo>
                      <a:pt x="66" y="1"/>
                    </a:lnTo>
                    <a:lnTo>
                      <a:pt x="76" y="6"/>
                    </a:lnTo>
                    <a:lnTo>
                      <a:pt x="75" y="1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5" y="6"/>
                    </a:lnTo>
                    <a:lnTo>
                      <a:pt x="7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3" name="Freeform 183"/>
              <p:cNvSpPr>
                <a:spLocks/>
              </p:cNvSpPr>
              <p:nvPr/>
            </p:nvSpPr>
            <p:spPr bwMode="auto">
              <a:xfrm>
                <a:off x="4676" y="3209"/>
                <a:ext cx="111" cy="77"/>
              </a:xfrm>
              <a:custGeom>
                <a:avLst/>
                <a:gdLst>
                  <a:gd name="T0" fmla="*/ 1 w 222"/>
                  <a:gd name="T1" fmla="*/ 3 h 153"/>
                  <a:gd name="T2" fmla="*/ 1 w 222"/>
                  <a:gd name="T3" fmla="*/ 3 h 153"/>
                  <a:gd name="T4" fmla="*/ 1 w 222"/>
                  <a:gd name="T5" fmla="*/ 3 h 153"/>
                  <a:gd name="T6" fmla="*/ 1 w 222"/>
                  <a:gd name="T7" fmla="*/ 3 h 153"/>
                  <a:gd name="T8" fmla="*/ 2 w 222"/>
                  <a:gd name="T9" fmla="*/ 2 h 153"/>
                  <a:gd name="T10" fmla="*/ 3 w 222"/>
                  <a:gd name="T11" fmla="*/ 2 h 153"/>
                  <a:gd name="T12" fmla="*/ 3 w 222"/>
                  <a:gd name="T13" fmla="*/ 1 h 153"/>
                  <a:gd name="T14" fmla="*/ 4 w 222"/>
                  <a:gd name="T15" fmla="*/ 1 h 153"/>
                  <a:gd name="T16" fmla="*/ 4 w 222"/>
                  <a:gd name="T17" fmla="*/ 1 h 153"/>
                  <a:gd name="T18" fmla="*/ 4 w 222"/>
                  <a:gd name="T19" fmla="*/ 1 h 153"/>
                  <a:gd name="T20" fmla="*/ 4 w 222"/>
                  <a:gd name="T21" fmla="*/ 0 h 153"/>
                  <a:gd name="T22" fmla="*/ 4 w 222"/>
                  <a:gd name="T23" fmla="*/ 1 h 153"/>
                  <a:gd name="T24" fmla="*/ 3 w 222"/>
                  <a:gd name="T25" fmla="*/ 1 h 153"/>
                  <a:gd name="T26" fmla="*/ 3 w 222"/>
                  <a:gd name="T27" fmla="*/ 1 h 153"/>
                  <a:gd name="T28" fmla="*/ 2 w 222"/>
                  <a:gd name="T29" fmla="*/ 2 h 153"/>
                  <a:gd name="T30" fmla="*/ 2 w 222"/>
                  <a:gd name="T31" fmla="*/ 2 h 153"/>
                  <a:gd name="T32" fmla="*/ 1 w 222"/>
                  <a:gd name="T33" fmla="*/ 2 h 153"/>
                  <a:gd name="T34" fmla="*/ 1 w 222"/>
                  <a:gd name="T35" fmla="*/ 3 h 153"/>
                  <a:gd name="T36" fmla="*/ 1 w 222"/>
                  <a:gd name="T37" fmla="*/ 3 h 153"/>
                  <a:gd name="T38" fmla="*/ 0 w 222"/>
                  <a:gd name="T39" fmla="*/ 3 h 153"/>
                  <a:gd name="T40" fmla="*/ 1 w 222"/>
                  <a:gd name="T41" fmla="*/ 3 h 153"/>
                  <a:gd name="T42" fmla="*/ 1 w 222"/>
                  <a:gd name="T43" fmla="*/ 3 h 153"/>
                  <a:gd name="T44" fmla="*/ 0 w 222"/>
                  <a:gd name="T45" fmla="*/ 3 h 153"/>
                  <a:gd name="T46" fmla="*/ 1 w 222"/>
                  <a:gd name="T47" fmla="*/ 3 h 153"/>
                  <a:gd name="T48" fmla="*/ 1 w 222"/>
                  <a:gd name="T49" fmla="*/ 3 h 153"/>
                  <a:gd name="T50" fmla="*/ 1 w 222"/>
                  <a:gd name="T51" fmla="*/ 3 h 1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2"/>
                  <a:gd name="T79" fmla="*/ 0 h 153"/>
                  <a:gd name="T80" fmla="*/ 222 w 222"/>
                  <a:gd name="T81" fmla="*/ 153 h 1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2" h="153">
                    <a:moveTo>
                      <a:pt x="11" y="146"/>
                    </a:moveTo>
                    <a:lnTo>
                      <a:pt x="5" y="153"/>
                    </a:lnTo>
                    <a:lnTo>
                      <a:pt x="30" y="146"/>
                    </a:lnTo>
                    <a:lnTo>
                      <a:pt x="60" y="130"/>
                    </a:lnTo>
                    <a:lnTo>
                      <a:pt x="96" y="107"/>
                    </a:lnTo>
                    <a:lnTo>
                      <a:pt x="132" y="80"/>
                    </a:lnTo>
                    <a:lnTo>
                      <a:pt x="167" y="54"/>
                    </a:lnTo>
                    <a:lnTo>
                      <a:pt x="196" y="31"/>
                    </a:lnTo>
                    <a:lnTo>
                      <a:pt x="214" y="15"/>
                    </a:lnTo>
                    <a:lnTo>
                      <a:pt x="222" y="9"/>
                    </a:lnTo>
                    <a:lnTo>
                      <a:pt x="213" y="0"/>
                    </a:lnTo>
                    <a:lnTo>
                      <a:pt x="206" y="6"/>
                    </a:lnTo>
                    <a:lnTo>
                      <a:pt x="187" y="22"/>
                    </a:lnTo>
                    <a:lnTo>
                      <a:pt x="158" y="45"/>
                    </a:lnTo>
                    <a:lnTo>
                      <a:pt x="126" y="71"/>
                    </a:lnTo>
                    <a:lnTo>
                      <a:pt x="90" y="95"/>
                    </a:lnTo>
                    <a:lnTo>
                      <a:pt x="54" y="119"/>
                    </a:lnTo>
                    <a:lnTo>
                      <a:pt x="27" y="134"/>
                    </a:lnTo>
                    <a:lnTo>
                      <a:pt x="5" y="139"/>
                    </a:lnTo>
                    <a:lnTo>
                      <a:pt x="0" y="146"/>
                    </a:lnTo>
                    <a:lnTo>
                      <a:pt x="5" y="139"/>
                    </a:lnTo>
                    <a:lnTo>
                      <a:pt x="1" y="142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3"/>
                    </a:lnTo>
                    <a:lnTo>
                      <a:pt x="1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4" name="Freeform 184"/>
              <p:cNvSpPr>
                <a:spLocks/>
              </p:cNvSpPr>
              <p:nvPr/>
            </p:nvSpPr>
            <p:spPr bwMode="auto">
              <a:xfrm>
                <a:off x="4674" y="3282"/>
                <a:ext cx="8" cy="137"/>
              </a:xfrm>
              <a:custGeom>
                <a:avLst/>
                <a:gdLst>
                  <a:gd name="T0" fmla="*/ 1 w 16"/>
                  <a:gd name="T1" fmla="*/ 5 h 274"/>
                  <a:gd name="T2" fmla="*/ 1 w 16"/>
                  <a:gd name="T3" fmla="*/ 5 h 274"/>
                  <a:gd name="T4" fmla="*/ 1 w 16"/>
                  <a:gd name="T5" fmla="*/ 4 h 274"/>
                  <a:gd name="T6" fmla="*/ 1 w 16"/>
                  <a:gd name="T7" fmla="*/ 2 h 274"/>
                  <a:gd name="T8" fmla="*/ 1 w 16"/>
                  <a:gd name="T9" fmla="*/ 1 h 274"/>
                  <a:gd name="T10" fmla="*/ 1 w 16"/>
                  <a:gd name="T11" fmla="*/ 0 h 274"/>
                  <a:gd name="T12" fmla="*/ 1 w 16"/>
                  <a:gd name="T13" fmla="*/ 0 h 274"/>
                  <a:gd name="T14" fmla="*/ 0 w 16"/>
                  <a:gd name="T15" fmla="*/ 1 h 274"/>
                  <a:gd name="T16" fmla="*/ 0 w 16"/>
                  <a:gd name="T17" fmla="*/ 2 h 274"/>
                  <a:gd name="T18" fmla="*/ 1 w 16"/>
                  <a:gd name="T19" fmla="*/ 4 h 274"/>
                  <a:gd name="T20" fmla="*/ 1 w 16"/>
                  <a:gd name="T21" fmla="*/ 5 h 274"/>
                  <a:gd name="T22" fmla="*/ 1 w 16"/>
                  <a:gd name="T23" fmla="*/ 5 h 274"/>
                  <a:gd name="T24" fmla="*/ 1 w 16"/>
                  <a:gd name="T25" fmla="*/ 5 h 274"/>
                  <a:gd name="T26" fmla="*/ 1 w 16"/>
                  <a:gd name="T27" fmla="*/ 5 h 274"/>
                  <a:gd name="T28" fmla="*/ 1 w 16"/>
                  <a:gd name="T29" fmla="*/ 5 h 274"/>
                  <a:gd name="T30" fmla="*/ 1 w 16"/>
                  <a:gd name="T31" fmla="*/ 5 h 274"/>
                  <a:gd name="T32" fmla="*/ 1 w 16"/>
                  <a:gd name="T33" fmla="*/ 5 h 274"/>
                  <a:gd name="T34" fmla="*/ 1 w 16"/>
                  <a:gd name="T35" fmla="*/ 5 h 2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274"/>
                  <a:gd name="T56" fmla="*/ 16 w 16"/>
                  <a:gd name="T57" fmla="*/ 274 h 2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274">
                    <a:moveTo>
                      <a:pt x="10" y="263"/>
                    </a:moveTo>
                    <a:lnTo>
                      <a:pt x="16" y="268"/>
                    </a:lnTo>
                    <a:lnTo>
                      <a:pt x="16" y="226"/>
                    </a:lnTo>
                    <a:lnTo>
                      <a:pt x="14" y="149"/>
                    </a:lnTo>
                    <a:lnTo>
                      <a:pt x="14" y="63"/>
                    </a:lnTo>
                    <a:lnTo>
                      <a:pt x="14" y="0"/>
                    </a:lnTo>
                    <a:lnTo>
                      <a:pt x="3" y="0"/>
                    </a:lnTo>
                    <a:lnTo>
                      <a:pt x="0" y="63"/>
                    </a:lnTo>
                    <a:lnTo>
                      <a:pt x="0" y="149"/>
                    </a:lnTo>
                    <a:lnTo>
                      <a:pt x="1" y="226"/>
                    </a:lnTo>
                    <a:lnTo>
                      <a:pt x="1" y="268"/>
                    </a:lnTo>
                    <a:lnTo>
                      <a:pt x="7" y="274"/>
                    </a:lnTo>
                    <a:lnTo>
                      <a:pt x="1" y="268"/>
                    </a:lnTo>
                    <a:lnTo>
                      <a:pt x="4" y="273"/>
                    </a:lnTo>
                    <a:lnTo>
                      <a:pt x="8" y="274"/>
                    </a:lnTo>
                    <a:lnTo>
                      <a:pt x="13" y="273"/>
                    </a:lnTo>
                    <a:lnTo>
                      <a:pt x="16" y="268"/>
                    </a:lnTo>
                    <a:lnTo>
                      <a:pt x="10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5" name="Freeform 185"/>
              <p:cNvSpPr>
                <a:spLocks/>
              </p:cNvSpPr>
              <p:nvPr/>
            </p:nvSpPr>
            <p:spPr bwMode="auto">
              <a:xfrm>
                <a:off x="4678" y="3402"/>
                <a:ext cx="77" cy="21"/>
              </a:xfrm>
              <a:custGeom>
                <a:avLst/>
                <a:gdLst>
                  <a:gd name="T0" fmla="*/ 3 w 154"/>
                  <a:gd name="T1" fmla="*/ 1 h 40"/>
                  <a:gd name="T2" fmla="*/ 3 w 154"/>
                  <a:gd name="T3" fmla="*/ 1 h 40"/>
                  <a:gd name="T4" fmla="*/ 3 w 154"/>
                  <a:gd name="T5" fmla="*/ 1 h 40"/>
                  <a:gd name="T6" fmla="*/ 2 w 154"/>
                  <a:gd name="T7" fmla="*/ 1 h 40"/>
                  <a:gd name="T8" fmla="*/ 2 w 154"/>
                  <a:gd name="T9" fmla="*/ 1 h 40"/>
                  <a:gd name="T10" fmla="*/ 1 w 154"/>
                  <a:gd name="T11" fmla="*/ 1 h 40"/>
                  <a:gd name="T12" fmla="*/ 1 w 154"/>
                  <a:gd name="T13" fmla="*/ 1 h 40"/>
                  <a:gd name="T14" fmla="*/ 1 w 154"/>
                  <a:gd name="T15" fmla="*/ 1 h 40"/>
                  <a:gd name="T16" fmla="*/ 1 w 154"/>
                  <a:gd name="T17" fmla="*/ 1 h 40"/>
                  <a:gd name="T18" fmla="*/ 1 w 154"/>
                  <a:gd name="T19" fmla="*/ 1 h 40"/>
                  <a:gd name="T20" fmla="*/ 0 w 154"/>
                  <a:gd name="T21" fmla="*/ 1 h 40"/>
                  <a:gd name="T22" fmla="*/ 1 w 154"/>
                  <a:gd name="T23" fmla="*/ 1 h 40"/>
                  <a:gd name="T24" fmla="*/ 1 w 154"/>
                  <a:gd name="T25" fmla="*/ 1 h 40"/>
                  <a:gd name="T26" fmla="*/ 1 w 154"/>
                  <a:gd name="T27" fmla="*/ 1 h 40"/>
                  <a:gd name="T28" fmla="*/ 1 w 154"/>
                  <a:gd name="T29" fmla="*/ 1 h 40"/>
                  <a:gd name="T30" fmla="*/ 2 w 154"/>
                  <a:gd name="T31" fmla="*/ 1 h 40"/>
                  <a:gd name="T32" fmla="*/ 2 w 154"/>
                  <a:gd name="T33" fmla="*/ 1 h 40"/>
                  <a:gd name="T34" fmla="*/ 3 w 154"/>
                  <a:gd name="T35" fmla="*/ 1 h 40"/>
                  <a:gd name="T36" fmla="*/ 3 w 154"/>
                  <a:gd name="T37" fmla="*/ 1 h 40"/>
                  <a:gd name="T38" fmla="*/ 3 w 154"/>
                  <a:gd name="T39" fmla="*/ 1 h 40"/>
                  <a:gd name="T40" fmla="*/ 3 w 154"/>
                  <a:gd name="T41" fmla="*/ 1 h 40"/>
                  <a:gd name="T42" fmla="*/ 3 w 154"/>
                  <a:gd name="T43" fmla="*/ 1 h 40"/>
                  <a:gd name="T44" fmla="*/ 3 w 154"/>
                  <a:gd name="T45" fmla="*/ 1 h 40"/>
                  <a:gd name="T46" fmla="*/ 3 w 154"/>
                  <a:gd name="T47" fmla="*/ 0 h 40"/>
                  <a:gd name="T48" fmla="*/ 3 w 154"/>
                  <a:gd name="T49" fmla="*/ 1 h 40"/>
                  <a:gd name="T50" fmla="*/ 3 w 154"/>
                  <a:gd name="T51" fmla="*/ 1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4"/>
                  <a:gd name="T79" fmla="*/ 0 h 40"/>
                  <a:gd name="T80" fmla="*/ 154 w 154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4" h="40">
                    <a:moveTo>
                      <a:pt x="143" y="6"/>
                    </a:moveTo>
                    <a:lnTo>
                      <a:pt x="144" y="1"/>
                    </a:lnTo>
                    <a:lnTo>
                      <a:pt x="134" y="10"/>
                    </a:lnTo>
                    <a:lnTo>
                      <a:pt x="120" y="17"/>
                    </a:lnTo>
                    <a:lnTo>
                      <a:pt x="99" y="22"/>
                    </a:lnTo>
                    <a:lnTo>
                      <a:pt x="81" y="26"/>
                    </a:lnTo>
                    <a:lnTo>
                      <a:pt x="59" y="26"/>
                    </a:lnTo>
                    <a:lnTo>
                      <a:pt x="37" y="26"/>
                    </a:lnTo>
                    <a:lnTo>
                      <a:pt x="17" y="24"/>
                    </a:lnTo>
                    <a:lnTo>
                      <a:pt x="3" y="22"/>
                    </a:lnTo>
                    <a:lnTo>
                      <a:pt x="0" y="33"/>
                    </a:lnTo>
                    <a:lnTo>
                      <a:pt x="17" y="36"/>
                    </a:lnTo>
                    <a:lnTo>
                      <a:pt x="37" y="37"/>
                    </a:lnTo>
                    <a:lnTo>
                      <a:pt x="59" y="40"/>
                    </a:lnTo>
                    <a:lnTo>
                      <a:pt x="81" y="37"/>
                    </a:lnTo>
                    <a:lnTo>
                      <a:pt x="102" y="33"/>
                    </a:lnTo>
                    <a:lnTo>
                      <a:pt x="122" y="29"/>
                    </a:lnTo>
                    <a:lnTo>
                      <a:pt x="140" y="22"/>
                    </a:lnTo>
                    <a:lnTo>
                      <a:pt x="153" y="10"/>
                    </a:lnTo>
                    <a:lnTo>
                      <a:pt x="154" y="6"/>
                    </a:lnTo>
                    <a:lnTo>
                      <a:pt x="153" y="10"/>
                    </a:lnTo>
                    <a:lnTo>
                      <a:pt x="154" y="6"/>
                    </a:lnTo>
                    <a:lnTo>
                      <a:pt x="153" y="1"/>
                    </a:lnTo>
                    <a:lnTo>
                      <a:pt x="148" y="0"/>
                    </a:lnTo>
                    <a:lnTo>
                      <a:pt x="144" y="1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6" name="Freeform 186"/>
              <p:cNvSpPr>
                <a:spLocks/>
              </p:cNvSpPr>
              <p:nvPr/>
            </p:nvSpPr>
            <p:spPr bwMode="auto">
              <a:xfrm>
                <a:off x="4813" y="3033"/>
                <a:ext cx="91" cy="90"/>
              </a:xfrm>
              <a:custGeom>
                <a:avLst/>
                <a:gdLst>
                  <a:gd name="T0" fmla="*/ 0 w 183"/>
                  <a:gd name="T1" fmla="*/ 0 h 181"/>
                  <a:gd name="T2" fmla="*/ 0 w 183"/>
                  <a:gd name="T3" fmla="*/ 0 h 181"/>
                  <a:gd name="T4" fmla="*/ 0 w 183"/>
                  <a:gd name="T5" fmla="*/ 0 h 181"/>
                  <a:gd name="T6" fmla="*/ 1 w 183"/>
                  <a:gd name="T7" fmla="*/ 0 h 181"/>
                  <a:gd name="T8" fmla="*/ 1 w 183"/>
                  <a:gd name="T9" fmla="*/ 0 h 181"/>
                  <a:gd name="T10" fmla="*/ 1 w 183"/>
                  <a:gd name="T11" fmla="*/ 0 h 181"/>
                  <a:gd name="T12" fmla="*/ 2 w 183"/>
                  <a:gd name="T13" fmla="*/ 0 h 181"/>
                  <a:gd name="T14" fmla="*/ 2 w 183"/>
                  <a:gd name="T15" fmla="*/ 0 h 181"/>
                  <a:gd name="T16" fmla="*/ 2 w 183"/>
                  <a:gd name="T17" fmla="*/ 0 h 181"/>
                  <a:gd name="T18" fmla="*/ 2 w 183"/>
                  <a:gd name="T19" fmla="*/ 0 h 181"/>
                  <a:gd name="T20" fmla="*/ 2 w 183"/>
                  <a:gd name="T21" fmla="*/ 1 h 181"/>
                  <a:gd name="T22" fmla="*/ 2 w 183"/>
                  <a:gd name="T23" fmla="*/ 1 h 181"/>
                  <a:gd name="T24" fmla="*/ 2 w 183"/>
                  <a:gd name="T25" fmla="*/ 1 h 181"/>
                  <a:gd name="T26" fmla="*/ 2 w 183"/>
                  <a:gd name="T27" fmla="*/ 2 h 181"/>
                  <a:gd name="T28" fmla="*/ 1 w 183"/>
                  <a:gd name="T29" fmla="*/ 2 h 181"/>
                  <a:gd name="T30" fmla="*/ 1 w 183"/>
                  <a:gd name="T31" fmla="*/ 2 h 181"/>
                  <a:gd name="T32" fmla="*/ 0 w 183"/>
                  <a:gd name="T33" fmla="*/ 2 h 181"/>
                  <a:gd name="T34" fmla="*/ 0 w 183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3"/>
                  <a:gd name="T55" fmla="*/ 0 h 181"/>
                  <a:gd name="T56" fmla="*/ 183 w 183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3" h="181">
                    <a:moveTo>
                      <a:pt x="0" y="33"/>
                    </a:moveTo>
                    <a:lnTo>
                      <a:pt x="17" y="25"/>
                    </a:lnTo>
                    <a:lnTo>
                      <a:pt x="40" y="16"/>
                    </a:lnTo>
                    <a:lnTo>
                      <a:pt x="64" y="9"/>
                    </a:lnTo>
                    <a:lnTo>
                      <a:pt x="92" y="2"/>
                    </a:lnTo>
                    <a:lnTo>
                      <a:pt x="116" y="0"/>
                    </a:lnTo>
                    <a:lnTo>
                      <a:pt x="141" y="2"/>
                    </a:lnTo>
                    <a:lnTo>
                      <a:pt x="160" y="10"/>
                    </a:lnTo>
                    <a:lnTo>
                      <a:pt x="174" y="28"/>
                    </a:lnTo>
                    <a:lnTo>
                      <a:pt x="181" y="51"/>
                    </a:lnTo>
                    <a:lnTo>
                      <a:pt x="183" y="74"/>
                    </a:lnTo>
                    <a:lnTo>
                      <a:pt x="175" y="95"/>
                    </a:lnTo>
                    <a:lnTo>
                      <a:pt x="162" y="117"/>
                    </a:lnTo>
                    <a:lnTo>
                      <a:pt x="144" y="136"/>
                    </a:lnTo>
                    <a:lnTo>
                      <a:pt x="121" y="153"/>
                    </a:lnTo>
                    <a:lnTo>
                      <a:pt x="92" y="168"/>
                    </a:lnTo>
                    <a:lnTo>
                      <a:pt x="60" y="18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7" name="Freeform 187"/>
              <p:cNvSpPr>
                <a:spLocks/>
              </p:cNvSpPr>
              <p:nvPr/>
            </p:nvSpPr>
            <p:spPr bwMode="auto">
              <a:xfrm>
                <a:off x="4811" y="3030"/>
                <a:ext cx="92" cy="23"/>
              </a:xfrm>
              <a:custGeom>
                <a:avLst/>
                <a:gdLst>
                  <a:gd name="T0" fmla="*/ 3 w 183"/>
                  <a:gd name="T1" fmla="*/ 1 h 46"/>
                  <a:gd name="T2" fmla="*/ 3 w 183"/>
                  <a:gd name="T3" fmla="*/ 1 h 46"/>
                  <a:gd name="T4" fmla="*/ 3 w 183"/>
                  <a:gd name="T5" fmla="*/ 1 h 46"/>
                  <a:gd name="T6" fmla="*/ 3 w 183"/>
                  <a:gd name="T7" fmla="*/ 1 h 46"/>
                  <a:gd name="T8" fmla="*/ 2 w 183"/>
                  <a:gd name="T9" fmla="*/ 0 h 46"/>
                  <a:gd name="T10" fmla="*/ 2 w 183"/>
                  <a:gd name="T11" fmla="*/ 1 h 46"/>
                  <a:gd name="T12" fmla="*/ 2 w 183"/>
                  <a:gd name="T13" fmla="*/ 1 h 46"/>
                  <a:gd name="T14" fmla="*/ 1 w 183"/>
                  <a:gd name="T15" fmla="*/ 1 h 46"/>
                  <a:gd name="T16" fmla="*/ 1 w 183"/>
                  <a:gd name="T17" fmla="*/ 1 h 46"/>
                  <a:gd name="T18" fmla="*/ 0 w 183"/>
                  <a:gd name="T19" fmla="*/ 1 h 46"/>
                  <a:gd name="T20" fmla="*/ 1 w 183"/>
                  <a:gd name="T21" fmla="*/ 1 h 46"/>
                  <a:gd name="T22" fmla="*/ 1 w 183"/>
                  <a:gd name="T23" fmla="*/ 1 h 46"/>
                  <a:gd name="T24" fmla="*/ 1 w 183"/>
                  <a:gd name="T25" fmla="*/ 1 h 46"/>
                  <a:gd name="T26" fmla="*/ 2 w 183"/>
                  <a:gd name="T27" fmla="*/ 1 h 46"/>
                  <a:gd name="T28" fmla="*/ 2 w 183"/>
                  <a:gd name="T29" fmla="*/ 1 h 46"/>
                  <a:gd name="T30" fmla="*/ 2 w 183"/>
                  <a:gd name="T31" fmla="*/ 1 h 46"/>
                  <a:gd name="T32" fmla="*/ 3 w 183"/>
                  <a:gd name="T33" fmla="*/ 1 h 46"/>
                  <a:gd name="T34" fmla="*/ 3 w 183"/>
                  <a:gd name="T35" fmla="*/ 1 h 46"/>
                  <a:gd name="T36" fmla="*/ 3 w 183"/>
                  <a:gd name="T37" fmla="*/ 1 h 46"/>
                  <a:gd name="T38" fmla="*/ 3 w 183"/>
                  <a:gd name="T39" fmla="*/ 1 h 46"/>
                  <a:gd name="T40" fmla="*/ 3 w 183"/>
                  <a:gd name="T41" fmla="*/ 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3"/>
                  <a:gd name="T64" fmla="*/ 0 h 46"/>
                  <a:gd name="T65" fmla="*/ 183 w 183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3" h="46">
                    <a:moveTo>
                      <a:pt x="183" y="32"/>
                    </a:moveTo>
                    <a:lnTo>
                      <a:pt x="183" y="32"/>
                    </a:lnTo>
                    <a:lnTo>
                      <a:pt x="167" y="13"/>
                    </a:lnTo>
                    <a:lnTo>
                      <a:pt x="145" y="3"/>
                    </a:lnTo>
                    <a:lnTo>
                      <a:pt x="119" y="0"/>
                    </a:lnTo>
                    <a:lnTo>
                      <a:pt x="95" y="3"/>
                    </a:lnTo>
                    <a:lnTo>
                      <a:pt x="66" y="10"/>
                    </a:lnTo>
                    <a:lnTo>
                      <a:pt x="41" y="17"/>
                    </a:lnTo>
                    <a:lnTo>
                      <a:pt x="18" y="26"/>
                    </a:lnTo>
                    <a:lnTo>
                      <a:pt x="0" y="35"/>
                    </a:lnTo>
                    <a:lnTo>
                      <a:pt x="5" y="46"/>
                    </a:lnTo>
                    <a:lnTo>
                      <a:pt x="21" y="38"/>
                    </a:lnTo>
                    <a:lnTo>
                      <a:pt x="44" y="29"/>
                    </a:lnTo>
                    <a:lnTo>
                      <a:pt x="69" y="22"/>
                    </a:lnTo>
                    <a:lnTo>
                      <a:pt x="95" y="14"/>
                    </a:lnTo>
                    <a:lnTo>
                      <a:pt x="119" y="14"/>
                    </a:lnTo>
                    <a:lnTo>
                      <a:pt x="142" y="14"/>
                    </a:lnTo>
                    <a:lnTo>
                      <a:pt x="158" y="22"/>
                    </a:lnTo>
                    <a:lnTo>
                      <a:pt x="171" y="38"/>
                    </a:lnTo>
                    <a:lnTo>
                      <a:pt x="18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8" name="Freeform 188"/>
              <p:cNvSpPr>
                <a:spLocks/>
              </p:cNvSpPr>
              <p:nvPr/>
            </p:nvSpPr>
            <p:spPr bwMode="auto">
              <a:xfrm>
                <a:off x="4840" y="3045"/>
                <a:ext cx="67" cy="81"/>
              </a:xfrm>
              <a:custGeom>
                <a:avLst/>
                <a:gdLst>
                  <a:gd name="T0" fmla="*/ 0 w 134"/>
                  <a:gd name="T1" fmla="*/ 3 h 161"/>
                  <a:gd name="T2" fmla="*/ 1 w 134"/>
                  <a:gd name="T3" fmla="*/ 3 h 161"/>
                  <a:gd name="T4" fmla="*/ 1 w 134"/>
                  <a:gd name="T5" fmla="*/ 3 h 161"/>
                  <a:gd name="T6" fmla="*/ 1 w 134"/>
                  <a:gd name="T7" fmla="*/ 3 h 161"/>
                  <a:gd name="T8" fmla="*/ 1 w 134"/>
                  <a:gd name="T9" fmla="*/ 2 h 161"/>
                  <a:gd name="T10" fmla="*/ 2 w 134"/>
                  <a:gd name="T11" fmla="*/ 2 h 161"/>
                  <a:gd name="T12" fmla="*/ 2 w 134"/>
                  <a:gd name="T13" fmla="*/ 2 h 161"/>
                  <a:gd name="T14" fmla="*/ 2 w 134"/>
                  <a:gd name="T15" fmla="*/ 1 h 161"/>
                  <a:gd name="T16" fmla="*/ 2 w 134"/>
                  <a:gd name="T17" fmla="*/ 1 h 161"/>
                  <a:gd name="T18" fmla="*/ 2 w 134"/>
                  <a:gd name="T19" fmla="*/ 0 h 161"/>
                  <a:gd name="T20" fmla="*/ 2 w 134"/>
                  <a:gd name="T21" fmla="*/ 1 h 161"/>
                  <a:gd name="T22" fmla="*/ 2 w 134"/>
                  <a:gd name="T23" fmla="*/ 1 h 161"/>
                  <a:gd name="T24" fmla="*/ 2 w 134"/>
                  <a:gd name="T25" fmla="*/ 1 h 161"/>
                  <a:gd name="T26" fmla="*/ 2 w 134"/>
                  <a:gd name="T27" fmla="*/ 2 h 161"/>
                  <a:gd name="T28" fmla="*/ 2 w 134"/>
                  <a:gd name="T29" fmla="*/ 2 h 161"/>
                  <a:gd name="T30" fmla="*/ 1 w 134"/>
                  <a:gd name="T31" fmla="*/ 2 h 161"/>
                  <a:gd name="T32" fmla="*/ 1 w 134"/>
                  <a:gd name="T33" fmla="*/ 2 h 161"/>
                  <a:gd name="T34" fmla="*/ 1 w 134"/>
                  <a:gd name="T35" fmla="*/ 3 h 161"/>
                  <a:gd name="T36" fmla="*/ 1 w 134"/>
                  <a:gd name="T37" fmla="*/ 3 h 161"/>
                  <a:gd name="T38" fmla="*/ 1 w 134"/>
                  <a:gd name="T39" fmla="*/ 3 h 161"/>
                  <a:gd name="T40" fmla="*/ 1 w 134"/>
                  <a:gd name="T41" fmla="*/ 3 h 161"/>
                  <a:gd name="T42" fmla="*/ 1 w 134"/>
                  <a:gd name="T43" fmla="*/ 3 h 161"/>
                  <a:gd name="T44" fmla="*/ 0 w 134"/>
                  <a:gd name="T45" fmla="*/ 3 h 161"/>
                  <a:gd name="T46" fmla="*/ 1 w 134"/>
                  <a:gd name="T47" fmla="*/ 3 h 161"/>
                  <a:gd name="T48" fmla="*/ 1 w 134"/>
                  <a:gd name="T49" fmla="*/ 3 h 161"/>
                  <a:gd name="T50" fmla="*/ 0 w 134"/>
                  <a:gd name="T51" fmla="*/ 3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"/>
                  <a:gd name="T79" fmla="*/ 0 h 161"/>
                  <a:gd name="T80" fmla="*/ 134 w 134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" h="161">
                    <a:moveTo>
                      <a:pt x="0" y="157"/>
                    </a:moveTo>
                    <a:lnTo>
                      <a:pt x="8" y="161"/>
                    </a:lnTo>
                    <a:lnTo>
                      <a:pt x="41" y="148"/>
                    </a:lnTo>
                    <a:lnTo>
                      <a:pt x="70" y="134"/>
                    </a:lnTo>
                    <a:lnTo>
                      <a:pt x="94" y="115"/>
                    </a:lnTo>
                    <a:lnTo>
                      <a:pt x="113" y="96"/>
                    </a:lnTo>
                    <a:lnTo>
                      <a:pt x="127" y="73"/>
                    </a:lnTo>
                    <a:lnTo>
                      <a:pt x="134" y="49"/>
                    </a:lnTo>
                    <a:lnTo>
                      <a:pt x="133" y="26"/>
                    </a:lnTo>
                    <a:lnTo>
                      <a:pt x="126" y="0"/>
                    </a:lnTo>
                    <a:lnTo>
                      <a:pt x="114" y="6"/>
                    </a:lnTo>
                    <a:lnTo>
                      <a:pt x="121" y="26"/>
                    </a:lnTo>
                    <a:lnTo>
                      <a:pt x="123" y="49"/>
                    </a:lnTo>
                    <a:lnTo>
                      <a:pt x="116" y="68"/>
                    </a:lnTo>
                    <a:lnTo>
                      <a:pt x="104" y="88"/>
                    </a:lnTo>
                    <a:lnTo>
                      <a:pt x="85" y="107"/>
                    </a:lnTo>
                    <a:lnTo>
                      <a:pt x="64" y="122"/>
                    </a:lnTo>
                    <a:lnTo>
                      <a:pt x="35" y="137"/>
                    </a:lnTo>
                    <a:lnTo>
                      <a:pt x="5" y="150"/>
                    </a:lnTo>
                    <a:lnTo>
                      <a:pt x="12" y="154"/>
                    </a:lnTo>
                    <a:lnTo>
                      <a:pt x="5" y="150"/>
                    </a:lnTo>
                    <a:lnTo>
                      <a:pt x="2" y="153"/>
                    </a:lnTo>
                    <a:lnTo>
                      <a:pt x="0" y="157"/>
                    </a:lnTo>
                    <a:lnTo>
                      <a:pt x="3" y="160"/>
                    </a:lnTo>
                    <a:lnTo>
                      <a:pt x="8" y="161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9" name="Freeform 189"/>
              <p:cNvSpPr>
                <a:spLocks/>
              </p:cNvSpPr>
              <p:nvPr/>
            </p:nvSpPr>
            <p:spPr bwMode="auto">
              <a:xfrm>
                <a:off x="4810" y="3047"/>
                <a:ext cx="36" cy="77"/>
              </a:xfrm>
              <a:custGeom>
                <a:avLst/>
                <a:gdLst>
                  <a:gd name="T0" fmla="*/ 1 w 72"/>
                  <a:gd name="T1" fmla="*/ 0 h 154"/>
                  <a:gd name="T2" fmla="*/ 0 w 72"/>
                  <a:gd name="T3" fmla="*/ 1 h 154"/>
                  <a:gd name="T4" fmla="*/ 1 w 72"/>
                  <a:gd name="T5" fmla="*/ 3 h 154"/>
                  <a:gd name="T6" fmla="*/ 1 w 72"/>
                  <a:gd name="T7" fmla="*/ 3 h 154"/>
                  <a:gd name="T8" fmla="*/ 1 w 72"/>
                  <a:gd name="T9" fmla="*/ 1 h 154"/>
                  <a:gd name="T10" fmla="*/ 1 w 72"/>
                  <a:gd name="T11" fmla="*/ 1 h 154"/>
                  <a:gd name="T12" fmla="*/ 1 w 72"/>
                  <a:gd name="T13" fmla="*/ 1 h 154"/>
                  <a:gd name="T14" fmla="*/ 1 w 72"/>
                  <a:gd name="T15" fmla="*/ 0 h 154"/>
                  <a:gd name="T16" fmla="*/ 1 w 72"/>
                  <a:gd name="T17" fmla="*/ 0 h 154"/>
                  <a:gd name="T18" fmla="*/ 1 w 72"/>
                  <a:gd name="T19" fmla="*/ 1 h 154"/>
                  <a:gd name="T20" fmla="*/ 0 w 72"/>
                  <a:gd name="T21" fmla="*/ 1 h 154"/>
                  <a:gd name="T22" fmla="*/ 1 w 72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4"/>
                  <a:gd name="T38" fmla="*/ 72 w 72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4">
                    <a:moveTo>
                      <a:pt x="3" y="0"/>
                    </a:moveTo>
                    <a:lnTo>
                      <a:pt x="0" y="7"/>
                    </a:lnTo>
                    <a:lnTo>
                      <a:pt x="60" y="154"/>
                    </a:lnTo>
                    <a:lnTo>
                      <a:pt x="72" y="151"/>
                    </a:lnTo>
                    <a:lnTo>
                      <a:pt x="11" y="4"/>
                    </a:lnTo>
                    <a:lnTo>
                      <a:pt x="8" y="11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0" name="Freeform 190"/>
              <p:cNvSpPr>
                <a:spLocks/>
              </p:cNvSpPr>
              <p:nvPr/>
            </p:nvSpPr>
            <p:spPr bwMode="auto">
              <a:xfrm>
                <a:off x="4643" y="2742"/>
                <a:ext cx="98" cy="158"/>
              </a:xfrm>
              <a:custGeom>
                <a:avLst/>
                <a:gdLst>
                  <a:gd name="T0" fmla="*/ 2 w 198"/>
                  <a:gd name="T1" fmla="*/ 0 h 314"/>
                  <a:gd name="T2" fmla="*/ 2 w 198"/>
                  <a:gd name="T3" fmla="*/ 1 h 314"/>
                  <a:gd name="T4" fmla="*/ 2 w 198"/>
                  <a:gd name="T5" fmla="*/ 1 h 314"/>
                  <a:gd name="T6" fmla="*/ 1 w 198"/>
                  <a:gd name="T7" fmla="*/ 1 h 314"/>
                  <a:gd name="T8" fmla="*/ 1 w 198"/>
                  <a:gd name="T9" fmla="*/ 1 h 314"/>
                  <a:gd name="T10" fmla="*/ 1 w 198"/>
                  <a:gd name="T11" fmla="*/ 1 h 314"/>
                  <a:gd name="T12" fmla="*/ 1 w 198"/>
                  <a:gd name="T13" fmla="*/ 1 h 314"/>
                  <a:gd name="T14" fmla="*/ 1 w 198"/>
                  <a:gd name="T15" fmla="*/ 1 h 314"/>
                  <a:gd name="T16" fmla="*/ 1 w 198"/>
                  <a:gd name="T17" fmla="*/ 1 h 314"/>
                  <a:gd name="T18" fmla="*/ 1 w 198"/>
                  <a:gd name="T19" fmla="*/ 2 h 314"/>
                  <a:gd name="T20" fmla="*/ 0 w 198"/>
                  <a:gd name="T21" fmla="*/ 2 h 314"/>
                  <a:gd name="T22" fmla="*/ 0 w 198"/>
                  <a:gd name="T23" fmla="*/ 2 h 314"/>
                  <a:gd name="T24" fmla="*/ 0 w 198"/>
                  <a:gd name="T25" fmla="*/ 2 h 314"/>
                  <a:gd name="T26" fmla="*/ 0 w 198"/>
                  <a:gd name="T27" fmla="*/ 2 h 314"/>
                  <a:gd name="T28" fmla="*/ 0 w 198"/>
                  <a:gd name="T29" fmla="*/ 3 h 314"/>
                  <a:gd name="T30" fmla="*/ 0 w 198"/>
                  <a:gd name="T31" fmla="*/ 3 h 314"/>
                  <a:gd name="T32" fmla="*/ 0 w 198"/>
                  <a:gd name="T33" fmla="*/ 3 h 314"/>
                  <a:gd name="T34" fmla="*/ 0 w 198"/>
                  <a:gd name="T35" fmla="*/ 3 h 314"/>
                  <a:gd name="T36" fmla="*/ 0 w 198"/>
                  <a:gd name="T37" fmla="*/ 4 h 314"/>
                  <a:gd name="T38" fmla="*/ 0 w 198"/>
                  <a:gd name="T39" fmla="*/ 5 h 314"/>
                  <a:gd name="T40" fmla="*/ 0 w 198"/>
                  <a:gd name="T41" fmla="*/ 5 h 314"/>
                  <a:gd name="T42" fmla="*/ 0 w 198"/>
                  <a:gd name="T43" fmla="*/ 5 h 314"/>
                  <a:gd name="T44" fmla="*/ 0 w 198"/>
                  <a:gd name="T45" fmla="*/ 5 h 314"/>
                  <a:gd name="T46" fmla="*/ 1 w 198"/>
                  <a:gd name="T47" fmla="*/ 5 h 314"/>
                  <a:gd name="T48" fmla="*/ 1 w 198"/>
                  <a:gd name="T49" fmla="*/ 5 h 314"/>
                  <a:gd name="T50" fmla="*/ 2 w 198"/>
                  <a:gd name="T51" fmla="*/ 5 h 314"/>
                  <a:gd name="T52" fmla="*/ 2 w 198"/>
                  <a:gd name="T53" fmla="*/ 5 h 314"/>
                  <a:gd name="T54" fmla="*/ 3 w 198"/>
                  <a:gd name="T55" fmla="*/ 4 h 314"/>
                  <a:gd name="T56" fmla="*/ 3 w 198"/>
                  <a:gd name="T57" fmla="*/ 3 h 314"/>
                  <a:gd name="T58" fmla="*/ 2 w 198"/>
                  <a:gd name="T59" fmla="*/ 3 h 314"/>
                  <a:gd name="T60" fmla="*/ 2 w 198"/>
                  <a:gd name="T61" fmla="*/ 2 h 314"/>
                  <a:gd name="T62" fmla="*/ 2 w 198"/>
                  <a:gd name="T63" fmla="*/ 1 h 314"/>
                  <a:gd name="T64" fmla="*/ 2 w 198"/>
                  <a:gd name="T65" fmla="*/ 0 h 3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8"/>
                  <a:gd name="T100" fmla="*/ 0 h 314"/>
                  <a:gd name="T101" fmla="*/ 198 w 198"/>
                  <a:gd name="T102" fmla="*/ 314 h 3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8" h="314">
                    <a:moveTo>
                      <a:pt x="176" y="0"/>
                    </a:moveTo>
                    <a:lnTo>
                      <a:pt x="162" y="9"/>
                    </a:lnTo>
                    <a:lnTo>
                      <a:pt x="144" y="16"/>
                    </a:lnTo>
                    <a:lnTo>
                      <a:pt x="127" y="20"/>
                    </a:lnTo>
                    <a:lnTo>
                      <a:pt x="108" y="26"/>
                    </a:lnTo>
                    <a:lnTo>
                      <a:pt x="93" y="30"/>
                    </a:lnTo>
                    <a:lnTo>
                      <a:pt x="80" y="37"/>
                    </a:lnTo>
                    <a:lnTo>
                      <a:pt x="69" y="45"/>
                    </a:lnTo>
                    <a:lnTo>
                      <a:pt x="65" y="55"/>
                    </a:lnTo>
                    <a:lnTo>
                      <a:pt x="64" y="68"/>
                    </a:lnTo>
                    <a:lnTo>
                      <a:pt x="59" y="81"/>
                    </a:lnTo>
                    <a:lnTo>
                      <a:pt x="54" y="95"/>
                    </a:lnTo>
                    <a:lnTo>
                      <a:pt x="46" y="109"/>
                    </a:lnTo>
                    <a:lnTo>
                      <a:pt x="39" y="122"/>
                    </a:lnTo>
                    <a:lnTo>
                      <a:pt x="31" y="134"/>
                    </a:lnTo>
                    <a:lnTo>
                      <a:pt x="20" y="143"/>
                    </a:lnTo>
                    <a:lnTo>
                      <a:pt x="10" y="148"/>
                    </a:lnTo>
                    <a:lnTo>
                      <a:pt x="25" y="177"/>
                    </a:lnTo>
                    <a:lnTo>
                      <a:pt x="26" y="218"/>
                    </a:lnTo>
                    <a:lnTo>
                      <a:pt x="18" y="262"/>
                    </a:lnTo>
                    <a:lnTo>
                      <a:pt x="0" y="304"/>
                    </a:lnTo>
                    <a:lnTo>
                      <a:pt x="25" y="311"/>
                    </a:lnTo>
                    <a:lnTo>
                      <a:pt x="57" y="314"/>
                    </a:lnTo>
                    <a:lnTo>
                      <a:pt x="91" y="311"/>
                    </a:lnTo>
                    <a:lnTo>
                      <a:pt x="126" y="301"/>
                    </a:lnTo>
                    <a:lnTo>
                      <a:pt x="157" y="284"/>
                    </a:lnTo>
                    <a:lnTo>
                      <a:pt x="182" y="258"/>
                    </a:lnTo>
                    <a:lnTo>
                      <a:pt x="196" y="223"/>
                    </a:lnTo>
                    <a:lnTo>
                      <a:pt x="198" y="179"/>
                    </a:lnTo>
                    <a:lnTo>
                      <a:pt x="192" y="130"/>
                    </a:lnTo>
                    <a:lnTo>
                      <a:pt x="185" y="71"/>
                    </a:lnTo>
                    <a:lnTo>
                      <a:pt x="179" y="2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1" name="Freeform 191"/>
              <p:cNvSpPr>
                <a:spLocks/>
              </p:cNvSpPr>
              <p:nvPr/>
            </p:nvSpPr>
            <p:spPr bwMode="auto">
              <a:xfrm>
                <a:off x="4672" y="2740"/>
                <a:ext cx="60" cy="30"/>
              </a:xfrm>
              <a:custGeom>
                <a:avLst/>
                <a:gdLst>
                  <a:gd name="T0" fmla="*/ 1 w 120"/>
                  <a:gd name="T1" fmla="*/ 1 h 59"/>
                  <a:gd name="T2" fmla="*/ 1 w 120"/>
                  <a:gd name="T3" fmla="*/ 1 h 59"/>
                  <a:gd name="T4" fmla="*/ 1 w 120"/>
                  <a:gd name="T5" fmla="*/ 1 h 59"/>
                  <a:gd name="T6" fmla="*/ 1 w 120"/>
                  <a:gd name="T7" fmla="*/ 1 h 59"/>
                  <a:gd name="T8" fmla="*/ 1 w 120"/>
                  <a:gd name="T9" fmla="*/ 1 h 59"/>
                  <a:gd name="T10" fmla="*/ 1 w 120"/>
                  <a:gd name="T11" fmla="*/ 1 h 59"/>
                  <a:gd name="T12" fmla="*/ 2 w 120"/>
                  <a:gd name="T13" fmla="*/ 1 h 59"/>
                  <a:gd name="T14" fmla="*/ 2 w 120"/>
                  <a:gd name="T15" fmla="*/ 1 h 59"/>
                  <a:gd name="T16" fmla="*/ 2 w 120"/>
                  <a:gd name="T17" fmla="*/ 1 h 59"/>
                  <a:gd name="T18" fmla="*/ 2 w 120"/>
                  <a:gd name="T19" fmla="*/ 1 h 59"/>
                  <a:gd name="T20" fmla="*/ 2 w 120"/>
                  <a:gd name="T21" fmla="*/ 0 h 59"/>
                  <a:gd name="T22" fmla="*/ 2 w 120"/>
                  <a:gd name="T23" fmla="*/ 1 h 59"/>
                  <a:gd name="T24" fmla="*/ 2 w 120"/>
                  <a:gd name="T25" fmla="*/ 1 h 59"/>
                  <a:gd name="T26" fmla="*/ 2 w 120"/>
                  <a:gd name="T27" fmla="*/ 1 h 59"/>
                  <a:gd name="T28" fmla="*/ 1 w 120"/>
                  <a:gd name="T29" fmla="*/ 1 h 59"/>
                  <a:gd name="T30" fmla="*/ 1 w 120"/>
                  <a:gd name="T31" fmla="*/ 1 h 59"/>
                  <a:gd name="T32" fmla="*/ 1 w 120"/>
                  <a:gd name="T33" fmla="*/ 1 h 59"/>
                  <a:gd name="T34" fmla="*/ 1 w 120"/>
                  <a:gd name="T35" fmla="*/ 1 h 59"/>
                  <a:gd name="T36" fmla="*/ 0 w 120"/>
                  <a:gd name="T37" fmla="*/ 1 h 59"/>
                  <a:gd name="T38" fmla="*/ 0 w 120"/>
                  <a:gd name="T39" fmla="*/ 1 h 59"/>
                  <a:gd name="T40" fmla="*/ 1 w 120"/>
                  <a:gd name="T41" fmla="*/ 1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59"/>
                  <a:gd name="T65" fmla="*/ 120 w 120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5" y="53"/>
                    </a:lnTo>
                    <a:lnTo>
                      <a:pt x="23" y="47"/>
                    </a:lnTo>
                    <a:lnTo>
                      <a:pt x="35" y="40"/>
                    </a:lnTo>
                    <a:lnTo>
                      <a:pt x="51" y="36"/>
                    </a:lnTo>
                    <a:lnTo>
                      <a:pt x="70" y="30"/>
                    </a:lnTo>
                    <a:lnTo>
                      <a:pt x="87" y="25"/>
                    </a:lnTo>
                    <a:lnTo>
                      <a:pt x="106" y="18"/>
                    </a:lnTo>
                    <a:lnTo>
                      <a:pt x="120" y="8"/>
                    </a:lnTo>
                    <a:lnTo>
                      <a:pt x="114" y="0"/>
                    </a:lnTo>
                    <a:lnTo>
                      <a:pt x="100" y="7"/>
                    </a:lnTo>
                    <a:lnTo>
                      <a:pt x="84" y="14"/>
                    </a:lnTo>
                    <a:lnTo>
                      <a:pt x="67" y="18"/>
                    </a:lnTo>
                    <a:lnTo>
                      <a:pt x="48" y="24"/>
                    </a:lnTo>
                    <a:lnTo>
                      <a:pt x="32" y="28"/>
                    </a:lnTo>
                    <a:lnTo>
                      <a:pt x="18" y="36"/>
                    </a:lnTo>
                    <a:lnTo>
                      <a:pt x="6" y="44"/>
                    </a:lnTo>
                    <a:lnTo>
                      <a:pt x="0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2" name="Freeform 192"/>
              <p:cNvSpPr>
                <a:spLocks/>
              </p:cNvSpPr>
              <p:nvPr/>
            </p:nvSpPr>
            <p:spPr bwMode="auto">
              <a:xfrm>
                <a:off x="4645" y="2770"/>
                <a:ext cx="33" cy="50"/>
              </a:xfrm>
              <a:custGeom>
                <a:avLst/>
                <a:gdLst>
                  <a:gd name="T0" fmla="*/ 1 w 66"/>
                  <a:gd name="T1" fmla="*/ 2 h 99"/>
                  <a:gd name="T2" fmla="*/ 1 w 66"/>
                  <a:gd name="T3" fmla="*/ 2 h 99"/>
                  <a:gd name="T4" fmla="*/ 1 w 66"/>
                  <a:gd name="T5" fmla="*/ 2 h 99"/>
                  <a:gd name="T6" fmla="*/ 1 w 66"/>
                  <a:gd name="T7" fmla="*/ 2 h 99"/>
                  <a:gd name="T8" fmla="*/ 1 w 66"/>
                  <a:gd name="T9" fmla="*/ 2 h 99"/>
                  <a:gd name="T10" fmla="*/ 1 w 66"/>
                  <a:gd name="T11" fmla="*/ 1 h 99"/>
                  <a:gd name="T12" fmla="*/ 1 w 66"/>
                  <a:gd name="T13" fmla="*/ 1 h 99"/>
                  <a:gd name="T14" fmla="*/ 1 w 66"/>
                  <a:gd name="T15" fmla="*/ 1 h 99"/>
                  <a:gd name="T16" fmla="*/ 1 w 66"/>
                  <a:gd name="T17" fmla="*/ 1 h 99"/>
                  <a:gd name="T18" fmla="*/ 1 w 66"/>
                  <a:gd name="T19" fmla="*/ 0 h 99"/>
                  <a:gd name="T20" fmla="*/ 1 w 66"/>
                  <a:gd name="T21" fmla="*/ 0 h 99"/>
                  <a:gd name="T22" fmla="*/ 1 w 66"/>
                  <a:gd name="T23" fmla="*/ 1 h 99"/>
                  <a:gd name="T24" fmla="*/ 1 w 66"/>
                  <a:gd name="T25" fmla="*/ 1 h 99"/>
                  <a:gd name="T26" fmla="*/ 1 w 66"/>
                  <a:gd name="T27" fmla="*/ 1 h 99"/>
                  <a:gd name="T28" fmla="*/ 1 w 66"/>
                  <a:gd name="T29" fmla="*/ 1 h 99"/>
                  <a:gd name="T30" fmla="*/ 1 w 66"/>
                  <a:gd name="T31" fmla="*/ 2 h 99"/>
                  <a:gd name="T32" fmla="*/ 1 w 66"/>
                  <a:gd name="T33" fmla="*/ 2 h 99"/>
                  <a:gd name="T34" fmla="*/ 1 w 66"/>
                  <a:gd name="T35" fmla="*/ 2 h 99"/>
                  <a:gd name="T36" fmla="*/ 1 w 66"/>
                  <a:gd name="T37" fmla="*/ 2 h 99"/>
                  <a:gd name="T38" fmla="*/ 1 w 66"/>
                  <a:gd name="T39" fmla="*/ 2 h 99"/>
                  <a:gd name="T40" fmla="*/ 1 w 66"/>
                  <a:gd name="T41" fmla="*/ 2 h 99"/>
                  <a:gd name="T42" fmla="*/ 1 w 66"/>
                  <a:gd name="T43" fmla="*/ 2 h 99"/>
                  <a:gd name="T44" fmla="*/ 0 w 66"/>
                  <a:gd name="T45" fmla="*/ 2 h 99"/>
                  <a:gd name="T46" fmla="*/ 1 w 66"/>
                  <a:gd name="T47" fmla="*/ 2 h 99"/>
                  <a:gd name="T48" fmla="*/ 1 w 66"/>
                  <a:gd name="T49" fmla="*/ 2 h 99"/>
                  <a:gd name="T50" fmla="*/ 1 w 66"/>
                  <a:gd name="T51" fmla="*/ 2 h 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99"/>
                  <a:gd name="T80" fmla="*/ 66 w 66"/>
                  <a:gd name="T81" fmla="*/ 99 h 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99">
                    <a:moveTo>
                      <a:pt x="10" y="89"/>
                    </a:moveTo>
                    <a:lnTo>
                      <a:pt x="7" y="99"/>
                    </a:lnTo>
                    <a:lnTo>
                      <a:pt x="18" y="93"/>
                    </a:lnTo>
                    <a:lnTo>
                      <a:pt x="30" y="83"/>
                    </a:lnTo>
                    <a:lnTo>
                      <a:pt x="40" y="70"/>
                    </a:lnTo>
                    <a:lnTo>
                      <a:pt x="47" y="57"/>
                    </a:lnTo>
                    <a:lnTo>
                      <a:pt x="54" y="43"/>
                    </a:lnTo>
                    <a:lnTo>
                      <a:pt x="60" y="27"/>
                    </a:lnTo>
                    <a:lnTo>
                      <a:pt x="64" y="14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53" y="11"/>
                    </a:lnTo>
                    <a:lnTo>
                      <a:pt x="49" y="24"/>
                    </a:lnTo>
                    <a:lnTo>
                      <a:pt x="43" y="37"/>
                    </a:lnTo>
                    <a:lnTo>
                      <a:pt x="36" y="52"/>
                    </a:lnTo>
                    <a:lnTo>
                      <a:pt x="28" y="65"/>
                    </a:lnTo>
                    <a:lnTo>
                      <a:pt x="21" y="75"/>
                    </a:lnTo>
                    <a:lnTo>
                      <a:pt x="13" y="82"/>
                    </a:lnTo>
                    <a:lnTo>
                      <a:pt x="4" y="88"/>
                    </a:lnTo>
                    <a:lnTo>
                      <a:pt x="1" y="98"/>
                    </a:lnTo>
                    <a:lnTo>
                      <a:pt x="4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7" y="99"/>
                    </a:lnTo>
                    <a:lnTo>
                      <a:pt x="1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3" name="Freeform 193"/>
              <p:cNvSpPr>
                <a:spLocks/>
              </p:cNvSpPr>
              <p:nvPr/>
            </p:nvSpPr>
            <p:spPr bwMode="auto">
              <a:xfrm>
                <a:off x="4640" y="2815"/>
                <a:ext cx="19" cy="83"/>
              </a:xfrm>
              <a:custGeom>
                <a:avLst/>
                <a:gdLst>
                  <a:gd name="T0" fmla="*/ 1 w 37"/>
                  <a:gd name="T1" fmla="*/ 3 h 166"/>
                  <a:gd name="T2" fmla="*/ 1 w 37"/>
                  <a:gd name="T3" fmla="*/ 3 h 166"/>
                  <a:gd name="T4" fmla="*/ 1 w 37"/>
                  <a:gd name="T5" fmla="*/ 2 h 166"/>
                  <a:gd name="T6" fmla="*/ 1 w 37"/>
                  <a:gd name="T7" fmla="*/ 2 h 166"/>
                  <a:gd name="T8" fmla="*/ 1 w 37"/>
                  <a:gd name="T9" fmla="*/ 1 h 166"/>
                  <a:gd name="T10" fmla="*/ 1 w 37"/>
                  <a:gd name="T11" fmla="*/ 0 h 166"/>
                  <a:gd name="T12" fmla="*/ 1 w 37"/>
                  <a:gd name="T13" fmla="*/ 1 h 166"/>
                  <a:gd name="T14" fmla="*/ 1 w 37"/>
                  <a:gd name="T15" fmla="*/ 1 h 166"/>
                  <a:gd name="T16" fmla="*/ 1 w 37"/>
                  <a:gd name="T17" fmla="*/ 2 h 166"/>
                  <a:gd name="T18" fmla="*/ 1 w 37"/>
                  <a:gd name="T19" fmla="*/ 2 h 166"/>
                  <a:gd name="T20" fmla="*/ 0 w 37"/>
                  <a:gd name="T21" fmla="*/ 3 h 166"/>
                  <a:gd name="T22" fmla="*/ 1 w 37"/>
                  <a:gd name="T23" fmla="*/ 3 h 166"/>
                  <a:gd name="T24" fmla="*/ 0 w 37"/>
                  <a:gd name="T25" fmla="*/ 3 h 166"/>
                  <a:gd name="T26" fmla="*/ 0 w 37"/>
                  <a:gd name="T27" fmla="*/ 3 h 166"/>
                  <a:gd name="T28" fmla="*/ 1 w 37"/>
                  <a:gd name="T29" fmla="*/ 3 h 166"/>
                  <a:gd name="T30" fmla="*/ 1 w 37"/>
                  <a:gd name="T31" fmla="*/ 3 h 166"/>
                  <a:gd name="T32" fmla="*/ 1 w 37"/>
                  <a:gd name="T33" fmla="*/ 3 h 166"/>
                  <a:gd name="T34" fmla="*/ 1 w 37"/>
                  <a:gd name="T35" fmla="*/ 3 h 1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66"/>
                  <a:gd name="T56" fmla="*/ 37 w 37"/>
                  <a:gd name="T57" fmla="*/ 166 h 1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66">
                    <a:moveTo>
                      <a:pt x="8" y="154"/>
                    </a:moveTo>
                    <a:lnTo>
                      <a:pt x="11" y="163"/>
                    </a:lnTo>
                    <a:lnTo>
                      <a:pt x="28" y="120"/>
                    </a:lnTo>
                    <a:lnTo>
                      <a:pt x="37" y="74"/>
                    </a:lnTo>
                    <a:lnTo>
                      <a:pt x="36" y="32"/>
                    </a:lnTo>
                    <a:lnTo>
                      <a:pt x="20" y="0"/>
                    </a:lnTo>
                    <a:lnTo>
                      <a:pt x="11" y="9"/>
                    </a:lnTo>
                    <a:lnTo>
                      <a:pt x="24" y="35"/>
                    </a:lnTo>
                    <a:lnTo>
                      <a:pt x="25" y="74"/>
                    </a:lnTo>
                    <a:lnTo>
                      <a:pt x="17" y="117"/>
                    </a:lnTo>
                    <a:lnTo>
                      <a:pt x="0" y="157"/>
                    </a:lnTo>
                    <a:lnTo>
                      <a:pt x="2" y="166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8" y="166"/>
                    </a:lnTo>
                    <a:lnTo>
                      <a:pt x="11" y="163"/>
                    </a:lnTo>
                    <a:lnTo>
                      <a:pt x="8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4" name="Freeform 194"/>
              <p:cNvSpPr>
                <a:spLocks/>
              </p:cNvSpPr>
              <p:nvPr/>
            </p:nvSpPr>
            <p:spPr bwMode="auto">
              <a:xfrm>
                <a:off x="4641" y="2832"/>
                <a:ext cx="103" cy="71"/>
              </a:xfrm>
              <a:custGeom>
                <a:avLst/>
                <a:gdLst>
                  <a:gd name="T0" fmla="*/ 3 w 207"/>
                  <a:gd name="T1" fmla="*/ 0 h 143"/>
                  <a:gd name="T2" fmla="*/ 3 w 207"/>
                  <a:gd name="T3" fmla="*/ 0 h 143"/>
                  <a:gd name="T4" fmla="*/ 3 w 207"/>
                  <a:gd name="T5" fmla="*/ 0 h 143"/>
                  <a:gd name="T6" fmla="*/ 2 w 207"/>
                  <a:gd name="T7" fmla="*/ 1 h 143"/>
                  <a:gd name="T8" fmla="*/ 2 w 207"/>
                  <a:gd name="T9" fmla="*/ 1 h 143"/>
                  <a:gd name="T10" fmla="*/ 1 w 207"/>
                  <a:gd name="T11" fmla="*/ 1 h 143"/>
                  <a:gd name="T12" fmla="*/ 1 w 207"/>
                  <a:gd name="T13" fmla="*/ 1 h 143"/>
                  <a:gd name="T14" fmla="*/ 0 w 207"/>
                  <a:gd name="T15" fmla="*/ 2 h 143"/>
                  <a:gd name="T16" fmla="*/ 0 w 207"/>
                  <a:gd name="T17" fmla="*/ 1 h 143"/>
                  <a:gd name="T18" fmla="*/ 0 w 207"/>
                  <a:gd name="T19" fmla="*/ 1 h 143"/>
                  <a:gd name="T20" fmla="*/ 0 w 207"/>
                  <a:gd name="T21" fmla="*/ 2 h 143"/>
                  <a:gd name="T22" fmla="*/ 0 w 207"/>
                  <a:gd name="T23" fmla="*/ 2 h 143"/>
                  <a:gd name="T24" fmla="*/ 0 w 207"/>
                  <a:gd name="T25" fmla="*/ 2 h 143"/>
                  <a:gd name="T26" fmla="*/ 1 w 207"/>
                  <a:gd name="T27" fmla="*/ 2 h 143"/>
                  <a:gd name="T28" fmla="*/ 2 w 207"/>
                  <a:gd name="T29" fmla="*/ 2 h 143"/>
                  <a:gd name="T30" fmla="*/ 2 w 207"/>
                  <a:gd name="T31" fmla="*/ 1 h 143"/>
                  <a:gd name="T32" fmla="*/ 2 w 207"/>
                  <a:gd name="T33" fmla="*/ 1 h 143"/>
                  <a:gd name="T34" fmla="*/ 3 w 207"/>
                  <a:gd name="T35" fmla="*/ 0 h 143"/>
                  <a:gd name="T36" fmla="*/ 3 w 207"/>
                  <a:gd name="T37" fmla="*/ 0 h 143"/>
                  <a:gd name="T38" fmla="*/ 3 w 207"/>
                  <a:gd name="T39" fmla="*/ 0 h 143"/>
                  <a:gd name="T40" fmla="*/ 3 w 207"/>
                  <a:gd name="T41" fmla="*/ 0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143"/>
                  <a:gd name="T65" fmla="*/ 207 w 207"/>
                  <a:gd name="T66" fmla="*/ 143 h 1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143">
                    <a:moveTo>
                      <a:pt x="195" y="0"/>
                    </a:moveTo>
                    <a:lnTo>
                      <a:pt x="195" y="0"/>
                    </a:lnTo>
                    <a:lnTo>
                      <a:pt x="194" y="44"/>
                    </a:lnTo>
                    <a:lnTo>
                      <a:pt x="179" y="76"/>
                    </a:lnTo>
                    <a:lnTo>
                      <a:pt x="156" y="101"/>
                    </a:lnTo>
                    <a:lnTo>
                      <a:pt x="127" y="117"/>
                    </a:lnTo>
                    <a:lnTo>
                      <a:pt x="94" y="127"/>
                    </a:lnTo>
                    <a:lnTo>
                      <a:pt x="60" y="128"/>
                    </a:lnTo>
                    <a:lnTo>
                      <a:pt x="28" y="127"/>
                    </a:lnTo>
                    <a:lnTo>
                      <a:pt x="6" y="119"/>
                    </a:lnTo>
                    <a:lnTo>
                      <a:pt x="0" y="131"/>
                    </a:lnTo>
                    <a:lnTo>
                      <a:pt x="28" y="138"/>
                    </a:lnTo>
                    <a:lnTo>
                      <a:pt x="60" y="143"/>
                    </a:lnTo>
                    <a:lnTo>
                      <a:pt x="94" y="138"/>
                    </a:lnTo>
                    <a:lnTo>
                      <a:pt x="130" y="128"/>
                    </a:lnTo>
                    <a:lnTo>
                      <a:pt x="165" y="109"/>
                    </a:lnTo>
                    <a:lnTo>
                      <a:pt x="191" y="82"/>
                    </a:lnTo>
                    <a:lnTo>
                      <a:pt x="205" y="44"/>
                    </a:lnTo>
                    <a:lnTo>
                      <a:pt x="207" y="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5" name="Freeform 195"/>
              <p:cNvSpPr>
                <a:spLocks/>
              </p:cNvSpPr>
              <p:nvPr/>
            </p:nvSpPr>
            <p:spPr bwMode="auto">
              <a:xfrm>
                <a:off x="4728" y="2740"/>
                <a:ext cx="16" cy="92"/>
              </a:xfrm>
              <a:custGeom>
                <a:avLst/>
                <a:gdLst>
                  <a:gd name="T0" fmla="*/ 0 w 34"/>
                  <a:gd name="T1" fmla="*/ 0 h 185"/>
                  <a:gd name="T2" fmla="*/ 0 w 34"/>
                  <a:gd name="T3" fmla="*/ 0 h 185"/>
                  <a:gd name="T4" fmla="*/ 0 w 34"/>
                  <a:gd name="T5" fmla="*/ 0 h 185"/>
                  <a:gd name="T6" fmla="*/ 0 w 34"/>
                  <a:gd name="T7" fmla="*/ 1 h 185"/>
                  <a:gd name="T8" fmla="*/ 0 w 34"/>
                  <a:gd name="T9" fmla="*/ 2 h 185"/>
                  <a:gd name="T10" fmla="*/ 0 w 34"/>
                  <a:gd name="T11" fmla="*/ 2 h 185"/>
                  <a:gd name="T12" fmla="*/ 0 w 34"/>
                  <a:gd name="T13" fmla="*/ 2 h 185"/>
                  <a:gd name="T14" fmla="*/ 0 w 34"/>
                  <a:gd name="T15" fmla="*/ 2 h 185"/>
                  <a:gd name="T16" fmla="*/ 0 w 34"/>
                  <a:gd name="T17" fmla="*/ 1 h 185"/>
                  <a:gd name="T18" fmla="*/ 0 w 34"/>
                  <a:gd name="T19" fmla="*/ 0 h 185"/>
                  <a:gd name="T20" fmla="*/ 0 w 34"/>
                  <a:gd name="T21" fmla="*/ 0 h 185"/>
                  <a:gd name="T22" fmla="*/ 0 w 34"/>
                  <a:gd name="T23" fmla="*/ 0 h 185"/>
                  <a:gd name="T24" fmla="*/ 0 w 34"/>
                  <a:gd name="T25" fmla="*/ 0 h 185"/>
                  <a:gd name="T26" fmla="*/ 0 w 34"/>
                  <a:gd name="T27" fmla="*/ 0 h 185"/>
                  <a:gd name="T28" fmla="*/ 0 w 34"/>
                  <a:gd name="T29" fmla="*/ 0 h 185"/>
                  <a:gd name="T30" fmla="*/ 0 w 34"/>
                  <a:gd name="T31" fmla="*/ 0 h 185"/>
                  <a:gd name="T32" fmla="*/ 0 w 34"/>
                  <a:gd name="T33" fmla="*/ 0 h 185"/>
                  <a:gd name="T34" fmla="*/ 0 w 34"/>
                  <a:gd name="T35" fmla="*/ 0 h 1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185"/>
                  <a:gd name="T56" fmla="*/ 34 w 34"/>
                  <a:gd name="T57" fmla="*/ 185 h 1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185">
                    <a:moveTo>
                      <a:pt x="9" y="10"/>
                    </a:moveTo>
                    <a:lnTo>
                      <a:pt x="0" y="6"/>
                    </a:lnTo>
                    <a:lnTo>
                      <a:pt x="3" y="27"/>
                    </a:lnTo>
                    <a:lnTo>
                      <a:pt x="9" y="77"/>
                    </a:lnTo>
                    <a:lnTo>
                      <a:pt x="16" y="136"/>
                    </a:lnTo>
                    <a:lnTo>
                      <a:pt x="22" y="185"/>
                    </a:lnTo>
                    <a:lnTo>
                      <a:pt x="34" y="185"/>
                    </a:lnTo>
                    <a:lnTo>
                      <a:pt x="28" y="136"/>
                    </a:lnTo>
                    <a:lnTo>
                      <a:pt x="21" y="77"/>
                    </a:lnTo>
                    <a:lnTo>
                      <a:pt x="15" y="27"/>
                    </a:lnTo>
                    <a:lnTo>
                      <a:pt x="12" y="6"/>
                    </a:lnTo>
                    <a:lnTo>
                      <a:pt x="3" y="2"/>
                    </a:lnTo>
                    <a:lnTo>
                      <a:pt x="12" y="6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6" name="Freeform 196"/>
              <p:cNvSpPr>
                <a:spLocks/>
              </p:cNvSpPr>
              <p:nvPr/>
            </p:nvSpPr>
            <p:spPr bwMode="auto">
              <a:xfrm>
                <a:off x="4514" y="2651"/>
                <a:ext cx="229" cy="261"/>
              </a:xfrm>
              <a:custGeom>
                <a:avLst/>
                <a:gdLst>
                  <a:gd name="T0" fmla="*/ 4 w 459"/>
                  <a:gd name="T1" fmla="*/ 5 h 522"/>
                  <a:gd name="T2" fmla="*/ 4 w 459"/>
                  <a:gd name="T3" fmla="*/ 5 h 522"/>
                  <a:gd name="T4" fmla="*/ 4 w 459"/>
                  <a:gd name="T5" fmla="*/ 4 h 522"/>
                  <a:gd name="T6" fmla="*/ 5 w 459"/>
                  <a:gd name="T7" fmla="*/ 4 h 522"/>
                  <a:gd name="T8" fmla="*/ 5 w 459"/>
                  <a:gd name="T9" fmla="*/ 4 h 522"/>
                  <a:gd name="T10" fmla="*/ 5 w 459"/>
                  <a:gd name="T11" fmla="*/ 3 h 522"/>
                  <a:gd name="T12" fmla="*/ 6 w 459"/>
                  <a:gd name="T13" fmla="*/ 3 h 522"/>
                  <a:gd name="T14" fmla="*/ 6 w 459"/>
                  <a:gd name="T15" fmla="*/ 3 h 522"/>
                  <a:gd name="T16" fmla="*/ 6 w 459"/>
                  <a:gd name="T17" fmla="*/ 3 h 522"/>
                  <a:gd name="T18" fmla="*/ 7 w 459"/>
                  <a:gd name="T19" fmla="*/ 2 h 522"/>
                  <a:gd name="T20" fmla="*/ 7 w 459"/>
                  <a:gd name="T21" fmla="*/ 1 h 522"/>
                  <a:gd name="T22" fmla="*/ 6 w 459"/>
                  <a:gd name="T23" fmla="*/ 1 h 522"/>
                  <a:gd name="T24" fmla="*/ 5 w 459"/>
                  <a:gd name="T25" fmla="*/ 0 h 522"/>
                  <a:gd name="T26" fmla="*/ 4 w 459"/>
                  <a:gd name="T27" fmla="*/ 1 h 522"/>
                  <a:gd name="T28" fmla="*/ 3 w 459"/>
                  <a:gd name="T29" fmla="*/ 1 h 522"/>
                  <a:gd name="T30" fmla="*/ 3 w 459"/>
                  <a:gd name="T31" fmla="*/ 1 h 522"/>
                  <a:gd name="T32" fmla="*/ 2 w 459"/>
                  <a:gd name="T33" fmla="*/ 1 h 522"/>
                  <a:gd name="T34" fmla="*/ 1 w 459"/>
                  <a:gd name="T35" fmla="*/ 1 h 522"/>
                  <a:gd name="T36" fmla="*/ 1 w 459"/>
                  <a:gd name="T37" fmla="*/ 2 h 522"/>
                  <a:gd name="T38" fmla="*/ 1 w 459"/>
                  <a:gd name="T39" fmla="*/ 2 h 522"/>
                  <a:gd name="T40" fmla="*/ 1 w 459"/>
                  <a:gd name="T41" fmla="*/ 3 h 522"/>
                  <a:gd name="T42" fmla="*/ 1 w 459"/>
                  <a:gd name="T43" fmla="*/ 4 h 522"/>
                  <a:gd name="T44" fmla="*/ 1 w 459"/>
                  <a:gd name="T45" fmla="*/ 6 h 522"/>
                  <a:gd name="T46" fmla="*/ 0 w 459"/>
                  <a:gd name="T47" fmla="*/ 7 h 522"/>
                  <a:gd name="T48" fmla="*/ 0 w 459"/>
                  <a:gd name="T49" fmla="*/ 7 h 522"/>
                  <a:gd name="T50" fmla="*/ 1 w 459"/>
                  <a:gd name="T51" fmla="*/ 8 h 522"/>
                  <a:gd name="T52" fmla="*/ 2 w 459"/>
                  <a:gd name="T53" fmla="*/ 8 h 522"/>
                  <a:gd name="T54" fmla="*/ 3 w 459"/>
                  <a:gd name="T55" fmla="*/ 8 h 522"/>
                  <a:gd name="T56" fmla="*/ 3 w 459"/>
                  <a:gd name="T57" fmla="*/ 8 h 522"/>
                  <a:gd name="T58" fmla="*/ 4 w 459"/>
                  <a:gd name="T59" fmla="*/ 7 h 522"/>
                  <a:gd name="T60" fmla="*/ 4 w 459"/>
                  <a:gd name="T61" fmla="*/ 6 h 522"/>
                  <a:gd name="T62" fmla="*/ 4 w 459"/>
                  <a:gd name="T63" fmla="*/ 5 h 5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9"/>
                  <a:gd name="T97" fmla="*/ 0 h 522"/>
                  <a:gd name="T98" fmla="*/ 459 w 459"/>
                  <a:gd name="T99" fmla="*/ 522 h 5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9" h="522">
                    <a:moveTo>
                      <a:pt x="268" y="331"/>
                    </a:moveTo>
                    <a:lnTo>
                      <a:pt x="278" y="326"/>
                    </a:lnTo>
                    <a:lnTo>
                      <a:pt x="289" y="317"/>
                    </a:lnTo>
                    <a:lnTo>
                      <a:pt x="297" y="305"/>
                    </a:lnTo>
                    <a:lnTo>
                      <a:pt x="304" y="292"/>
                    </a:lnTo>
                    <a:lnTo>
                      <a:pt x="312" y="278"/>
                    </a:lnTo>
                    <a:lnTo>
                      <a:pt x="317" y="264"/>
                    </a:lnTo>
                    <a:lnTo>
                      <a:pt x="322" y="251"/>
                    </a:lnTo>
                    <a:lnTo>
                      <a:pt x="323" y="238"/>
                    </a:lnTo>
                    <a:lnTo>
                      <a:pt x="327" y="228"/>
                    </a:lnTo>
                    <a:lnTo>
                      <a:pt x="338" y="220"/>
                    </a:lnTo>
                    <a:lnTo>
                      <a:pt x="351" y="213"/>
                    </a:lnTo>
                    <a:lnTo>
                      <a:pt x="366" y="209"/>
                    </a:lnTo>
                    <a:lnTo>
                      <a:pt x="385" y="203"/>
                    </a:lnTo>
                    <a:lnTo>
                      <a:pt x="402" y="199"/>
                    </a:lnTo>
                    <a:lnTo>
                      <a:pt x="420" y="192"/>
                    </a:lnTo>
                    <a:lnTo>
                      <a:pt x="434" y="183"/>
                    </a:lnTo>
                    <a:lnTo>
                      <a:pt x="444" y="170"/>
                    </a:lnTo>
                    <a:lnTo>
                      <a:pt x="453" y="148"/>
                    </a:lnTo>
                    <a:lnTo>
                      <a:pt x="457" y="119"/>
                    </a:lnTo>
                    <a:lnTo>
                      <a:pt x="459" y="88"/>
                    </a:lnTo>
                    <a:lnTo>
                      <a:pt x="451" y="57"/>
                    </a:lnTo>
                    <a:lnTo>
                      <a:pt x="436" y="30"/>
                    </a:lnTo>
                    <a:lnTo>
                      <a:pt x="408" y="11"/>
                    </a:lnTo>
                    <a:lnTo>
                      <a:pt x="369" y="1"/>
                    </a:lnTo>
                    <a:lnTo>
                      <a:pt x="346" y="0"/>
                    </a:lnTo>
                    <a:lnTo>
                      <a:pt x="322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50" y="7"/>
                    </a:lnTo>
                    <a:lnTo>
                      <a:pt x="227" y="13"/>
                    </a:lnTo>
                    <a:lnTo>
                      <a:pt x="204" y="20"/>
                    </a:lnTo>
                    <a:lnTo>
                      <a:pt x="182" y="28"/>
                    </a:lnTo>
                    <a:lnTo>
                      <a:pt x="160" y="39"/>
                    </a:lnTo>
                    <a:lnTo>
                      <a:pt x="142" y="50"/>
                    </a:lnTo>
                    <a:lnTo>
                      <a:pt x="126" y="65"/>
                    </a:lnTo>
                    <a:lnTo>
                      <a:pt x="110" y="79"/>
                    </a:lnTo>
                    <a:lnTo>
                      <a:pt x="97" y="96"/>
                    </a:lnTo>
                    <a:lnTo>
                      <a:pt x="88" y="116"/>
                    </a:lnTo>
                    <a:lnTo>
                      <a:pt x="81" y="138"/>
                    </a:lnTo>
                    <a:lnTo>
                      <a:pt x="77" y="161"/>
                    </a:lnTo>
                    <a:lnTo>
                      <a:pt x="77" y="183"/>
                    </a:lnTo>
                    <a:lnTo>
                      <a:pt x="77" y="217"/>
                    </a:lnTo>
                    <a:lnTo>
                      <a:pt x="77" y="261"/>
                    </a:lnTo>
                    <a:lnTo>
                      <a:pt x="74" y="310"/>
                    </a:lnTo>
                    <a:lnTo>
                      <a:pt x="65" y="357"/>
                    </a:lnTo>
                    <a:lnTo>
                      <a:pt x="52" y="401"/>
                    </a:lnTo>
                    <a:lnTo>
                      <a:pt x="31" y="435"/>
                    </a:lnTo>
                    <a:lnTo>
                      <a:pt x="0" y="454"/>
                    </a:lnTo>
                    <a:lnTo>
                      <a:pt x="19" y="463"/>
                    </a:lnTo>
                    <a:lnTo>
                      <a:pt x="46" y="473"/>
                    </a:lnTo>
                    <a:lnTo>
                      <a:pt x="80" y="483"/>
                    </a:lnTo>
                    <a:lnTo>
                      <a:pt x="116" y="494"/>
                    </a:lnTo>
                    <a:lnTo>
                      <a:pt x="152" y="505"/>
                    </a:lnTo>
                    <a:lnTo>
                      <a:pt x="183" y="513"/>
                    </a:lnTo>
                    <a:lnTo>
                      <a:pt x="209" y="519"/>
                    </a:lnTo>
                    <a:lnTo>
                      <a:pt x="225" y="522"/>
                    </a:lnTo>
                    <a:lnTo>
                      <a:pt x="242" y="507"/>
                    </a:lnTo>
                    <a:lnTo>
                      <a:pt x="258" y="487"/>
                    </a:lnTo>
                    <a:lnTo>
                      <a:pt x="270" y="460"/>
                    </a:lnTo>
                    <a:lnTo>
                      <a:pt x="280" y="431"/>
                    </a:lnTo>
                    <a:lnTo>
                      <a:pt x="284" y="401"/>
                    </a:lnTo>
                    <a:lnTo>
                      <a:pt x="284" y="373"/>
                    </a:lnTo>
                    <a:lnTo>
                      <a:pt x="280" y="349"/>
                    </a:lnTo>
                    <a:lnTo>
                      <a:pt x="268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7" name="Freeform 197"/>
              <p:cNvSpPr>
                <a:spLocks/>
              </p:cNvSpPr>
              <p:nvPr/>
            </p:nvSpPr>
            <p:spPr bwMode="auto">
              <a:xfrm>
                <a:off x="4647" y="2770"/>
                <a:ext cx="31" cy="50"/>
              </a:xfrm>
              <a:custGeom>
                <a:avLst/>
                <a:gdLst>
                  <a:gd name="T0" fmla="*/ 1 w 62"/>
                  <a:gd name="T1" fmla="*/ 0 h 99"/>
                  <a:gd name="T2" fmla="*/ 1 w 62"/>
                  <a:gd name="T3" fmla="*/ 0 h 99"/>
                  <a:gd name="T4" fmla="*/ 1 w 62"/>
                  <a:gd name="T5" fmla="*/ 1 h 99"/>
                  <a:gd name="T6" fmla="*/ 1 w 62"/>
                  <a:gd name="T7" fmla="*/ 1 h 99"/>
                  <a:gd name="T8" fmla="*/ 1 w 62"/>
                  <a:gd name="T9" fmla="*/ 1 h 99"/>
                  <a:gd name="T10" fmla="*/ 1 w 62"/>
                  <a:gd name="T11" fmla="*/ 1 h 99"/>
                  <a:gd name="T12" fmla="*/ 1 w 62"/>
                  <a:gd name="T13" fmla="*/ 2 h 99"/>
                  <a:gd name="T14" fmla="*/ 1 w 62"/>
                  <a:gd name="T15" fmla="*/ 2 h 99"/>
                  <a:gd name="T16" fmla="*/ 1 w 62"/>
                  <a:gd name="T17" fmla="*/ 2 h 99"/>
                  <a:gd name="T18" fmla="*/ 0 w 62"/>
                  <a:gd name="T19" fmla="*/ 2 h 99"/>
                  <a:gd name="T20" fmla="*/ 1 w 62"/>
                  <a:gd name="T21" fmla="*/ 2 h 99"/>
                  <a:gd name="T22" fmla="*/ 1 w 62"/>
                  <a:gd name="T23" fmla="*/ 2 h 99"/>
                  <a:gd name="T24" fmla="*/ 1 w 62"/>
                  <a:gd name="T25" fmla="*/ 2 h 99"/>
                  <a:gd name="T26" fmla="*/ 1 w 62"/>
                  <a:gd name="T27" fmla="*/ 2 h 99"/>
                  <a:gd name="T28" fmla="*/ 1 w 62"/>
                  <a:gd name="T29" fmla="*/ 1 h 99"/>
                  <a:gd name="T30" fmla="*/ 1 w 62"/>
                  <a:gd name="T31" fmla="*/ 1 h 99"/>
                  <a:gd name="T32" fmla="*/ 1 w 62"/>
                  <a:gd name="T33" fmla="*/ 1 h 99"/>
                  <a:gd name="T34" fmla="*/ 1 w 62"/>
                  <a:gd name="T35" fmla="*/ 1 h 99"/>
                  <a:gd name="T36" fmla="*/ 1 w 62"/>
                  <a:gd name="T37" fmla="*/ 0 h 99"/>
                  <a:gd name="T38" fmla="*/ 1 w 62"/>
                  <a:gd name="T39" fmla="*/ 0 h 99"/>
                  <a:gd name="T40" fmla="*/ 1 w 62"/>
                  <a:gd name="T41" fmla="*/ 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99"/>
                  <a:gd name="T65" fmla="*/ 62 w 62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99">
                    <a:moveTo>
                      <a:pt x="50" y="0"/>
                    </a:moveTo>
                    <a:lnTo>
                      <a:pt x="50" y="0"/>
                    </a:lnTo>
                    <a:lnTo>
                      <a:pt x="49" y="11"/>
                    </a:lnTo>
                    <a:lnTo>
                      <a:pt x="45" y="24"/>
                    </a:lnTo>
                    <a:lnTo>
                      <a:pt x="39" y="37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17" y="75"/>
                    </a:lnTo>
                    <a:lnTo>
                      <a:pt x="9" y="82"/>
                    </a:lnTo>
                    <a:lnTo>
                      <a:pt x="0" y="88"/>
                    </a:lnTo>
                    <a:lnTo>
                      <a:pt x="3" y="99"/>
                    </a:lnTo>
                    <a:lnTo>
                      <a:pt x="14" y="93"/>
                    </a:lnTo>
                    <a:lnTo>
                      <a:pt x="26" y="83"/>
                    </a:lnTo>
                    <a:lnTo>
                      <a:pt x="36" y="70"/>
                    </a:lnTo>
                    <a:lnTo>
                      <a:pt x="43" y="57"/>
                    </a:lnTo>
                    <a:lnTo>
                      <a:pt x="50" y="43"/>
                    </a:lnTo>
                    <a:lnTo>
                      <a:pt x="56" y="27"/>
                    </a:lnTo>
                    <a:lnTo>
                      <a:pt x="60" y="14"/>
                    </a:lnTo>
                    <a:lnTo>
                      <a:pt x="6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8" name="Freeform 198"/>
              <p:cNvSpPr>
                <a:spLocks/>
              </p:cNvSpPr>
              <p:nvPr/>
            </p:nvSpPr>
            <p:spPr bwMode="auto">
              <a:xfrm>
                <a:off x="4672" y="2740"/>
                <a:ext cx="60" cy="30"/>
              </a:xfrm>
              <a:custGeom>
                <a:avLst/>
                <a:gdLst>
                  <a:gd name="T0" fmla="*/ 2 w 120"/>
                  <a:gd name="T1" fmla="*/ 0 h 61"/>
                  <a:gd name="T2" fmla="*/ 2 w 120"/>
                  <a:gd name="T3" fmla="*/ 0 h 61"/>
                  <a:gd name="T4" fmla="*/ 2 w 120"/>
                  <a:gd name="T5" fmla="*/ 0 h 61"/>
                  <a:gd name="T6" fmla="*/ 2 w 120"/>
                  <a:gd name="T7" fmla="*/ 0 h 61"/>
                  <a:gd name="T8" fmla="*/ 2 w 120"/>
                  <a:gd name="T9" fmla="*/ 0 h 61"/>
                  <a:gd name="T10" fmla="*/ 1 w 120"/>
                  <a:gd name="T11" fmla="*/ 0 h 61"/>
                  <a:gd name="T12" fmla="*/ 1 w 120"/>
                  <a:gd name="T13" fmla="*/ 0 h 61"/>
                  <a:gd name="T14" fmla="*/ 1 w 120"/>
                  <a:gd name="T15" fmla="*/ 0 h 61"/>
                  <a:gd name="T16" fmla="*/ 1 w 120"/>
                  <a:gd name="T17" fmla="*/ 0 h 61"/>
                  <a:gd name="T18" fmla="*/ 0 w 120"/>
                  <a:gd name="T19" fmla="*/ 0 h 61"/>
                  <a:gd name="T20" fmla="*/ 1 w 120"/>
                  <a:gd name="T21" fmla="*/ 0 h 61"/>
                  <a:gd name="T22" fmla="*/ 1 w 120"/>
                  <a:gd name="T23" fmla="*/ 0 h 61"/>
                  <a:gd name="T24" fmla="*/ 1 w 120"/>
                  <a:gd name="T25" fmla="*/ 0 h 61"/>
                  <a:gd name="T26" fmla="*/ 1 w 120"/>
                  <a:gd name="T27" fmla="*/ 0 h 61"/>
                  <a:gd name="T28" fmla="*/ 1 w 120"/>
                  <a:gd name="T29" fmla="*/ 0 h 61"/>
                  <a:gd name="T30" fmla="*/ 2 w 120"/>
                  <a:gd name="T31" fmla="*/ 0 h 61"/>
                  <a:gd name="T32" fmla="*/ 2 w 120"/>
                  <a:gd name="T33" fmla="*/ 0 h 61"/>
                  <a:gd name="T34" fmla="*/ 2 w 120"/>
                  <a:gd name="T35" fmla="*/ 0 h 61"/>
                  <a:gd name="T36" fmla="*/ 2 w 120"/>
                  <a:gd name="T37" fmla="*/ 0 h 61"/>
                  <a:gd name="T38" fmla="*/ 2 w 120"/>
                  <a:gd name="T39" fmla="*/ 0 h 61"/>
                  <a:gd name="T40" fmla="*/ 2 w 120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61"/>
                  <a:gd name="T65" fmla="*/ 120 w 120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61">
                    <a:moveTo>
                      <a:pt x="114" y="0"/>
                    </a:moveTo>
                    <a:lnTo>
                      <a:pt x="114" y="2"/>
                    </a:lnTo>
                    <a:lnTo>
                      <a:pt x="100" y="9"/>
                    </a:lnTo>
                    <a:lnTo>
                      <a:pt x="84" y="16"/>
                    </a:lnTo>
                    <a:lnTo>
                      <a:pt x="67" y="20"/>
                    </a:lnTo>
                    <a:lnTo>
                      <a:pt x="48" y="26"/>
                    </a:lnTo>
                    <a:lnTo>
                      <a:pt x="32" y="30"/>
                    </a:lnTo>
                    <a:lnTo>
                      <a:pt x="18" y="38"/>
                    </a:lnTo>
                    <a:lnTo>
                      <a:pt x="6" y="46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5" y="55"/>
                    </a:lnTo>
                    <a:lnTo>
                      <a:pt x="23" y="49"/>
                    </a:lnTo>
                    <a:lnTo>
                      <a:pt x="35" y="42"/>
                    </a:lnTo>
                    <a:lnTo>
                      <a:pt x="51" y="38"/>
                    </a:lnTo>
                    <a:lnTo>
                      <a:pt x="70" y="32"/>
                    </a:lnTo>
                    <a:lnTo>
                      <a:pt x="87" y="27"/>
                    </a:lnTo>
                    <a:lnTo>
                      <a:pt x="106" y="2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9" name="Freeform 199"/>
              <p:cNvSpPr>
                <a:spLocks/>
              </p:cNvSpPr>
              <p:nvPr/>
            </p:nvSpPr>
            <p:spPr bwMode="auto">
              <a:xfrm>
                <a:off x="4698" y="2649"/>
                <a:ext cx="48" cy="96"/>
              </a:xfrm>
              <a:custGeom>
                <a:avLst/>
                <a:gdLst>
                  <a:gd name="T0" fmla="*/ 0 w 95"/>
                  <a:gd name="T1" fmla="*/ 0 h 194"/>
                  <a:gd name="T2" fmla="*/ 0 w 95"/>
                  <a:gd name="T3" fmla="*/ 0 h 194"/>
                  <a:gd name="T4" fmla="*/ 1 w 95"/>
                  <a:gd name="T5" fmla="*/ 0 h 194"/>
                  <a:gd name="T6" fmla="*/ 1 w 95"/>
                  <a:gd name="T7" fmla="*/ 0 h 194"/>
                  <a:gd name="T8" fmla="*/ 2 w 95"/>
                  <a:gd name="T9" fmla="*/ 1 h 194"/>
                  <a:gd name="T10" fmla="*/ 2 w 95"/>
                  <a:gd name="T11" fmla="*/ 1 h 194"/>
                  <a:gd name="T12" fmla="*/ 2 w 95"/>
                  <a:gd name="T13" fmla="*/ 1 h 194"/>
                  <a:gd name="T14" fmla="*/ 2 w 95"/>
                  <a:gd name="T15" fmla="*/ 2 h 194"/>
                  <a:gd name="T16" fmla="*/ 2 w 95"/>
                  <a:gd name="T17" fmla="*/ 2 h 194"/>
                  <a:gd name="T18" fmla="*/ 1 w 95"/>
                  <a:gd name="T19" fmla="*/ 2 h 194"/>
                  <a:gd name="T20" fmla="*/ 2 w 95"/>
                  <a:gd name="T21" fmla="*/ 3 h 194"/>
                  <a:gd name="T22" fmla="*/ 2 w 95"/>
                  <a:gd name="T23" fmla="*/ 2 h 194"/>
                  <a:gd name="T24" fmla="*/ 2 w 95"/>
                  <a:gd name="T25" fmla="*/ 2 h 194"/>
                  <a:gd name="T26" fmla="*/ 2 w 95"/>
                  <a:gd name="T27" fmla="*/ 1 h 194"/>
                  <a:gd name="T28" fmla="*/ 2 w 95"/>
                  <a:gd name="T29" fmla="*/ 1 h 194"/>
                  <a:gd name="T30" fmla="*/ 2 w 95"/>
                  <a:gd name="T31" fmla="*/ 0 h 194"/>
                  <a:gd name="T32" fmla="*/ 2 w 95"/>
                  <a:gd name="T33" fmla="*/ 0 h 194"/>
                  <a:gd name="T34" fmla="*/ 1 w 95"/>
                  <a:gd name="T35" fmla="*/ 0 h 194"/>
                  <a:gd name="T36" fmla="*/ 0 w 95"/>
                  <a:gd name="T37" fmla="*/ 0 h 194"/>
                  <a:gd name="T38" fmla="*/ 0 w 95"/>
                  <a:gd name="T39" fmla="*/ 0 h 194"/>
                  <a:gd name="T40" fmla="*/ 0 w 95"/>
                  <a:gd name="T41" fmla="*/ 0 h 1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194"/>
                  <a:gd name="T65" fmla="*/ 95 w 95"/>
                  <a:gd name="T66" fmla="*/ 194 h 1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194">
                    <a:moveTo>
                      <a:pt x="0" y="12"/>
                    </a:moveTo>
                    <a:lnTo>
                      <a:pt x="0" y="12"/>
                    </a:lnTo>
                    <a:lnTo>
                      <a:pt x="38" y="22"/>
                    </a:lnTo>
                    <a:lnTo>
                      <a:pt x="62" y="39"/>
                    </a:lnTo>
                    <a:lnTo>
                      <a:pt x="77" y="64"/>
                    </a:lnTo>
                    <a:lnTo>
                      <a:pt x="84" y="93"/>
                    </a:lnTo>
                    <a:lnTo>
                      <a:pt x="82" y="124"/>
                    </a:lnTo>
                    <a:lnTo>
                      <a:pt x="78" y="152"/>
                    </a:lnTo>
                    <a:lnTo>
                      <a:pt x="70" y="172"/>
                    </a:lnTo>
                    <a:lnTo>
                      <a:pt x="62" y="182"/>
                    </a:lnTo>
                    <a:lnTo>
                      <a:pt x="68" y="194"/>
                    </a:lnTo>
                    <a:lnTo>
                      <a:pt x="81" y="178"/>
                    </a:lnTo>
                    <a:lnTo>
                      <a:pt x="90" y="155"/>
                    </a:lnTo>
                    <a:lnTo>
                      <a:pt x="94" y="124"/>
                    </a:lnTo>
                    <a:lnTo>
                      <a:pt x="95" y="93"/>
                    </a:lnTo>
                    <a:lnTo>
                      <a:pt x="88" y="61"/>
                    </a:lnTo>
                    <a:lnTo>
                      <a:pt x="71" y="31"/>
                    </a:lnTo>
                    <a:lnTo>
                      <a:pt x="41" y="1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0" name="Freeform 200"/>
              <p:cNvSpPr>
                <a:spLocks/>
              </p:cNvSpPr>
              <p:nvPr/>
            </p:nvSpPr>
            <p:spPr bwMode="auto">
              <a:xfrm>
                <a:off x="4549" y="2647"/>
                <a:ext cx="149" cy="85"/>
              </a:xfrm>
              <a:custGeom>
                <a:avLst/>
                <a:gdLst>
                  <a:gd name="T0" fmla="*/ 1 w 298"/>
                  <a:gd name="T1" fmla="*/ 3 h 169"/>
                  <a:gd name="T2" fmla="*/ 1 w 298"/>
                  <a:gd name="T3" fmla="*/ 3 h 169"/>
                  <a:gd name="T4" fmla="*/ 1 w 298"/>
                  <a:gd name="T5" fmla="*/ 3 h 169"/>
                  <a:gd name="T6" fmla="*/ 1 w 298"/>
                  <a:gd name="T7" fmla="*/ 2 h 169"/>
                  <a:gd name="T8" fmla="*/ 1 w 298"/>
                  <a:gd name="T9" fmla="*/ 2 h 169"/>
                  <a:gd name="T10" fmla="*/ 1 w 298"/>
                  <a:gd name="T11" fmla="*/ 2 h 169"/>
                  <a:gd name="T12" fmla="*/ 1 w 298"/>
                  <a:gd name="T13" fmla="*/ 2 h 169"/>
                  <a:gd name="T14" fmla="*/ 1 w 298"/>
                  <a:gd name="T15" fmla="*/ 1 h 169"/>
                  <a:gd name="T16" fmla="*/ 1 w 298"/>
                  <a:gd name="T17" fmla="*/ 1 h 169"/>
                  <a:gd name="T18" fmla="*/ 2 w 298"/>
                  <a:gd name="T19" fmla="*/ 1 h 169"/>
                  <a:gd name="T20" fmla="*/ 3 w 298"/>
                  <a:gd name="T21" fmla="*/ 1 h 169"/>
                  <a:gd name="T22" fmla="*/ 3 w 298"/>
                  <a:gd name="T23" fmla="*/ 1 h 169"/>
                  <a:gd name="T24" fmla="*/ 3 w 298"/>
                  <a:gd name="T25" fmla="*/ 1 h 169"/>
                  <a:gd name="T26" fmla="*/ 3 w 298"/>
                  <a:gd name="T27" fmla="*/ 1 h 169"/>
                  <a:gd name="T28" fmla="*/ 4 w 298"/>
                  <a:gd name="T29" fmla="*/ 1 h 169"/>
                  <a:gd name="T30" fmla="*/ 4 w 298"/>
                  <a:gd name="T31" fmla="*/ 1 h 169"/>
                  <a:gd name="T32" fmla="*/ 5 w 298"/>
                  <a:gd name="T33" fmla="*/ 1 h 169"/>
                  <a:gd name="T34" fmla="*/ 5 w 298"/>
                  <a:gd name="T35" fmla="*/ 1 h 169"/>
                  <a:gd name="T36" fmla="*/ 5 w 298"/>
                  <a:gd name="T37" fmla="*/ 1 h 169"/>
                  <a:gd name="T38" fmla="*/ 5 w 298"/>
                  <a:gd name="T39" fmla="*/ 0 h 169"/>
                  <a:gd name="T40" fmla="*/ 4 w 298"/>
                  <a:gd name="T41" fmla="*/ 0 h 169"/>
                  <a:gd name="T42" fmla="*/ 4 w 298"/>
                  <a:gd name="T43" fmla="*/ 1 h 169"/>
                  <a:gd name="T44" fmla="*/ 3 w 298"/>
                  <a:gd name="T45" fmla="*/ 1 h 169"/>
                  <a:gd name="T46" fmla="*/ 3 w 298"/>
                  <a:gd name="T47" fmla="*/ 1 h 169"/>
                  <a:gd name="T48" fmla="*/ 3 w 298"/>
                  <a:gd name="T49" fmla="*/ 1 h 169"/>
                  <a:gd name="T50" fmla="*/ 3 w 298"/>
                  <a:gd name="T51" fmla="*/ 1 h 169"/>
                  <a:gd name="T52" fmla="*/ 2 w 298"/>
                  <a:gd name="T53" fmla="*/ 1 h 169"/>
                  <a:gd name="T54" fmla="*/ 1 w 298"/>
                  <a:gd name="T55" fmla="*/ 1 h 169"/>
                  <a:gd name="T56" fmla="*/ 1 w 298"/>
                  <a:gd name="T57" fmla="*/ 1 h 169"/>
                  <a:gd name="T58" fmla="*/ 1 w 298"/>
                  <a:gd name="T59" fmla="*/ 2 h 169"/>
                  <a:gd name="T60" fmla="*/ 1 w 298"/>
                  <a:gd name="T61" fmla="*/ 2 h 169"/>
                  <a:gd name="T62" fmla="*/ 1 w 298"/>
                  <a:gd name="T63" fmla="*/ 2 h 169"/>
                  <a:gd name="T64" fmla="*/ 1 w 298"/>
                  <a:gd name="T65" fmla="*/ 2 h 169"/>
                  <a:gd name="T66" fmla="*/ 1 w 298"/>
                  <a:gd name="T67" fmla="*/ 3 h 169"/>
                  <a:gd name="T68" fmla="*/ 0 w 298"/>
                  <a:gd name="T69" fmla="*/ 3 h 169"/>
                  <a:gd name="T70" fmla="*/ 0 w 298"/>
                  <a:gd name="T71" fmla="*/ 3 h 169"/>
                  <a:gd name="T72" fmla="*/ 1 w 298"/>
                  <a:gd name="T73" fmla="*/ 3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8"/>
                  <a:gd name="T112" fmla="*/ 0 h 169"/>
                  <a:gd name="T113" fmla="*/ 298 w 298"/>
                  <a:gd name="T114" fmla="*/ 169 h 1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8" h="169">
                    <a:moveTo>
                      <a:pt x="11" y="169"/>
                    </a:moveTo>
                    <a:lnTo>
                      <a:pt x="11" y="169"/>
                    </a:lnTo>
                    <a:lnTo>
                      <a:pt x="16" y="148"/>
                    </a:lnTo>
                    <a:lnTo>
                      <a:pt x="23" y="126"/>
                    </a:lnTo>
                    <a:lnTo>
                      <a:pt x="32" y="107"/>
                    </a:lnTo>
                    <a:lnTo>
                      <a:pt x="43" y="91"/>
                    </a:lnTo>
                    <a:lnTo>
                      <a:pt x="59" y="77"/>
                    </a:lnTo>
                    <a:lnTo>
                      <a:pt x="73" y="62"/>
                    </a:lnTo>
                    <a:lnTo>
                      <a:pt x="92" y="52"/>
                    </a:lnTo>
                    <a:lnTo>
                      <a:pt x="112" y="42"/>
                    </a:lnTo>
                    <a:lnTo>
                      <a:pt x="134" y="34"/>
                    </a:lnTo>
                    <a:lnTo>
                      <a:pt x="157" y="26"/>
                    </a:lnTo>
                    <a:lnTo>
                      <a:pt x="179" y="21"/>
                    </a:lnTo>
                    <a:lnTo>
                      <a:pt x="203" y="18"/>
                    </a:lnTo>
                    <a:lnTo>
                      <a:pt x="226" y="15"/>
                    </a:lnTo>
                    <a:lnTo>
                      <a:pt x="251" y="15"/>
                    </a:lnTo>
                    <a:lnTo>
                      <a:pt x="275" y="15"/>
                    </a:lnTo>
                    <a:lnTo>
                      <a:pt x="298" y="15"/>
                    </a:lnTo>
                    <a:lnTo>
                      <a:pt x="298" y="3"/>
                    </a:lnTo>
                    <a:lnTo>
                      <a:pt x="275" y="0"/>
                    </a:lnTo>
                    <a:lnTo>
                      <a:pt x="251" y="0"/>
                    </a:lnTo>
                    <a:lnTo>
                      <a:pt x="226" y="3"/>
                    </a:lnTo>
                    <a:lnTo>
                      <a:pt x="203" y="6"/>
                    </a:lnTo>
                    <a:lnTo>
                      <a:pt x="179" y="9"/>
                    </a:lnTo>
                    <a:lnTo>
                      <a:pt x="154" y="15"/>
                    </a:lnTo>
                    <a:lnTo>
                      <a:pt x="131" y="22"/>
                    </a:lnTo>
                    <a:lnTo>
                      <a:pt x="109" y="31"/>
                    </a:lnTo>
                    <a:lnTo>
                      <a:pt x="86" y="41"/>
                    </a:lnTo>
                    <a:lnTo>
                      <a:pt x="68" y="54"/>
                    </a:lnTo>
                    <a:lnTo>
                      <a:pt x="50" y="68"/>
                    </a:lnTo>
                    <a:lnTo>
                      <a:pt x="34" y="83"/>
                    </a:lnTo>
                    <a:lnTo>
                      <a:pt x="20" y="101"/>
                    </a:lnTo>
                    <a:lnTo>
                      <a:pt x="11" y="123"/>
                    </a:lnTo>
                    <a:lnTo>
                      <a:pt x="4" y="145"/>
                    </a:lnTo>
                    <a:lnTo>
                      <a:pt x="0" y="169"/>
                    </a:lnTo>
                    <a:lnTo>
                      <a:pt x="11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1" name="Freeform 201"/>
              <p:cNvSpPr>
                <a:spLocks/>
              </p:cNvSpPr>
              <p:nvPr/>
            </p:nvSpPr>
            <p:spPr bwMode="auto">
              <a:xfrm>
                <a:off x="4511" y="2732"/>
                <a:ext cx="44" cy="149"/>
              </a:xfrm>
              <a:custGeom>
                <a:avLst/>
                <a:gdLst>
                  <a:gd name="T0" fmla="*/ 0 w 90"/>
                  <a:gd name="T1" fmla="*/ 4 h 299"/>
                  <a:gd name="T2" fmla="*/ 0 w 90"/>
                  <a:gd name="T3" fmla="*/ 4 h 299"/>
                  <a:gd name="T4" fmla="*/ 0 w 90"/>
                  <a:gd name="T5" fmla="*/ 4 h 299"/>
                  <a:gd name="T6" fmla="*/ 0 w 90"/>
                  <a:gd name="T7" fmla="*/ 3 h 299"/>
                  <a:gd name="T8" fmla="*/ 1 w 90"/>
                  <a:gd name="T9" fmla="*/ 3 h 299"/>
                  <a:gd name="T10" fmla="*/ 1 w 90"/>
                  <a:gd name="T11" fmla="*/ 2 h 299"/>
                  <a:gd name="T12" fmla="*/ 1 w 90"/>
                  <a:gd name="T13" fmla="*/ 1 h 299"/>
                  <a:gd name="T14" fmla="*/ 1 w 90"/>
                  <a:gd name="T15" fmla="*/ 0 h 299"/>
                  <a:gd name="T16" fmla="*/ 1 w 90"/>
                  <a:gd name="T17" fmla="*/ 0 h 299"/>
                  <a:gd name="T18" fmla="*/ 1 w 90"/>
                  <a:gd name="T19" fmla="*/ 0 h 299"/>
                  <a:gd name="T20" fmla="*/ 1 w 90"/>
                  <a:gd name="T21" fmla="*/ 0 h 299"/>
                  <a:gd name="T22" fmla="*/ 1 w 90"/>
                  <a:gd name="T23" fmla="*/ 0 h 299"/>
                  <a:gd name="T24" fmla="*/ 1 w 90"/>
                  <a:gd name="T25" fmla="*/ 0 h 299"/>
                  <a:gd name="T26" fmla="*/ 1 w 90"/>
                  <a:gd name="T27" fmla="*/ 1 h 299"/>
                  <a:gd name="T28" fmla="*/ 1 w 90"/>
                  <a:gd name="T29" fmla="*/ 2 h 299"/>
                  <a:gd name="T30" fmla="*/ 1 w 90"/>
                  <a:gd name="T31" fmla="*/ 3 h 299"/>
                  <a:gd name="T32" fmla="*/ 0 w 90"/>
                  <a:gd name="T33" fmla="*/ 3 h 299"/>
                  <a:gd name="T34" fmla="*/ 0 w 90"/>
                  <a:gd name="T35" fmla="*/ 4 h 299"/>
                  <a:gd name="T36" fmla="*/ 0 w 90"/>
                  <a:gd name="T37" fmla="*/ 4 h 299"/>
                  <a:gd name="T38" fmla="*/ 0 w 90"/>
                  <a:gd name="T39" fmla="*/ 4 h 299"/>
                  <a:gd name="T40" fmla="*/ 0 w 90"/>
                  <a:gd name="T41" fmla="*/ 4 h 299"/>
                  <a:gd name="T42" fmla="*/ 0 w 90"/>
                  <a:gd name="T43" fmla="*/ 4 h 299"/>
                  <a:gd name="T44" fmla="*/ 0 w 90"/>
                  <a:gd name="T45" fmla="*/ 4 h 299"/>
                  <a:gd name="T46" fmla="*/ 0 w 90"/>
                  <a:gd name="T47" fmla="*/ 4 h 299"/>
                  <a:gd name="T48" fmla="*/ 0 w 90"/>
                  <a:gd name="T49" fmla="*/ 4 h 299"/>
                  <a:gd name="T50" fmla="*/ 0 w 90"/>
                  <a:gd name="T51" fmla="*/ 4 h 2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299"/>
                  <a:gd name="T80" fmla="*/ 90 w 90"/>
                  <a:gd name="T81" fmla="*/ 299 h 2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299">
                    <a:moveTo>
                      <a:pt x="9" y="287"/>
                    </a:moveTo>
                    <a:lnTo>
                      <a:pt x="8" y="299"/>
                    </a:lnTo>
                    <a:lnTo>
                      <a:pt x="41" y="279"/>
                    </a:lnTo>
                    <a:lnTo>
                      <a:pt x="64" y="243"/>
                    </a:lnTo>
                    <a:lnTo>
                      <a:pt x="77" y="198"/>
                    </a:lnTo>
                    <a:lnTo>
                      <a:pt x="86" y="149"/>
                    </a:lnTo>
                    <a:lnTo>
                      <a:pt x="88" y="100"/>
                    </a:lnTo>
                    <a:lnTo>
                      <a:pt x="90" y="56"/>
                    </a:lnTo>
                    <a:lnTo>
                      <a:pt x="90" y="22"/>
                    </a:lnTo>
                    <a:lnTo>
                      <a:pt x="88" y="0"/>
                    </a:lnTo>
                    <a:lnTo>
                      <a:pt x="77" y="0"/>
                    </a:lnTo>
                    <a:lnTo>
                      <a:pt x="75" y="22"/>
                    </a:lnTo>
                    <a:lnTo>
                      <a:pt x="75" y="56"/>
                    </a:lnTo>
                    <a:lnTo>
                      <a:pt x="77" y="100"/>
                    </a:lnTo>
                    <a:lnTo>
                      <a:pt x="74" y="149"/>
                    </a:lnTo>
                    <a:lnTo>
                      <a:pt x="65" y="195"/>
                    </a:lnTo>
                    <a:lnTo>
                      <a:pt x="52" y="237"/>
                    </a:lnTo>
                    <a:lnTo>
                      <a:pt x="32" y="270"/>
                    </a:lnTo>
                    <a:lnTo>
                      <a:pt x="5" y="287"/>
                    </a:lnTo>
                    <a:lnTo>
                      <a:pt x="3" y="299"/>
                    </a:lnTo>
                    <a:lnTo>
                      <a:pt x="5" y="287"/>
                    </a:lnTo>
                    <a:lnTo>
                      <a:pt x="2" y="290"/>
                    </a:lnTo>
                    <a:lnTo>
                      <a:pt x="0" y="295"/>
                    </a:lnTo>
                    <a:lnTo>
                      <a:pt x="3" y="297"/>
                    </a:lnTo>
                    <a:lnTo>
                      <a:pt x="8" y="299"/>
                    </a:lnTo>
                    <a:lnTo>
                      <a:pt x="9" y="2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2" name="Freeform 202"/>
              <p:cNvSpPr>
                <a:spLocks/>
              </p:cNvSpPr>
              <p:nvPr/>
            </p:nvSpPr>
            <p:spPr bwMode="auto">
              <a:xfrm>
                <a:off x="4512" y="2875"/>
                <a:ext cx="117" cy="40"/>
              </a:xfrm>
              <a:custGeom>
                <a:avLst/>
                <a:gdLst>
                  <a:gd name="T0" fmla="*/ 4 w 234"/>
                  <a:gd name="T1" fmla="*/ 2 h 80"/>
                  <a:gd name="T2" fmla="*/ 4 w 234"/>
                  <a:gd name="T3" fmla="*/ 2 h 80"/>
                  <a:gd name="T4" fmla="*/ 4 w 234"/>
                  <a:gd name="T5" fmla="*/ 2 h 80"/>
                  <a:gd name="T6" fmla="*/ 3 w 234"/>
                  <a:gd name="T7" fmla="*/ 1 h 80"/>
                  <a:gd name="T8" fmla="*/ 3 w 234"/>
                  <a:gd name="T9" fmla="*/ 1 h 80"/>
                  <a:gd name="T10" fmla="*/ 2 w 234"/>
                  <a:gd name="T11" fmla="*/ 1 h 80"/>
                  <a:gd name="T12" fmla="*/ 2 w 234"/>
                  <a:gd name="T13" fmla="*/ 1 h 80"/>
                  <a:gd name="T14" fmla="*/ 1 w 234"/>
                  <a:gd name="T15" fmla="*/ 1 h 80"/>
                  <a:gd name="T16" fmla="*/ 1 w 234"/>
                  <a:gd name="T17" fmla="*/ 1 h 80"/>
                  <a:gd name="T18" fmla="*/ 1 w 234"/>
                  <a:gd name="T19" fmla="*/ 0 h 80"/>
                  <a:gd name="T20" fmla="*/ 0 w 234"/>
                  <a:gd name="T21" fmla="*/ 1 h 80"/>
                  <a:gd name="T22" fmla="*/ 1 w 234"/>
                  <a:gd name="T23" fmla="*/ 1 h 80"/>
                  <a:gd name="T24" fmla="*/ 1 w 234"/>
                  <a:gd name="T25" fmla="*/ 1 h 80"/>
                  <a:gd name="T26" fmla="*/ 2 w 234"/>
                  <a:gd name="T27" fmla="*/ 1 h 80"/>
                  <a:gd name="T28" fmla="*/ 2 w 234"/>
                  <a:gd name="T29" fmla="*/ 1 h 80"/>
                  <a:gd name="T30" fmla="*/ 3 w 234"/>
                  <a:gd name="T31" fmla="*/ 1 h 80"/>
                  <a:gd name="T32" fmla="*/ 3 w 234"/>
                  <a:gd name="T33" fmla="*/ 2 h 80"/>
                  <a:gd name="T34" fmla="*/ 4 w 234"/>
                  <a:gd name="T35" fmla="*/ 2 h 80"/>
                  <a:gd name="T36" fmla="*/ 4 w 234"/>
                  <a:gd name="T37" fmla="*/ 2 h 80"/>
                  <a:gd name="T38" fmla="*/ 4 w 234"/>
                  <a:gd name="T39" fmla="*/ 2 h 80"/>
                  <a:gd name="T40" fmla="*/ 4 w 234"/>
                  <a:gd name="T41" fmla="*/ 2 h 80"/>
                  <a:gd name="T42" fmla="*/ 4 w 234"/>
                  <a:gd name="T43" fmla="*/ 2 h 80"/>
                  <a:gd name="T44" fmla="*/ 4 w 234"/>
                  <a:gd name="T45" fmla="*/ 2 h 80"/>
                  <a:gd name="T46" fmla="*/ 4 w 234"/>
                  <a:gd name="T47" fmla="*/ 2 h 80"/>
                  <a:gd name="T48" fmla="*/ 4 w 234"/>
                  <a:gd name="T49" fmla="*/ 2 h 80"/>
                  <a:gd name="T50" fmla="*/ 4 w 234"/>
                  <a:gd name="T51" fmla="*/ 2 h 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80"/>
                  <a:gd name="T80" fmla="*/ 234 w 234"/>
                  <a:gd name="T81" fmla="*/ 80 h 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80">
                    <a:moveTo>
                      <a:pt x="225" y="68"/>
                    </a:moveTo>
                    <a:lnTo>
                      <a:pt x="228" y="68"/>
                    </a:lnTo>
                    <a:lnTo>
                      <a:pt x="212" y="65"/>
                    </a:lnTo>
                    <a:lnTo>
                      <a:pt x="188" y="59"/>
                    </a:lnTo>
                    <a:lnTo>
                      <a:pt x="156" y="51"/>
                    </a:lnTo>
                    <a:lnTo>
                      <a:pt x="120" y="41"/>
                    </a:lnTo>
                    <a:lnTo>
                      <a:pt x="84" y="29"/>
                    </a:lnTo>
                    <a:lnTo>
                      <a:pt x="51" y="19"/>
                    </a:lnTo>
                    <a:lnTo>
                      <a:pt x="23" y="9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1" y="21"/>
                    </a:lnTo>
                    <a:lnTo>
                      <a:pt x="48" y="31"/>
                    </a:lnTo>
                    <a:lnTo>
                      <a:pt x="81" y="41"/>
                    </a:lnTo>
                    <a:lnTo>
                      <a:pt x="117" y="52"/>
                    </a:lnTo>
                    <a:lnTo>
                      <a:pt x="153" y="62"/>
                    </a:lnTo>
                    <a:lnTo>
                      <a:pt x="185" y="71"/>
                    </a:lnTo>
                    <a:lnTo>
                      <a:pt x="212" y="77"/>
                    </a:lnTo>
                    <a:lnTo>
                      <a:pt x="228" y="80"/>
                    </a:lnTo>
                    <a:lnTo>
                      <a:pt x="231" y="80"/>
                    </a:lnTo>
                    <a:lnTo>
                      <a:pt x="228" y="80"/>
                    </a:lnTo>
                    <a:lnTo>
                      <a:pt x="232" y="78"/>
                    </a:lnTo>
                    <a:lnTo>
                      <a:pt x="234" y="74"/>
                    </a:lnTo>
                    <a:lnTo>
                      <a:pt x="232" y="70"/>
                    </a:lnTo>
                    <a:lnTo>
                      <a:pt x="228" y="68"/>
                    </a:lnTo>
                    <a:lnTo>
                      <a:pt x="22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3" name="Freeform 203"/>
              <p:cNvSpPr>
                <a:spLocks/>
              </p:cNvSpPr>
              <p:nvPr/>
            </p:nvSpPr>
            <p:spPr bwMode="auto">
              <a:xfrm>
                <a:off x="4625" y="2814"/>
                <a:ext cx="34" cy="101"/>
              </a:xfrm>
              <a:custGeom>
                <a:avLst/>
                <a:gdLst>
                  <a:gd name="T0" fmla="*/ 1 w 68"/>
                  <a:gd name="T1" fmla="*/ 0 h 202"/>
                  <a:gd name="T2" fmla="*/ 1 w 68"/>
                  <a:gd name="T3" fmla="*/ 1 h 202"/>
                  <a:gd name="T4" fmla="*/ 1 w 68"/>
                  <a:gd name="T5" fmla="*/ 1 h 202"/>
                  <a:gd name="T6" fmla="*/ 1 w 68"/>
                  <a:gd name="T7" fmla="*/ 1 h 202"/>
                  <a:gd name="T8" fmla="*/ 1 w 68"/>
                  <a:gd name="T9" fmla="*/ 2 h 202"/>
                  <a:gd name="T10" fmla="*/ 1 w 68"/>
                  <a:gd name="T11" fmla="*/ 2 h 202"/>
                  <a:gd name="T12" fmla="*/ 1 w 68"/>
                  <a:gd name="T13" fmla="*/ 3 h 202"/>
                  <a:gd name="T14" fmla="*/ 1 w 68"/>
                  <a:gd name="T15" fmla="*/ 3 h 202"/>
                  <a:gd name="T16" fmla="*/ 1 w 68"/>
                  <a:gd name="T17" fmla="*/ 3 h 202"/>
                  <a:gd name="T18" fmla="*/ 0 w 68"/>
                  <a:gd name="T19" fmla="*/ 3 h 202"/>
                  <a:gd name="T20" fmla="*/ 1 w 68"/>
                  <a:gd name="T21" fmla="*/ 3 h 202"/>
                  <a:gd name="T22" fmla="*/ 1 w 68"/>
                  <a:gd name="T23" fmla="*/ 3 h 202"/>
                  <a:gd name="T24" fmla="*/ 1 w 68"/>
                  <a:gd name="T25" fmla="*/ 3 h 202"/>
                  <a:gd name="T26" fmla="*/ 1 w 68"/>
                  <a:gd name="T27" fmla="*/ 3 h 202"/>
                  <a:gd name="T28" fmla="*/ 1 w 68"/>
                  <a:gd name="T29" fmla="*/ 2 h 202"/>
                  <a:gd name="T30" fmla="*/ 1 w 68"/>
                  <a:gd name="T31" fmla="*/ 2 h 202"/>
                  <a:gd name="T32" fmla="*/ 1 w 68"/>
                  <a:gd name="T33" fmla="*/ 1 h 202"/>
                  <a:gd name="T34" fmla="*/ 1 w 68"/>
                  <a:gd name="T35" fmla="*/ 1 h 202"/>
                  <a:gd name="T36" fmla="*/ 1 w 68"/>
                  <a:gd name="T37" fmla="*/ 1 h 202"/>
                  <a:gd name="T38" fmla="*/ 1 w 68"/>
                  <a:gd name="T39" fmla="*/ 1 h 202"/>
                  <a:gd name="T40" fmla="*/ 1 w 68"/>
                  <a:gd name="T41" fmla="*/ 1 h 202"/>
                  <a:gd name="T42" fmla="*/ 1 w 68"/>
                  <a:gd name="T43" fmla="*/ 0 h 202"/>
                  <a:gd name="T44" fmla="*/ 1 w 68"/>
                  <a:gd name="T45" fmla="*/ 1 h 202"/>
                  <a:gd name="T46" fmla="*/ 1 w 68"/>
                  <a:gd name="T47" fmla="*/ 1 h 202"/>
                  <a:gd name="T48" fmla="*/ 1 w 68"/>
                  <a:gd name="T49" fmla="*/ 1 h 202"/>
                  <a:gd name="T50" fmla="*/ 1 w 68"/>
                  <a:gd name="T51" fmla="*/ 0 h 2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02"/>
                  <a:gd name="T80" fmla="*/ 68 w 68"/>
                  <a:gd name="T81" fmla="*/ 202 h 2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02">
                    <a:moveTo>
                      <a:pt x="45" y="0"/>
                    </a:moveTo>
                    <a:lnTo>
                      <a:pt x="42" y="10"/>
                    </a:lnTo>
                    <a:lnTo>
                      <a:pt x="52" y="24"/>
                    </a:lnTo>
                    <a:lnTo>
                      <a:pt x="56" y="47"/>
                    </a:lnTo>
                    <a:lnTo>
                      <a:pt x="56" y="75"/>
                    </a:lnTo>
                    <a:lnTo>
                      <a:pt x="52" y="104"/>
                    </a:lnTo>
                    <a:lnTo>
                      <a:pt x="42" y="132"/>
                    </a:lnTo>
                    <a:lnTo>
                      <a:pt x="31" y="158"/>
                    </a:lnTo>
                    <a:lnTo>
                      <a:pt x="16" y="177"/>
                    </a:lnTo>
                    <a:lnTo>
                      <a:pt x="0" y="190"/>
                    </a:lnTo>
                    <a:lnTo>
                      <a:pt x="6" y="202"/>
                    </a:lnTo>
                    <a:lnTo>
                      <a:pt x="25" y="186"/>
                    </a:lnTo>
                    <a:lnTo>
                      <a:pt x="42" y="164"/>
                    </a:lnTo>
                    <a:lnTo>
                      <a:pt x="54" y="135"/>
                    </a:lnTo>
                    <a:lnTo>
                      <a:pt x="64" y="106"/>
                    </a:lnTo>
                    <a:lnTo>
                      <a:pt x="68" y="75"/>
                    </a:lnTo>
                    <a:lnTo>
                      <a:pt x="68" y="47"/>
                    </a:lnTo>
                    <a:lnTo>
                      <a:pt x="64" y="21"/>
                    </a:lnTo>
                    <a:lnTo>
                      <a:pt x="51" y="1"/>
                    </a:lnTo>
                    <a:lnTo>
                      <a:pt x="48" y="11"/>
                    </a:lnTo>
                    <a:lnTo>
                      <a:pt x="51" y="1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41" y="5"/>
                    </a:lnTo>
                    <a:lnTo>
                      <a:pt x="42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4" name="Freeform 204"/>
              <p:cNvSpPr>
                <a:spLocks/>
              </p:cNvSpPr>
              <p:nvPr/>
            </p:nvSpPr>
            <p:spPr bwMode="auto">
              <a:xfrm>
                <a:off x="4368" y="3350"/>
                <a:ext cx="148" cy="127"/>
              </a:xfrm>
              <a:custGeom>
                <a:avLst/>
                <a:gdLst>
                  <a:gd name="T0" fmla="*/ 2 w 296"/>
                  <a:gd name="T1" fmla="*/ 0 h 253"/>
                  <a:gd name="T2" fmla="*/ 2 w 296"/>
                  <a:gd name="T3" fmla="*/ 1 h 253"/>
                  <a:gd name="T4" fmla="*/ 1 w 296"/>
                  <a:gd name="T5" fmla="*/ 1 h 253"/>
                  <a:gd name="T6" fmla="*/ 1 w 296"/>
                  <a:gd name="T7" fmla="*/ 1 h 253"/>
                  <a:gd name="T8" fmla="*/ 1 w 296"/>
                  <a:gd name="T9" fmla="*/ 1 h 253"/>
                  <a:gd name="T10" fmla="*/ 1 w 296"/>
                  <a:gd name="T11" fmla="*/ 1 h 253"/>
                  <a:gd name="T12" fmla="*/ 1 w 296"/>
                  <a:gd name="T13" fmla="*/ 1 h 253"/>
                  <a:gd name="T14" fmla="*/ 1 w 296"/>
                  <a:gd name="T15" fmla="*/ 2 h 253"/>
                  <a:gd name="T16" fmla="*/ 0 w 296"/>
                  <a:gd name="T17" fmla="*/ 2 h 253"/>
                  <a:gd name="T18" fmla="*/ 1 w 296"/>
                  <a:gd name="T19" fmla="*/ 2 h 253"/>
                  <a:gd name="T20" fmla="*/ 1 w 296"/>
                  <a:gd name="T21" fmla="*/ 2 h 253"/>
                  <a:gd name="T22" fmla="*/ 1 w 296"/>
                  <a:gd name="T23" fmla="*/ 2 h 253"/>
                  <a:gd name="T24" fmla="*/ 1 w 296"/>
                  <a:gd name="T25" fmla="*/ 2 h 253"/>
                  <a:gd name="T26" fmla="*/ 1 w 296"/>
                  <a:gd name="T27" fmla="*/ 3 h 253"/>
                  <a:gd name="T28" fmla="*/ 1 w 296"/>
                  <a:gd name="T29" fmla="*/ 3 h 253"/>
                  <a:gd name="T30" fmla="*/ 1 w 296"/>
                  <a:gd name="T31" fmla="*/ 3 h 253"/>
                  <a:gd name="T32" fmla="*/ 1 w 296"/>
                  <a:gd name="T33" fmla="*/ 3 h 253"/>
                  <a:gd name="T34" fmla="*/ 1 w 296"/>
                  <a:gd name="T35" fmla="*/ 3 h 253"/>
                  <a:gd name="T36" fmla="*/ 2 w 296"/>
                  <a:gd name="T37" fmla="*/ 4 h 253"/>
                  <a:gd name="T38" fmla="*/ 2 w 296"/>
                  <a:gd name="T39" fmla="*/ 4 h 253"/>
                  <a:gd name="T40" fmla="*/ 3 w 296"/>
                  <a:gd name="T41" fmla="*/ 4 h 253"/>
                  <a:gd name="T42" fmla="*/ 3 w 296"/>
                  <a:gd name="T43" fmla="*/ 4 h 253"/>
                  <a:gd name="T44" fmla="*/ 3 w 296"/>
                  <a:gd name="T45" fmla="*/ 4 h 253"/>
                  <a:gd name="T46" fmla="*/ 4 w 296"/>
                  <a:gd name="T47" fmla="*/ 4 h 253"/>
                  <a:gd name="T48" fmla="*/ 5 w 296"/>
                  <a:gd name="T49" fmla="*/ 4 h 253"/>
                  <a:gd name="T50" fmla="*/ 5 w 296"/>
                  <a:gd name="T51" fmla="*/ 4 h 253"/>
                  <a:gd name="T52" fmla="*/ 5 w 296"/>
                  <a:gd name="T53" fmla="*/ 4 h 253"/>
                  <a:gd name="T54" fmla="*/ 5 w 296"/>
                  <a:gd name="T55" fmla="*/ 4 h 253"/>
                  <a:gd name="T56" fmla="*/ 5 w 296"/>
                  <a:gd name="T57" fmla="*/ 3 h 253"/>
                  <a:gd name="T58" fmla="*/ 5 w 296"/>
                  <a:gd name="T59" fmla="*/ 3 h 253"/>
                  <a:gd name="T60" fmla="*/ 4 w 296"/>
                  <a:gd name="T61" fmla="*/ 3 h 253"/>
                  <a:gd name="T62" fmla="*/ 4 w 296"/>
                  <a:gd name="T63" fmla="*/ 2 h 253"/>
                  <a:gd name="T64" fmla="*/ 3 w 296"/>
                  <a:gd name="T65" fmla="*/ 2 h 253"/>
                  <a:gd name="T66" fmla="*/ 3 w 296"/>
                  <a:gd name="T67" fmla="*/ 2 h 253"/>
                  <a:gd name="T68" fmla="*/ 3 w 296"/>
                  <a:gd name="T69" fmla="*/ 2 h 253"/>
                  <a:gd name="T70" fmla="*/ 3 w 296"/>
                  <a:gd name="T71" fmla="*/ 2 h 253"/>
                  <a:gd name="T72" fmla="*/ 3 w 296"/>
                  <a:gd name="T73" fmla="*/ 1 h 253"/>
                  <a:gd name="T74" fmla="*/ 3 w 296"/>
                  <a:gd name="T75" fmla="*/ 1 h 253"/>
                  <a:gd name="T76" fmla="*/ 3 w 296"/>
                  <a:gd name="T77" fmla="*/ 1 h 253"/>
                  <a:gd name="T78" fmla="*/ 2 w 296"/>
                  <a:gd name="T79" fmla="*/ 1 h 253"/>
                  <a:gd name="T80" fmla="*/ 2 w 296"/>
                  <a:gd name="T81" fmla="*/ 0 h 2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6"/>
                  <a:gd name="T124" fmla="*/ 0 h 253"/>
                  <a:gd name="T125" fmla="*/ 296 w 296"/>
                  <a:gd name="T126" fmla="*/ 253 h 2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6" h="253">
                    <a:moveTo>
                      <a:pt x="111" y="0"/>
                    </a:moveTo>
                    <a:lnTo>
                      <a:pt x="97" y="7"/>
                    </a:lnTo>
                    <a:lnTo>
                      <a:pt x="79" y="15"/>
                    </a:lnTo>
                    <a:lnTo>
                      <a:pt x="62" y="27"/>
                    </a:lnTo>
                    <a:lnTo>
                      <a:pt x="45" y="39"/>
                    </a:lnTo>
                    <a:lnTo>
                      <a:pt x="29" y="52"/>
                    </a:lnTo>
                    <a:lnTo>
                      <a:pt x="16" y="63"/>
                    </a:lnTo>
                    <a:lnTo>
                      <a:pt x="6" y="75"/>
                    </a:lnTo>
                    <a:lnTo>
                      <a:pt x="0" y="83"/>
                    </a:lnTo>
                    <a:lnTo>
                      <a:pt x="3" y="88"/>
                    </a:lnTo>
                    <a:lnTo>
                      <a:pt x="6" y="95"/>
                    </a:lnTo>
                    <a:lnTo>
                      <a:pt x="10" y="105"/>
                    </a:lnTo>
                    <a:lnTo>
                      <a:pt x="17" y="118"/>
                    </a:lnTo>
                    <a:lnTo>
                      <a:pt x="25" y="131"/>
                    </a:lnTo>
                    <a:lnTo>
                      <a:pt x="36" y="145"/>
                    </a:lnTo>
                    <a:lnTo>
                      <a:pt x="48" y="161"/>
                    </a:lnTo>
                    <a:lnTo>
                      <a:pt x="63" y="177"/>
                    </a:lnTo>
                    <a:lnTo>
                      <a:pt x="81" y="191"/>
                    </a:lnTo>
                    <a:lnTo>
                      <a:pt x="101" y="206"/>
                    </a:lnTo>
                    <a:lnTo>
                      <a:pt x="124" y="220"/>
                    </a:lnTo>
                    <a:lnTo>
                      <a:pt x="150" y="232"/>
                    </a:lnTo>
                    <a:lnTo>
                      <a:pt x="180" y="242"/>
                    </a:lnTo>
                    <a:lnTo>
                      <a:pt x="213" y="249"/>
                    </a:lnTo>
                    <a:lnTo>
                      <a:pt x="251" y="252"/>
                    </a:lnTo>
                    <a:lnTo>
                      <a:pt x="291" y="253"/>
                    </a:lnTo>
                    <a:lnTo>
                      <a:pt x="296" y="236"/>
                    </a:lnTo>
                    <a:lnTo>
                      <a:pt x="294" y="219"/>
                    </a:lnTo>
                    <a:lnTo>
                      <a:pt x="288" y="203"/>
                    </a:lnTo>
                    <a:lnTo>
                      <a:pt x="278" y="187"/>
                    </a:lnTo>
                    <a:lnTo>
                      <a:pt x="267" y="170"/>
                    </a:lnTo>
                    <a:lnTo>
                      <a:pt x="252" y="150"/>
                    </a:lnTo>
                    <a:lnTo>
                      <a:pt x="236" y="127"/>
                    </a:lnTo>
                    <a:lnTo>
                      <a:pt x="222" y="101"/>
                    </a:lnTo>
                    <a:lnTo>
                      <a:pt x="208" y="98"/>
                    </a:lnTo>
                    <a:lnTo>
                      <a:pt x="192" y="89"/>
                    </a:lnTo>
                    <a:lnTo>
                      <a:pt x="176" y="77"/>
                    </a:lnTo>
                    <a:lnTo>
                      <a:pt x="160" y="63"/>
                    </a:lnTo>
                    <a:lnTo>
                      <a:pt x="144" y="47"/>
                    </a:lnTo>
                    <a:lnTo>
                      <a:pt x="131" y="31"/>
                    </a:lnTo>
                    <a:lnTo>
                      <a:pt x="120" y="14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5" name="Freeform 205"/>
              <p:cNvSpPr>
                <a:spLocks/>
              </p:cNvSpPr>
              <p:nvPr/>
            </p:nvSpPr>
            <p:spPr bwMode="auto">
              <a:xfrm>
                <a:off x="4365" y="3347"/>
                <a:ext cx="59" cy="48"/>
              </a:xfrm>
              <a:custGeom>
                <a:avLst/>
                <a:gdLst>
                  <a:gd name="T0" fmla="*/ 1 w 118"/>
                  <a:gd name="T1" fmla="*/ 2 h 95"/>
                  <a:gd name="T2" fmla="*/ 1 w 118"/>
                  <a:gd name="T3" fmla="*/ 2 h 95"/>
                  <a:gd name="T4" fmla="*/ 1 w 118"/>
                  <a:gd name="T5" fmla="*/ 2 h 95"/>
                  <a:gd name="T6" fmla="*/ 1 w 118"/>
                  <a:gd name="T7" fmla="*/ 2 h 95"/>
                  <a:gd name="T8" fmla="*/ 1 w 118"/>
                  <a:gd name="T9" fmla="*/ 1 h 95"/>
                  <a:gd name="T10" fmla="*/ 1 w 118"/>
                  <a:gd name="T11" fmla="*/ 1 h 95"/>
                  <a:gd name="T12" fmla="*/ 2 w 118"/>
                  <a:gd name="T13" fmla="*/ 1 h 95"/>
                  <a:gd name="T14" fmla="*/ 2 w 118"/>
                  <a:gd name="T15" fmla="*/ 1 h 95"/>
                  <a:gd name="T16" fmla="*/ 2 w 118"/>
                  <a:gd name="T17" fmla="*/ 1 h 95"/>
                  <a:gd name="T18" fmla="*/ 2 w 118"/>
                  <a:gd name="T19" fmla="*/ 1 h 95"/>
                  <a:gd name="T20" fmla="*/ 2 w 118"/>
                  <a:gd name="T21" fmla="*/ 0 h 95"/>
                  <a:gd name="T22" fmla="*/ 2 w 118"/>
                  <a:gd name="T23" fmla="*/ 1 h 95"/>
                  <a:gd name="T24" fmla="*/ 2 w 118"/>
                  <a:gd name="T25" fmla="*/ 1 h 95"/>
                  <a:gd name="T26" fmla="*/ 2 w 118"/>
                  <a:gd name="T27" fmla="*/ 1 h 95"/>
                  <a:gd name="T28" fmla="*/ 1 w 118"/>
                  <a:gd name="T29" fmla="*/ 1 h 95"/>
                  <a:gd name="T30" fmla="*/ 1 w 118"/>
                  <a:gd name="T31" fmla="*/ 1 h 95"/>
                  <a:gd name="T32" fmla="*/ 1 w 118"/>
                  <a:gd name="T33" fmla="*/ 2 h 95"/>
                  <a:gd name="T34" fmla="*/ 1 w 118"/>
                  <a:gd name="T35" fmla="*/ 2 h 95"/>
                  <a:gd name="T36" fmla="*/ 0 w 118"/>
                  <a:gd name="T37" fmla="*/ 2 h 95"/>
                  <a:gd name="T38" fmla="*/ 0 w 118"/>
                  <a:gd name="T39" fmla="*/ 2 h 95"/>
                  <a:gd name="T40" fmla="*/ 0 w 118"/>
                  <a:gd name="T41" fmla="*/ 2 h 95"/>
                  <a:gd name="T42" fmla="*/ 1 w 118"/>
                  <a:gd name="T43" fmla="*/ 2 h 95"/>
                  <a:gd name="T44" fmla="*/ 1 w 118"/>
                  <a:gd name="T45" fmla="*/ 2 h 95"/>
                  <a:gd name="T46" fmla="*/ 1 w 118"/>
                  <a:gd name="T47" fmla="*/ 2 h 95"/>
                  <a:gd name="T48" fmla="*/ 1 w 118"/>
                  <a:gd name="T49" fmla="*/ 2 h 95"/>
                  <a:gd name="T50" fmla="*/ 1 w 118"/>
                  <a:gd name="T51" fmla="*/ 2 h 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95"/>
                  <a:gd name="T80" fmla="*/ 118 w 118"/>
                  <a:gd name="T81" fmla="*/ 95 h 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95">
                    <a:moveTo>
                      <a:pt x="12" y="86"/>
                    </a:moveTo>
                    <a:lnTo>
                      <a:pt x="12" y="91"/>
                    </a:lnTo>
                    <a:lnTo>
                      <a:pt x="16" y="85"/>
                    </a:lnTo>
                    <a:lnTo>
                      <a:pt x="26" y="73"/>
                    </a:lnTo>
                    <a:lnTo>
                      <a:pt x="39" y="62"/>
                    </a:lnTo>
                    <a:lnTo>
                      <a:pt x="54" y="50"/>
                    </a:lnTo>
                    <a:lnTo>
                      <a:pt x="71" y="39"/>
                    </a:lnTo>
                    <a:lnTo>
                      <a:pt x="88" y="27"/>
                    </a:lnTo>
                    <a:lnTo>
                      <a:pt x="105" y="19"/>
                    </a:lnTo>
                    <a:lnTo>
                      <a:pt x="118" y="11"/>
                    </a:lnTo>
                    <a:lnTo>
                      <a:pt x="116" y="0"/>
                    </a:lnTo>
                    <a:lnTo>
                      <a:pt x="100" y="7"/>
                    </a:lnTo>
                    <a:lnTo>
                      <a:pt x="82" y="16"/>
                    </a:lnTo>
                    <a:lnTo>
                      <a:pt x="65" y="27"/>
                    </a:lnTo>
                    <a:lnTo>
                      <a:pt x="48" y="39"/>
                    </a:lnTo>
                    <a:lnTo>
                      <a:pt x="31" y="53"/>
                    </a:lnTo>
                    <a:lnTo>
                      <a:pt x="18" y="65"/>
                    </a:lnTo>
                    <a:lnTo>
                      <a:pt x="7" y="7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5" y="95"/>
                    </a:lnTo>
                    <a:lnTo>
                      <a:pt x="9" y="94"/>
                    </a:lnTo>
                    <a:lnTo>
                      <a:pt x="12" y="91"/>
                    </a:lnTo>
                    <a:lnTo>
                      <a:pt x="12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6" name="Freeform 206"/>
              <p:cNvSpPr>
                <a:spLocks/>
              </p:cNvSpPr>
              <p:nvPr/>
            </p:nvSpPr>
            <p:spPr bwMode="auto">
              <a:xfrm>
                <a:off x="4365" y="3390"/>
                <a:ext cx="151" cy="90"/>
              </a:xfrm>
              <a:custGeom>
                <a:avLst/>
                <a:gdLst>
                  <a:gd name="T0" fmla="*/ 4 w 303"/>
                  <a:gd name="T1" fmla="*/ 3 h 179"/>
                  <a:gd name="T2" fmla="*/ 4 w 303"/>
                  <a:gd name="T3" fmla="*/ 3 h 179"/>
                  <a:gd name="T4" fmla="*/ 4 w 303"/>
                  <a:gd name="T5" fmla="*/ 3 h 179"/>
                  <a:gd name="T6" fmla="*/ 3 w 303"/>
                  <a:gd name="T7" fmla="*/ 3 h 179"/>
                  <a:gd name="T8" fmla="*/ 2 w 303"/>
                  <a:gd name="T9" fmla="*/ 3 h 179"/>
                  <a:gd name="T10" fmla="*/ 2 w 303"/>
                  <a:gd name="T11" fmla="*/ 3 h 179"/>
                  <a:gd name="T12" fmla="*/ 2 w 303"/>
                  <a:gd name="T13" fmla="*/ 3 h 179"/>
                  <a:gd name="T14" fmla="*/ 1 w 303"/>
                  <a:gd name="T15" fmla="*/ 2 h 179"/>
                  <a:gd name="T16" fmla="*/ 1 w 303"/>
                  <a:gd name="T17" fmla="*/ 2 h 179"/>
                  <a:gd name="T18" fmla="*/ 1 w 303"/>
                  <a:gd name="T19" fmla="*/ 2 h 179"/>
                  <a:gd name="T20" fmla="*/ 0 w 303"/>
                  <a:gd name="T21" fmla="*/ 2 h 179"/>
                  <a:gd name="T22" fmla="*/ 0 w 303"/>
                  <a:gd name="T23" fmla="*/ 1 h 179"/>
                  <a:gd name="T24" fmla="*/ 0 w 303"/>
                  <a:gd name="T25" fmla="*/ 1 h 179"/>
                  <a:gd name="T26" fmla="*/ 0 w 303"/>
                  <a:gd name="T27" fmla="*/ 1 h 179"/>
                  <a:gd name="T28" fmla="*/ 0 w 303"/>
                  <a:gd name="T29" fmla="*/ 1 h 179"/>
                  <a:gd name="T30" fmla="*/ 0 w 303"/>
                  <a:gd name="T31" fmla="*/ 1 h 179"/>
                  <a:gd name="T32" fmla="*/ 0 w 303"/>
                  <a:gd name="T33" fmla="*/ 1 h 179"/>
                  <a:gd name="T34" fmla="*/ 0 w 303"/>
                  <a:gd name="T35" fmla="*/ 0 h 179"/>
                  <a:gd name="T36" fmla="*/ 0 w 303"/>
                  <a:gd name="T37" fmla="*/ 1 h 179"/>
                  <a:gd name="T38" fmla="*/ 0 w 303"/>
                  <a:gd name="T39" fmla="*/ 1 h 179"/>
                  <a:gd name="T40" fmla="*/ 0 w 303"/>
                  <a:gd name="T41" fmla="*/ 1 h 179"/>
                  <a:gd name="T42" fmla="*/ 0 w 303"/>
                  <a:gd name="T43" fmla="*/ 1 h 179"/>
                  <a:gd name="T44" fmla="*/ 0 w 303"/>
                  <a:gd name="T45" fmla="*/ 1 h 179"/>
                  <a:gd name="T46" fmla="*/ 0 w 303"/>
                  <a:gd name="T47" fmla="*/ 1 h 179"/>
                  <a:gd name="T48" fmla="*/ 0 w 303"/>
                  <a:gd name="T49" fmla="*/ 2 h 179"/>
                  <a:gd name="T50" fmla="*/ 0 w 303"/>
                  <a:gd name="T51" fmla="*/ 2 h 179"/>
                  <a:gd name="T52" fmla="*/ 1 w 303"/>
                  <a:gd name="T53" fmla="*/ 2 h 179"/>
                  <a:gd name="T54" fmla="*/ 1 w 303"/>
                  <a:gd name="T55" fmla="*/ 2 h 179"/>
                  <a:gd name="T56" fmla="*/ 1 w 303"/>
                  <a:gd name="T57" fmla="*/ 3 h 179"/>
                  <a:gd name="T58" fmla="*/ 1 w 303"/>
                  <a:gd name="T59" fmla="*/ 3 h 179"/>
                  <a:gd name="T60" fmla="*/ 2 w 303"/>
                  <a:gd name="T61" fmla="*/ 3 h 179"/>
                  <a:gd name="T62" fmla="*/ 2 w 303"/>
                  <a:gd name="T63" fmla="*/ 3 h 179"/>
                  <a:gd name="T64" fmla="*/ 3 w 303"/>
                  <a:gd name="T65" fmla="*/ 3 h 179"/>
                  <a:gd name="T66" fmla="*/ 4 w 303"/>
                  <a:gd name="T67" fmla="*/ 3 h 179"/>
                  <a:gd name="T68" fmla="*/ 4 w 303"/>
                  <a:gd name="T69" fmla="*/ 3 h 179"/>
                  <a:gd name="T70" fmla="*/ 4 w 303"/>
                  <a:gd name="T71" fmla="*/ 3 h 179"/>
                  <a:gd name="T72" fmla="*/ 4 w 303"/>
                  <a:gd name="T73" fmla="*/ 3 h 179"/>
                  <a:gd name="T74" fmla="*/ 4 w 303"/>
                  <a:gd name="T75" fmla="*/ 3 h 179"/>
                  <a:gd name="T76" fmla="*/ 4 w 303"/>
                  <a:gd name="T77" fmla="*/ 3 h 179"/>
                  <a:gd name="T78" fmla="*/ 4 w 303"/>
                  <a:gd name="T79" fmla="*/ 3 h 179"/>
                  <a:gd name="T80" fmla="*/ 4 w 303"/>
                  <a:gd name="T81" fmla="*/ 3 h 179"/>
                  <a:gd name="T82" fmla="*/ 4 w 303"/>
                  <a:gd name="T83" fmla="*/ 3 h 17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3"/>
                  <a:gd name="T127" fmla="*/ 0 h 179"/>
                  <a:gd name="T128" fmla="*/ 303 w 303"/>
                  <a:gd name="T129" fmla="*/ 179 h 17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3" h="179">
                    <a:moveTo>
                      <a:pt x="291" y="172"/>
                    </a:moveTo>
                    <a:lnTo>
                      <a:pt x="297" y="168"/>
                    </a:lnTo>
                    <a:lnTo>
                      <a:pt x="257" y="166"/>
                    </a:lnTo>
                    <a:lnTo>
                      <a:pt x="219" y="163"/>
                    </a:lnTo>
                    <a:lnTo>
                      <a:pt x="188" y="156"/>
                    </a:lnTo>
                    <a:lnTo>
                      <a:pt x="157" y="146"/>
                    </a:lnTo>
                    <a:lnTo>
                      <a:pt x="133" y="135"/>
                    </a:lnTo>
                    <a:lnTo>
                      <a:pt x="110" y="120"/>
                    </a:lnTo>
                    <a:lnTo>
                      <a:pt x="91" y="107"/>
                    </a:lnTo>
                    <a:lnTo>
                      <a:pt x="74" y="93"/>
                    </a:lnTo>
                    <a:lnTo>
                      <a:pt x="58" y="77"/>
                    </a:lnTo>
                    <a:lnTo>
                      <a:pt x="46" y="61"/>
                    </a:lnTo>
                    <a:lnTo>
                      <a:pt x="36" y="48"/>
                    </a:lnTo>
                    <a:lnTo>
                      <a:pt x="29" y="35"/>
                    </a:lnTo>
                    <a:lnTo>
                      <a:pt x="22" y="22"/>
                    </a:lnTo>
                    <a:lnTo>
                      <a:pt x="18" y="13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8" y="41"/>
                    </a:lnTo>
                    <a:lnTo>
                      <a:pt x="25" y="54"/>
                    </a:lnTo>
                    <a:lnTo>
                      <a:pt x="38" y="70"/>
                    </a:lnTo>
                    <a:lnTo>
                      <a:pt x="49" y="85"/>
                    </a:lnTo>
                    <a:lnTo>
                      <a:pt x="65" y="101"/>
                    </a:lnTo>
                    <a:lnTo>
                      <a:pt x="82" y="116"/>
                    </a:lnTo>
                    <a:lnTo>
                      <a:pt x="104" y="132"/>
                    </a:lnTo>
                    <a:lnTo>
                      <a:pt x="127" y="146"/>
                    </a:lnTo>
                    <a:lnTo>
                      <a:pt x="154" y="158"/>
                    </a:lnTo>
                    <a:lnTo>
                      <a:pt x="185" y="168"/>
                    </a:lnTo>
                    <a:lnTo>
                      <a:pt x="219" y="175"/>
                    </a:lnTo>
                    <a:lnTo>
                      <a:pt x="257" y="178"/>
                    </a:lnTo>
                    <a:lnTo>
                      <a:pt x="297" y="179"/>
                    </a:lnTo>
                    <a:lnTo>
                      <a:pt x="303" y="175"/>
                    </a:lnTo>
                    <a:lnTo>
                      <a:pt x="297" y="179"/>
                    </a:lnTo>
                    <a:lnTo>
                      <a:pt x="302" y="178"/>
                    </a:lnTo>
                    <a:lnTo>
                      <a:pt x="303" y="173"/>
                    </a:lnTo>
                    <a:lnTo>
                      <a:pt x="302" y="169"/>
                    </a:lnTo>
                    <a:lnTo>
                      <a:pt x="297" y="168"/>
                    </a:lnTo>
                    <a:lnTo>
                      <a:pt x="29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7" name="Freeform 207"/>
              <p:cNvSpPr>
                <a:spLocks/>
              </p:cNvSpPr>
              <p:nvPr/>
            </p:nvSpPr>
            <p:spPr bwMode="auto">
              <a:xfrm>
                <a:off x="4476" y="3397"/>
                <a:ext cx="43" cy="80"/>
              </a:xfrm>
              <a:custGeom>
                <a:avLst/>
                <a:gdLst>
                  <a:gd name="T0" fmla="*/ 1 w 85"/>
                  <a:gd name="T1" fmla="*/ 1 h 160"/>
                  <a:gd name="T2" fmla="*/ 0 w 85"/>
                  <a:gd name="T3" fmla="*/ 1 h 160"/>
                  <a:gd name="T4" fmla="*/ 1 w 85"/>
                  <a:gd name="T5" fmla="*/ 1 h 160"/>
                  <a:gd name="T6" fmla="*/ 1 w 85"/>
                  <a:gd name="T7" fmla="*/ 1 h 160"/>
                  <a:gd name="T8" fmla="*/ 1 w 85"/>
                  <a:gd name="T9" fmla="*/ 2 h 160"/>
                  <a:gd name="T10" fmla="*/ 1 w 85"/>
                  <a:gd name="T11" fmla="*/ 2 h 160"/>
                  <a:gd name="T12" fmla="*/ 2 w 85"/>
                  <a:gd name="T13" fmla="*/ 2 h 160"/>
                  <a:gd name="T14" fmla="*/ 2 w 85"/>
                  <a:gd name="T15" fmla="*/ 2 h 160"/>
                  <a:gd name="T16" fmla="*/ 2 w 85"/>
                  <a:gd name="T17" fmla="*/ 3 h 160"/>
                  <a:gd name="T18" fmla="*/ 2 w 85"/>
                  <a:gd name="T19" fmla="*/ 3 h 160"/>
                  <a:gd name="T20" fmla="*/ 2 w 85"/>
                  <a:gd name="T21" fmla="*/ 3 h 160"/>
                  <a:gd name="T22" fmla="*/ 2 w 85"/>
                  <a:gd name="T23" fmla="*/ 3 h 160"/>
                  <a:gd name="T24" fmla="*/ 2 w 85"/>
                  <a:gd name="T25" fmla="*/ 2 h 160"/>
                  <a:gd name="T26" fmla="*/ 2 w 85"/>
                  <a:gd name="T27" fmla="*/ 2 h 160"/>
                  <a:gd name="T28" fmla="*/ 2 w 85"/>
                  <a:gd name="T29" fmla="*/ 2 h 160"/>
                  <a:gd name="T30" fmla="*/ 1 w 85"/>
                  <a:gd name="T31" fmla="*/ 2 h 160"/>
                  <a:gd name="T32" fmla="*/ 1 w 85"/>
                  <a:gd name="T33" fmla="*/ 1 h 160"/>
                  <a:gd name="T34" fmla="*/ 1 w 85"/>
                  <a:gd name="T35" fmla="*/ 1 h 160"/>
                  <a:gd name="T36" fmla="*/ 1 w 85"/>
                  <a:gd name="T37" fmla="*/ 1 h 160"/>
                  <a:gd name="T38" fmla="*/ 1 w 85"/>
                  <a:gd name="T39" fmla="*/ 0 h 160"/>
                  <a:gd name="T40" fmla="*/ 1 w 85"/>
                  <a:gd name="T41" fmla="*/ 1 h 160"/>
                  <a:gd name="T42" fmla="*/ 1 w 85"/>
                  <a:gd name="T43" fmla="*/ 0 h 160"/>
                  <a:gd name="T44" fmla="*/ 1 w 85"/>
                  <a:gd name="T45" fmla="*/ 0 h 160"/>
                  <a:gd name="T46" fmla="*/ 0 w 85"/>
                  <a:gd name="T47" fmla="*/ 1 h 160"/>
                  <a:gd name="T48" fmla="*/ 0 w 85"/>
                  <a:gd name="T49" fmla="*/ 1 h 160"/>
                  <a:gd name="T50" fmla="*/ 1 w 85"/>
                  <a:gd name="T51" fmla="*/ 1 h 1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160"/>
                  <a:gd name="T80" fmla="*/ 85 w 85"/>
                  <a:gd name="T81" fmla="*/ 160 h 1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160">
                    <a:moveTo>
                      <a:pt x="6" y="11"/>
                    </a:moveTo>
                    <a:lnTo>
                      <a:pt x="0" y="8"/>
                    </a:lnTo>
                    <a:lnTo>
                      <a:pt x="15" y="34"/>
                    </a:lnTo>
                    <a:lnTo>
                      <a:pt x="31" y="57"/>
                    </a:lnTo>
                    <a:lnTo>
                      <a:pt x="45" y="78"/>
                    </a:lnTo>
                    <a:lnTo>
                      <a:pt x="56" y="95"/>
                    </a:lnTo>
                    <a:lnTo>
                      <a:pt x="67" y="111"/>
                    </a:lnTo>
                    <a:lnTo>
                      <a:pt x="72" y="125"/>
                    </a:lnTo>
                    <a:lnTo>
                      <a:pt x="74" y="141"/>
                    </a:lnTo>
                    <a:lnTo>
                      <a:pt x="69" y="157"/>
                    </a:lnTo>
                    <a:lnTo>
                      <a:pt x="81" y="160"/>
                    </a:lnTo>
                    <a:lnTo>
                      <a:pt x="85" y="141"/>
                    </a:lnTo>
                    <a:lnTo>
                      <a:pt x="84" y="122"/>
                    </a:lnTo>
                    <a:lnTo>
                      <a:pt x="78" y="105"/>
                    </a:lnTo>
                    <a:lnTo>
                      <a:pt x="68" y="89"/>
                    </a:lnTo>
                    <a:lnTo>
                      <a:pt x="56" y="72"/>
                    </a:lnTo>
                    <a:lnTo>
                      <a:pt x="42" y="52"/>
                    </a:lnTo>
                    <a:lnTo>
                      <a:pt x="26" y="29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8" name="Freeform 208"/>
              <p:cNvSpPr>
                <a:spLocks/>
              </p:cNvSpPr>
              <p:nvPr/>
            </p:nvSpPr>
            <p:spPr bwMode="auto">
              <a:xfrm>
                <a:off x="4421" y="3347"/>
                <a:ext cx="58" cy="56"/>
              </a:xfrm>
              <a:custGeom>
                <a:avLst/>
                <a:gdLst>
                  <a:gd name="T0" fmla="*/ 0 w 117"/>
                  <a:gd name="T1" fmla="*/ 1 h 112"/>
                  <a:gd name="T2" fmla="*/ 0 w 117"/>
                  <a:gd name="T3" fmla="*/ 1 h 112"/>
                  <a:gd name="T4" fmla="*/ 0 w 117"/>
                  <a:gd name="T5" fmla="*/ 1 h 112"/>
                  <a:gd name="T6" fmla="*/ 0 w 117"/>
                  <a:gd name="T7" fmla="*/ 1 h 112"/>
                  <a:gd name="T8" fmla="*/ 0 w 117"/>
                  <a:gd name="T9" fmla="*/ 1 h 112"/>
                  <a:gd name="T10" fmla="*/ 0 w 117"/>
                  <a:gd name="T11" fmla="*/ 2 h 112"/>
                  <a:gd name="T12" fmla="*/ 1 w 117"/>
                  <a:gd name="T13" fmla="*/ 2 h 112"/>
                  <a:gd name="T14" fmla="*/ 1 w 117"/>
                  <a:gd name="T15" fmla="*/ 2 h 112"/>
                  <a:gd name="T16" fmla="*/ 1 w 117"/>
                  <a:gd name="T17" fmla="*/ 2 h 112"/>
                  <a:gd name="T18" fmla="*/ 1 w 117"/>
                  <a:gd name="T19" fmla="*/ 2 h 112"/>
                  <a:gd name="T20" fmla="*/ 1 w 117"/>
                  <a:gd name="T21" fmla="*/ 2 h 112"/>
                  <a:gd name="T22" fmla="*/ 1 w 117"/>
                  <a:gd name="T23" fmla="*/ 2 h 112"/>
                  <a:gd name="T24" fmla="*/ 1 w 117"/>
                  <a:gd name="T25" fmla="*/ 2 h 112"/>
                  <a:gd name="T26" fmla="*/ 1 w 117"/>
                  <a:gd name="T27" fmla="*/ 2 h 112"/>
                  <a:gd name="T28" fmla="*/ 0 w 117"/>
                  <a:gd name="T29" fmla="*/ 2 h 112"/>
                  <a:gd name="T30" fmla="*/ 0 w 117"/>
                  <a:gd name="T31" fmla="*/ 1 h 112"/>
                  <a:gd name="T32" fmla="*/ 0 w 117"/>
                  <a:gd name="T33" fmla="*/ 1 h 112"/>
                  <a:gd name="T34" fmla="*/ 0 w 117"/>
                  <a:gd name="T35" fmla="*/ 1 h 112"/>
                  <a:gd name="T36" fmla="*/ 0 w 117"/>
                  <a:gd name="T37" fmla="*/ 1 h 112"/>
                  <a:gd name="T38" fmla="*/ 0 w 117"/>
                  <a:gd name="T39" fmla="*/ 0 h 112"/>
                  <a:gd name="T40" fmla="*/ 0 w 117"/>
                  <a:gd name="T41" fmla="*/ 1 h 112"/>
                  <a:gd name="T42" fmla="*/ 0 w 117"/>
                  <a:gd name="T43" fmla="*/ 0 h 112"/>
                  <a:gd name="T44" fmla="*/ 0 w 117"/>
                  <a:gd name="T45" fmla="*/ 0 h 112"/>
                  <a:gd name="T46" fmla="*/ 0 w 117"/>
                  <a:gd name="T47" fmla="*/ 1 h 112"/>
                  <a:gd name="T48" fmla="*/ 0 w 117"/>
                  <a:gd name="T49" fmla="*/ 1 h 112"/>
                  <a:gd name="T50" fmla="*/ 0 w 117"/>
                  <a:gd name="T51" fmla="*/ 1 h 1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12"/>
                  <a:gd name="T80" fmla="*/ 117 w 117"/>
                  <a:gd name="T81" fmla="*/ 112 h 1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12">
                    <a:moveTo>
                      <a:pt x="7" y="11"/>
                    </a:moveTo>
                    <a:lnTo>
                      <a:pt x="0" y="8"/>
                    </a:lnTo>
                    <a:lnTo>
                      <a:pt x="9" y="23"/>
                    </a:lnTo>
                    <a:lnTo>
                      <a:pt x="20" y="40"/>
                    </a:lnTo>
                    <a:lnTo>
                      <a:pt x="35" y="58"/>
                    </a:lnTo>
                    <a:lnTo>
                      <a:pt x="51" y="73"/>
                    </a:lnTo>
                    <a:lnTo>
                      <a:pt x="67" y="88"/>
                    </a:lnTo>
                    <a:lnTo>
                      <a:pt x="84" y="101"/>
                    </a:lnTo>
                    <a:lnTo>
                      <a:pt x="101" y="109"/>
                    </a:lnTo>
                    <a:lnTo>
                      <a:pt x="117" y="112"/>
                    </a:lnTo>
                    <a:lnTo>
                      <a:pt x="117" y="101"/>
                    </a:lnTo>
                    <a:lnTo>
                      <a:pt x="104" y="98"/>
                    </a:lnTo>
                    <a:lnTo>
                      <a:pt x="90" y="89"/>
                    </a:lnTo>
                    <a:lnTo>
                      <a:pt x="75" y="79"/>
                    </a:lnTo>
                    <a:lnTo>
                      <a:pt x="59" y="65"/>
                    </a:lnTo>
                    <a:lnTo>
                      <a:pt x="43" y="49"/>
                    </a:lnTo>
                    <a:lnTo>
                      <a:pt x="32" y="34"/>
                    </a:lnTo>
                    <a:lnTo>
                      <a:pt x="20" y="1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9" name="Freeform 209"/>
              <p:cNvSpPr>
                <a:spLocks/>
              </p:cNvSpPr>
              <p:nvPr/>
            </p:nvSpPr>
            <p:spPr bwMode="auto">
              <a:xfrm>
                <a:off x="4456" y="3281"/>
                <a:ext cx="264" cy="76"/>
              </a:xfrm>
              <a:custGeom>
                <a:avLst/>
                <a:gdLst>
                  <a:gd name="T0" fmla="*/ 8 w 529"/>
                  <a:gd name="T1" fmla="*/ 2 h 151"/>
                  <a:gd name="T2" fmla="*/ 8 w 529"/>
                  <a:gd name="T3" fmla="*/ 2 h 151"/>
                  <a:gd name="T4" fmla="*/ 8 w 529"/>
                  <a:gd name="T5" fmla="*/ 2 h 151"/>
                  <a:gd name="T6" fmla="*/ 8 w 529"/>
                  <a:gd name="T7" fmla="*/ 2 h 151"/>
                  <a:gd name="T8" fmla="*/ 7 w 529"/>
                  <a:gd name="T9" fmla="*/ 3 h 151"/>
                  <a:gd name="T10" fmla="*/ 7 w 529"/>
                  <a:gd name="T11" fmla="*/ 3 h 151"/>
                  <a:gd name="T12" fmla="*/ 7 w 529"/>
                  <a:gd name="T13" fmla="*/ 3 h 151"/>
                  <a:gd name="T14" fmla="*/ 7 w 529"/>
                  <a:gd name="T15" fmla="*/ 3 h 151"/>
                  <a:gd name="T16" fmla="*/ 7 w 529"/>
                  <a:gd name="T17" fmla="*/ 3 h 151"/>
                  <a:gd name="T18" fmla="*/ 1 w 529"/>
                  <a:gd name="T19" fmla="*/ 3 h 151"/>
                  <a:gd name="T20" fmla="*/ 0 w 529"/>
                  <a:gd name="T21" fmla="*/ 3 h 151"/>
                  <a:gd name="T22" fmla="*/ 0 w 529"/>
                  <a:gd name="T23" fmla="*/ 3 h 151"/>
                  <a:gd name="T24" fmla="*/ 0 w 529"/>
                  <a:gd name="T25" fmla="*/ 3 h 151"/>
                  <a:gd name="T26" fmla="*/ 0 w 529"/>
                  <a:gd name="T27" fmla="*/ 3 h 151"/>
                  <a:gd name="T28" fmla="*/ 0 w 529"/>
                  <a:gd name="T29" fmla="*/ 2 h 151"/>
                  <a:gd name="T30" fmla="*/ 0 w 529"/>
                  <a:gd name="T31" fmla="*/ 2 h 151"/>
                  <a:gd name="T32" fmla="*/ 0 w 529"/>
                  <a:gd name="T33" fmla="*/ 2 h 151"/>
                  <a:gd name="T34" fmla="*/ 0 w 529"/>
                  <a:gd name="T35" fmla="*/ 2 h 151"/>
                  <a:gd name="T36" fmla="*/ 0 w 529"/>
                  <a:gd name="T37" fmla="*/ 1 h 151"/>
                  <a:gd name="T38" fmla="*/ 0 w 529"/>
                  <a:gd name="T39" fmla="*/ 1 h 151"/>
                  <a:gd name="T40" fmla="*/ 0 w 529"/>
                  <a:gd name="T41" fmla="*/ 1 h 151"/>
                  <a:gd name="T42" fmla="*/ 0 w 529"/>
                  <a:gd name="T43" fmla="*/ 1 h 151"/>
                  <a:gd name="T44" fmla="*/ 0 w 529"/>
                  <a:gd name="T45" fmla="*/ 1 h 151"/>
                  <a:gd name="T46" fmla="*/ 0 w 529"/>
                  <a:gd name="T47" fmla="*/ 1 h 151"/>
                  <a:gd name="T48" fmla="*/ 0 w 529"/>
                  <a:gd name="T49" fmla="*/ 1 h 151"/>
                  <a:gd name="T50" fmla="*/ 0 w 529"/>
                  <a:gd name="T51" fmla="*/ 1 h 151"/>
                  <a:gd name="T52" fmla="*/ 1 w 529"/>
                  <a:gd name="T53" fmla="*/ 0 h 151"/>
                  <a:gd name="T54" fmla="*/ 7 w 529"/>
                  <a:gd name="T55" fmla="*/ 0 h 151"/>
                  <a:gd name="T56" fmla="*/ 7 w 529"/>
                  <a:gd name="T57" fmla="*/ 1 h 151"/>
                  <a:gd name="T58" fmla="*/ 7 w 529"/>
                  <a:gd name="T59" fmla="*/ 1 h 151"/>
                  <a:gd name="T60" fmla="*/ 7 w 529"/>
                  <a:gd name="T61" fmla="*/ 1 h 151"/>
                  <a:gd name="T62" fmla="*/ 7 w 529"/>
                  <a:gd name="T63" fmla="*/ 1 h 151"/>
                  <a:gd name="T64" fmla="*/ 8 w 529"/>
                  <a:gd name="T65" fmla="*/ 1 h 151"/>
                  <a:gd name="T66" fmla="*/ 8 w 529"/>
                  <a:gd name="T67" fmla="*/ 1 h 151"/>
                  <a:gd name="T68" fmla="*/ 8 w 529"/>
                  <a:gd name="T69" fmla="*/ 1 h 151"/>
                  <a:gd name="T70" fmla="*/ 8 w 529"/>
                  <a:gd name="T71" fmla="*/ 1 h 151"/>
                  <a:gd name="T72" fmla="*/ 8 w 529"/>
                  <a:gd name="T73" fmla="*/ 2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9"/>
                  <a:gd name="T112" fmla="*/ 0 h 151"/>
                  <a:gd name="T113" fmla="*/ 529 w 529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9" h="151">
                    <a:moveTo>
                      <a:pt x="529" y="101"/>
                    </a:moveTo>
                    <a:lnTo>
                      <a:pt x="528" y="111"/>
                    </a:lnTo>
                    <a:lnTo>
                      <a:pt x="522" y="119"/>
                    </a:lnTo>
                    <a:lnTo>
                      <a:pt x="515" y="128"/>
                    </a:lnTo>
                    <a:lnTo>
                      <a:pt x="506" y="137"/>
                    </a:lnTo>
                    <a:lnTo>
                      <a:pt x="496" y="142"/>
                    </a:lnTo>
                    <a:lnTo>
                      <a:pt x="484" y="147"/>
                    </a:lnTo>
                    <a:lnTo>
                      <a:pt x="473" y="150"/>
                    </a:lnTo>
                    <a:lnTo>
                      <a:pt x="463" y="151"/>
                    </a:lnTo>
                    <a:lnTo>
                      <a:pt x="66" y="151"/>
                    </a:lnTo>
                    <a:lnTo>
                      <a:pt x="55" y="150"/>
                    </a:lnTo>
                    <a:lnTo>
                      <a:pt x="43" y="147"/>
                    </a:lnTo>
                    <a:lnTo>
                      <a:pt x="33" y="142"/>
                    </a:lnTo>
                    <a:lnTo>
                      <a:pt x="23" y="137"/>
                    </a:lnTo>
                    <a:lnTo>
                      <a:pt x="13" y="128"/>
                    </a:lnTo>
                    <a:lnTo>
                      <a:pt x="6" y="119"/>
                    </a:lnTo>
                    <a:lnTo>
                      <a:pt x="1" y="111"/>
                    </a:lnTo>
                    <a:lnTo>
                      <a:pt x="0" y="101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6" y="31"/>
                    </a:lnTo>
                    <a:lnTo>
                      <a:pt x="13" y="23"/>
                    </a:lnTo>
                    <a:lnTo>
                      <a:pt x="23" y="14"/>
                    </a:lnTo>
                    <a:lnTo>
                      <a:pt x="33" y="8"/>
                    </a:lnTo>
                    <a:lnTo>
                      <a:pt x="43" y="4"/>
                    </a:lnTo>
                    <a:lnTo>
                      <a:pt x="55" y="1"/>
                    </a:lnTo>
                    <a:lnTo>
                      <a:pt x="66" y="0"/>
                    </a:lnTo>
                    <a:lnTo>
                      <a:pt x="463" y="0"/>
                    </a:lnTo>
                    <a:lnTo>
                      <a:pt x="473" y="1"/>
                    </a:lnTo>
                    <a:lnTo>
                      <a:pt x="484" y="4"/>
                    </a:lnTo>
                    <a:lnTo>
                      <a:pt x="496" y="8"/>
                    </a:lnTo>
                    <a:lnTo>
                      <a:pt x="506" y="14"/>
                    </a:lnTo>
                    <a:lnTo>
                      <a:pt x="515" y="23"/>
                    </a:lnTo>
                    <a:lnTo>
                      <a:pt x="522" y="31"/>
                    </a:lnTo>
                    <a:lnTo>
                      <a:pt x="528" y="40"/>
                    </a:lnTo>
                    <a:lnTo>
                      <a:pt x="529" y="50"/>
                    </a:lnTo>
                    <a:lnTo>
                      <a:pt x="529" y="101"/>
                    </a:lnTo>
                    <a:close/>
                  </a:path>
                </a:pathLst>
              </a:custGeom>
              <a:solidFill>
                <a:srgbClr val="00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0" name="Freeform 210"/>
              <p:cNvSpPr>
                <a:spLocks/>
              </p:cNvSpPr>
              <p:nvPr/>
            </p:nvSpPr>
            <p:spPr bwMode="auto">
              <a:xfrm>
                <a:off x="4684" y="3332"/>
                <a:ext cx="40" cy="29"/>
              </a:xfrm>
              <a:custGeom>
                <a:avLst/>
                <a:gdLst>
                  <a:gd name="T0" fmla="*/ 1 w 79"/>
                  <a:gd name="T1" fmla="*/ 1 h 57"/>
                  <a:gd name="T2" fmla="*/ 1 w 79"/>
                  <a:gd name="T3" fmla="*/ 1 h 57"/>
                  <a:gd name="T4" fmla="*/ 1 w 79"/>
                  <a:gd name="T5" fmla="*/ 1 h 57"/>
                  <a:gd name="T6" fmla="*/ 1 w 79"/>
                  <a:gd name="T7" fmla="*/ 1 h 57"/>
                  <a:gd name="T8" fmla="*/ 1 w 79"/>
                  <a:gd name="T9" fmla="*/ 1 h 57"/>
                  <a:gd name="T10" fmla="*/ 1 w 79"/>
                  <a:gd name="T11" fmla="*/ 1 h 57"/>
                  <a:gd name="T12" fmla="*/ 1 w 79"/>
                  <a:gd name="T13" fmla="*/ 1 h 57"/>
                  <a:gd name="T14" fmla="*/ 2 w 79"/>
                  <a:gd name="T15" fmla="*/ 1 h 57"/>
                  <a:gd name="T16" fmla="*/ 2 w 79"/>
                  <a:gd name="T17" fmla="*/ 1 h 57"/>
                  <a:gd name="T18" fmla="*/ 2 w 79"/>
                  <a:gd name="T19" fmla="*/ 0 h 57"/>
                  <a:gd name="T20" fmla="*/ 2 w 79"/>
                  <a:gd name="T21" fmla="*/ 0 h 57"/>
                  <a:gd name="T22" fmla="*/ 2 w 79"/>
                  <a:gd name="T23" fmla="*/ 1 h 57"/>
                  <a:gd name="T24" fmla="*/ 1 w 79"/>
                  <a:gd name="T25" fmla="*/ 1 h 57"/>
                  <a:gd name="T26" fmla="*/ 1 w 79"/>
                  <a:gd name="T27" fmla="*/ 1 h 57"/>
                  <a:gd name="T28" fmla="*/ 1 w 79"/>
                  <a:gd name="T29" fmla="*/ 1 h 57"/>
                  <a:gd name="T30" fmla="*/ 1 w 79"/>
                  <a:gd name="T31" fmla="*/ 1 h 57"/>
                  <a:gd name="T32" fmla="*/ 1 w 79"/>
                  <a:gd name="T33" fmla="*/ 1 h 57"/>
                  <a:gd name="T34" fmla="*/ 1 w 79"/>
                  <a:gd name="T35" fmla="*/ 1 h 57"/>
                  <a:gd name="T36" fmla="*/ 1 w 79"/>
                  <a:gd name="T37" fmla="*/ 1 h 57"/>
                  <a:gd name="T38" fmla="*/ 1 w 79"/>
                  <a:gd name="T39" fmla="*/ 1 h 57"/>
                  <a:gd name="T40" fmla="*/ 1 w 79"/>
                  <a:gd name="T41" fmla="*/ 1 h 57"/>
                  <a:gd name="T42" fmla="*/ 1 w 79"/>
                  <a:gd name="T43" fmla="*/ 1 h 57"/>
                  <a:gd name="T44" fmla="*/ 0 w 79"/>
                  <a:gd name="T45" fmla="*/ 1 h 57"/>
                  <a:gd name="T46" fmla="*/ 1 w 79"/>
                  <a:gd name="T47" fmla="*/ 1 h 57"/>
                  <a:gd name="T48" fmla="*/ 1 w 79"/>
                  <a:gd name="T49" fmla="*/ 1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57"/>
                  <a:gd name="T77" fmla="*/ 79 w 79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57">
                    <a:moveTo>
                      <a:pt x="6" y="57"/>
                    </a:moveTo>
                    <a:lnTo>
                      <a:pt x="6" y="57"/>
                    </a:lnTo>
                    <a:lnTo>
                      <a:pt x="16" y="54"/>
                    </a:lnTo>
                    <a:lnTo>
                      <a:pt x="29" y="51"/>
                    </a:lnTo>
                    <a:lnTo>
                      <a:pt x="42" y="47"/>
                    </a:lnTo>
                    <a:lnTo>
                      <a:pt x="53" y="40"/>
                    </a:lnTo>
                    <a:lnTo>
                      <a:pt x="62" y="31"/>
                    </a:lnTo>
                    <a:lnTo>
                      <a:pt x="69" y="21"/>
                    </a:lnTo>
                    <a:lnTo>
                      <a:pt x="76" y="11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65" y="8"/>
                    </a:lnTo>
                    <a:lnTo>
                      <a:pt x="60" y="15"/>
                    </a:lnTo>
                    <a:lnTo>
                      <a:pt x="53" y="23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6" y="40"/>
                    </a:lnTo>
                    <a:lnTo>
                      <a:pt x="16" y="43"/>
                    </a:lnTo>
                    <a:lnTo>
                      <a:pt x="6" y="43"/>
                    </a:lnTo>
                    <a:lnTo>
                      <a:pt x="1" y="46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1" name="Freeform 211"/>
              <p:cNvSpPr>
                <a:spLocks/>
              </p:cNvSpPr>
              <p:nvPr/>
            </p:nvSpPr>
            <p:spPr bwMode="auto">
              <a:xfrm>
                <a:off x="4486" y="3353"/>
                <a:ext cx="201" cy="8"/>
              </a:xfrm>
              <a:custGeom>
                <a:avLst/>
                <a:gdLst>
                  <a:gd name="T0" fmla="*/ 0 w 403"/>
                  <a:gd name="T1" fmla="*/ 1 h 14"/>
                  <a:gd name="T2" fmla="*/ 0 w 403"/>
                  <a:gd name="T3" fmla="*/ 1 h 14"/>
                  <a:gd name="T4" fmla="*/ 6 w 403"/>
                  <a:gd name="T5" fmla="*/ 1 h 14"/>
                  <a:gd name="T6" fmla="*/ 6 w 403"/>
                  <a:gd name="T7" fmla="*/ 0 h 14"/>
                  <a:gd name="T8" fmla="*/ 0 w 403"/>
                  <a:gd name="T9" fmla="*/ 0 h 14"/>
                  <a:gd name="T10" fmla="*/ 0 w 403"/>
                  <a:gd name="T11" fmla="*/ 0 h 14"/>
                  <a:gd name="T12" fmla="*/ 0 w 403"/>
                  <a:gd name="T13" fmla="*/ 0 h 14"/>
                  <a:gd name="T14" fmla="*/ 0 w 403"/>
                  <a:gd name="T15" fmla="*/ 1 h 14"/>
                  <a:gd name="T16" fmla="*/ 0 w 403"/>
                  <a:gd name="T17" fmla="*/ 1 h 14"/>
                  <a:gd name="T18" fmla="*/ 0 w 403"/>
                  <a:gd name="T19" fmla="*/ 1 h 14"/>
                  <a:gd name="T20" fmla="*/ 0 w 403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3"/>
                  <a:gd name="T34" fmla="*/ 0 h 14"/>
                  <a:gd name="T35" fmla="*/ 403 w 40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03" y="14"/>
                    </a:lnTo>
                    <a:lnTo>
                      <a:pt x="403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2" name="Freeform 212"/>
              <p:cNvSpPr>
                <a:spLocks/>
              </p:cNvSpPr>
              <p:nvPr/>
            </p:nvSpPr>
            <p:spPr bwMode="auto">
              <a:xfrm>
                <a:off x="4452" y="3328"/>
                <a:ext cx="37" cy="33"/>
              </a:xfrm>
              <a:custGeom>
                <a:avLst/>
                <a:gdLst>
                  <a:gd name="T0" fmla="*/ 0 w 73"/>
                  <a:gd name="T1" fmla="*/ 1 h 65"/>
                  <a:gd name="T2" fmla="*/ 0 w 73"/>
                  <a:gd name="T3" fmla="*/ 1 h 65"/>
                  <a:gd name="T4" fmla="*/ 1 w 73"/>
                  <a:gd name="T5" fmla="*/ 1 h 65"/>
                  <a:gd name="T6" fmla="*/ 1 w 73"/>
                  <a:gd name="T7" fmla="*/ 1 h 65"/>
                  <a:gd name="T8" fmla="*/ 1 w 73"/>
                  <a:gd name="T9" fmla="*/ 1 h 65"/>
                  <a:gd name="T10" fmla="*/ 1 w 73"/>
                  <a:gd name="T11" fmla="*/ 1 h 65"/>
                  <a:gd name="T12" fmla="*/ 1 w 73"/>
                  <a:gd name="T13" fmla="*/ 1 h 65"/>
                  <a:gd name="T14" fmla="*/ 1 w 73"/>
                  <a:gd name="T15" fmla="*/ 1 h 65"/>
                  <a:gd name="T16" fmla="*/ 1 w 73"/>
                  <a:gd name="T17" fmla="*/ 1 h 65"/>
                  <a:gd name="T18" fmla="*/ 2 w 73"/>
                  <a:gd name="T19" fmla="*/ 2 h 65"/>
                  <a:gd name="T20" fmla="*/ 2 w 73"/>
                  <a:gd name="T21" fmla="*/ 1 h 65"/>
                  <a:gd name="T22" fmla="*/ 1 w 73"/>
                  <a:gd name="T23" fmla="*/ 1 h 65"/>
                  <a:gd name="T24" fmla="*/ 1 w 73"/>
                  <a:gd name="T25" fmla="*/ 1 h 65"/>
                  <a:gd name="T26" fmla="*/ 1 w 73"/>
                  <a:gd name="T27" fmla="*/ 1 h 65"/>
                  <a:gd name="T28" fmla="*/ 1 w 73"/>
                  <a:gd name="T29" fmla="*/ 1 h 65"/>
                  <a:gd name="T30" fmla="*/ 1 w 73"/>
                  <a:gd name="T31" fmla="*/ 1 h 65"/>
                  <a:gd name="T32" fmla="*/ 1 w 73"/>
                  <a:gd name="T33" fmla="*/ 1 h 65"/>
                  <a:gd name="T34" fmla="*/ 1 w 73"/>
                  <a:gd name="T35" fmla="*/ 1 h 65"/>
                  <a:gd name="T36" fmla="*/ 1 w 73"/>
                  <a:gd name="T37" fmla="*/ 1 h 65"/>
                  <a:gd name="T38" fmla="*/ 1 w 73"/>
                  <a:gd name="T39" fmla="*/ 1 h 65"/>
                  <a:gd name="T40" fmla="*/ 1 w 73"/>
                  <a:gd name="T41" fmla="*/ 1 h 65"/>
                  <a:gd name="T42" fmla="*/ 1 w 73"/>
                  <a:gd name="T43" fmla="*/ 1 h 65"/>
                  <a:gd name="T44" fmla="*/ 1 w 73"/>
                  <a:gd name="T45" fmla="*/ 0 h 65"/>
                  <a:gd name="T46" fmla="*/ 1 w 73"/>
                  <a:gd name="T47" fmla="*/ 1 h 65"/>
                  <a:gd name="T48" fmla="*/ 0 w 73"/>
                  <a:gd name="T49" fmla="*/ 1 h 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65"/>
                  <a:gd name="T77" fmla="*/ 73 w 73"/>
                  <a:gd name="T78" fmla="*/ 65 h 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65">
                    <a:moveTo>
                      <a:pt x="0" y="8"/>
                    </a:moveTo>
                    <a:lnTo>
                      <a:pt x="0" y="8"/>
                    </a:lnTo>
                    <a:lnTo>
                      <a:pt x="3" y="19"/>
                    </a:lnTo>
                    <a:lnTo>
                      <a:pt x="7" y="29"/>
                    </a:lnTo>
                    <a:lnTo>
                      <a:pt x="16" y="39"/>
                    </a:lnTo>
                    <a:lnTo>
                      <a:pt x="27" y="49"/>
                    </a:lnTo>
                    <a:lnTo>
                      <a:pt x="37" y="55"/>
                    </a:lnTo>
                    <a:lnTo>
                      <a:pt x="49" y="59"/>
                    </a:lnTo>
                    <a:lnTo>
                      <a:pt x="62" y="62"/>
                    </a:lnTo>
                    <a:lnTo>
                      <a:pt x="73" y="65"/>
                    </a:lnTo>
                    <a:lnTo>
                      <a:pt x="73" y="51"/>
                    </a:lnTo>
                    <a:lnTo>
                      <a:pt x="62" y="51"/>
                    </a:lnTo>
                    <a:lnTo>
                      <a:pt x="52" y="48"/>
                    </a:lnTo>
                    <a:lnTo>
                      <a:pt x="43" y="44"/>
                    </a:lnTo>
                    <a:lnTo>
                      <a:pt x="33" y="38"/>
                    </a:lnTo>
                    <a:lnTo>
                      <a:pt x="24" y="31"/>
                    </a:lnTo>
                    <a:lnTo>
                      <a:pt x="18" y="23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3" name="Freeform 213"/>
              <p:cNvSpPr>
                <a:spLocks/>
              </p:cNvSpPr>
              <p:nvPr/>
            </p:nvSpPr>
            <p:spPr bwMode="auto">
              <a:xfrm>
                <a:off x="4452" y="3303"/>
                <a:ext cx="8" cy="29"/>
              </a:xfrm>
              <a:custGeom>
                <a:avLst/>
                <a:gdLst>
                  <a:gd name="T0" fmla="*/ 0 w 14"/>
                  <a:gd name="T1" fmla="*/ 1 h 58"/>
                  <a:gd name="T2" fmla="*/ 0 w 14"/>
                  <a:gd name="T3" fmla="*/ 1 h 58"/>
                  <a:gd name="T4" fmla="*/ 0 w 14"/>
                  <a:gd name="T5" fmla="*/ 1 h 58"/>
                  <a:gd name="T6" fmla="*/ 1 w 14"/>
                  <a:gd name="T7" fmla="*/ 1 h 58"/>
                  <a:gd name="T8" fmla="*/ 1 w 14"/>
                  <a:gd name="T9" fmla="*/ 1 h 58"/>
                  <a:gd name="T10" fmla="*/ 1 w 14"/>
                  <a:gd name="T11" fmla="*/ 1 h 58"/>
                  <a:gd name="T12" fmla="*/ 1 w 14"/>
                  <a:gd name="T13" fmla="*/ 1 h 58"/>
                  <a:gd name="T14" fmla="*/ 1 w 14"/>
                  <a:gd name="T15" fmla="*/ 1 h 58"/>
                  <a:gd name="T16" fmla="*/ 1 w 14"/>
                  <a:gd name="T17" fmla="*/ 0 h 58"/>
                  <a:gd name="T18" fmla="*/ 1 w 14"/>
                  <a:gd name="T19" fmla="*/ 1 h 58"/>
                  <a:gd name="T20" fmla="*/ 0 w 14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58"/>
                  <a:gd name="T35" fmla="*/ 14 w 14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58">
                    <a:moveTo>
                      <a:pt x="0" y="7"/>
                    </a:moveTo>
                    <a:lnTo>
                      <a:pt x="0" y="7"/>
                    </a:lnTo>
                    <a:lnTo>
                      <a:pt x="0" y="58"/>
                    </a:lnTo>
                    <a:lnTo>
                      <a:pt x="14" y="58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4" name="Freeform 214"/>
              <p:cNvSpPr>
                <a:spLocks/>
              </p:cNvSpPr>
              <p:nvPr/>
            </p:nvSpPr>
            <p:spPr bwMode="auto">
              <a:xfrm>
                <a:off x="4452" y="3278"/>
                <a:ext cx="41" cy="29"/>
              </a:xfrm>
              <a:custGeom>
                <a:avLst/>
                <a:gdLst>
                  <a:gd name="T0" fmla="*/ 2 w 80"/>
                  <a:gd name="T1" fmla="*/ 0 h 58"/>
                  <a:gd name="T2" fmla="*/ 2 w 80"/>
                  <a:gd name="T3" fmla="*/ 0 h 58"/>
                  <a:gd name="T4" fmla="*/ 1 w 80"/>
                  <a:gd name="T5" fmla="*/ 1 h 58"/>
                  <a:gd name="T6" fmla="*/ 1 w 80"/>
                  <a:gd name="T7" fmla="*/ 1 h 58"/>
                  <a:gd name="T8" fmla="*/ 1 w 80"/>
                  <a:gd name="T9" fmla="*/ 1 h 58"/>
                  <a:gd name="T10" fmla="*/ 1 w 80"/>
                  <a:gd name="T11" fmla="*/ 1 h 58"/>
                  <a:gd name="T12" fmla="*/ 1 w 80"/>
                  <a:gd name="T13" fmla="*/ 1 h 58"/>
                  <a:gd name="T14" fmla="*/ 1 w 80"/>
                  <a:gd name="T15" fmla="*/ 1 h 58"/>
                  <a:gd name="T16" fmla="*/ 1 w 80"/>
                  <a:gd name="T17" fmla="*/ 1 h 58"/>
                  <a:gd name="T18" fmla="*/ 0 w 80"/>
                  <a:gd name="T19" fmla="*/ 1 h 58"/>
                  <a:gd name="T20" fmla="*/ 1 w 80"/>
                  <a:gd name="T21" fmla="*/ 1 h 58"/>
                  <a:gd name="T22" fmla="*/ 1 w 80"/>
                  <a:gd name="T23" fmla="*/ 1 h 58"/>
                  <a:gd name="T24" fmla="*/ 1 w 80"/>
                  <a:gd name="T25" fmla="*/ 1 h 58"/>
                  <a:gd name="T26" fmla="*/ 1 w 80"/>
                  <a:gd name="T27" fmla="*/ 1 h 58"/>
                  <a:gd name="T28" fmla="*/ 1 w 80"/>
                  <a:gd name="T29" fmla="*/ 1 h 58"/>
                  <a:gd name="T30" fmla="*/ 1 w 80"/>
                  <a:gd name="T31" fmla="*/ 1 h 58"/>
                  <a:gd name="T32" fmla="*/ 1 w 80"/>
                  <a:gd name="T33" fmla="*/ 1 h 58"/>
                  <a:gd name="T34" fmla="*/ 1 w 80"/>
                  <a:gd name="T35" fmla="*/ 1 h 58"/>
                  <a:gd name="T36" fmla="*/ 2 w 80"/>
                  <a:gd name="T37" fmla="*/ 1 h 58"/>
                  <a:gd name="T38" fmla="*/ 2 w 80"/>
                  <a:gd name="T39" fmla="*/ 1 h 58"/>
                  <a:gd name="T40" fmla="*/ 2 w 80"/>
                  <a:gd name="T41" fmla="*/ 1 h 58"/>
                  <a:gd name="T42" fmla="*/ 2 w 80"/>
                  <a:gd name="T43" fmla="*/ 1 h 58"/>
                  <a:gd name="T44" fmla="*/ 2 w 80"/>
                  <a:gd name="T45" fmla="*/ 1 h 58"/>
                  <a:gd name="T46" fmla="*/ 2 w 80"/>
                  <a:gd name="T47" fmla="*/ 1 h 58"/>
                  <a:gd name="T48" fmla="*/ 2 w 8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58"/>
                  <a:gd name="T77" fmla="*/ 80 w 8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58">
                    <a:moveTo>
                      <a:pt x="73" y="0"/>
                    </a:moveTo>
                    <a:lnTo>
                      <a:pt x="73" y="0"/>
                    </a:lnTo>
                    <a:lnTo>
                      <a:pt x="62" y="3"/>
                    </a:lnTo>
                    <a:lnTo>
                      <a:pt x="49" y="6"/>
                    </a:lnTo>
                    <a:lnTo>
                      <a:pt x="37" y="10"/>
                    </a:lnTo>
                    <a:lnTo>
                      <a:pt x="27" y="16"/>
                    </a:lnTo>
                    <a:lnTo>
                      <a:pt x="16" y="26"/>
                    </a:lnTo>
                    <a:lnTo>
                      <a:pt x="7" y="36"/>
                    </a:lnTo>
                    <a:lnTo>
                      <a:pt x="3" y="46"/>
                    </a:lnTo>
                    <a:lnTo>
                      <a:pt x="0" y="58"/>
                    </a:lnTo>
                    <a:lnTo>
                      <a:pt x="14" y="58"/>
                    </a:lnTo>
                    <a:lnTo>
                      <a:pt x="14" y="49"/>
                    </a:lnTo>
                    <a:lnTo>
                      <a:pt x="18" y="42"/>
                    </a:lnTo>
                    <a:lnTo>
                      <a:pt x="24" y="35"/>
                    </a:lnTo>
                    <a:lnTo>
                      <a:pt x="33" y="28"/>
                    </a:lnTo>
                    <a:lnTo>
                      <a:pt x="43" y="22"/>
                    </a:lnTo>
                    <a:lnTo>
                      <a:pt x="52" y="18"/>
                    </a:lnTo>
                    <a:lnTo>
                      <a:pt x="62" y="15"/>
                    </a:lnTo>
                    <a:lnTo>
                      <a:pt x="73" y="15"/>
                    </a:lnTo>
                    <a:lnTo>
                      <a:pt x="78" y="12"/>
                    </a:lnTo>
                    <a:lnTo>
                      <a:pt x="80" y="8"/>
                    </a:lnTo>
                    <a:lnTo>
                      <a:pt x="78" y="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5" name="Freeform 215"/>
              <p:cNvSpPr>
                <a:spLocks/>
              </p:cNvSpPr>
              <p:nvPr/>
            </p:nvSpPr>
            <p:spPr bwMode="auto">
              <a:xfrm>
                <a:off x="4489" y="3278"/>
                <a:ext cx="202" cy="7"/>
              </a:xfrm>
              <a:custGeom>
                <a:avLst/>
                <a:gdLst>
                  <a:gd name="T0" fmla="*/ 7 w 404"/>
                  <a:gd name="T1" fmla="*/ 0 h 15"/>
                  <a:gd name="T2" fmla="*/ 7 w 404"/>
                  <a:gd name="T3" fmla="*/ 0 h 15"/>
                  <a:gd name="T4" fmla="*/ 0 w 404"/>
                  <a:gd name="T5" fmla="*/ 0 h 15"/>
                  <a:gd name="T6" fmla="*/ 0 w 404"/>
                  <a:gd name="T7" fmla="*/ 0 h 15"/>
                  <a:gd name="T8" fmla="*/ 7 w 404"/>
                  <a:gd name="T9" fmla="*/ 0 h 15"/>
                  <a:gd name="T10" fmla="*/ 7 w 404"/>
                  <a:gd name="T11" fmla="*/ 0 h 15"/>
                  <a:gd name="T12" fmla="*/ 7 w 404"/>
                  <a:gd name="T13" fmla="*/ 0 h 15"/>
                  <a:gd name="T14" fmla="*/ 7 w 404"/>
                  <a:gd name="T15" fmla="*/ 0 h 15"/>
                  <a:gd name="T16" fmla="*/ 7 w 404"/>
                  <a:gd name="T17" fmla="*/ 0 h 15"/>
                  <a:gd name="T18" fmla="*/ 7 w 404"/>
                  <a:gd name="T19" fmla="*/ 0 h 15"/>
                  <a:gd name="T20" fmla="*/ 7 w 404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4"/>
                  <a:gd name="T34" fmla="*/ 0 h 15"/>
                  <a:gd name="T35" fmla="*/ 404 w 404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4" h="15">
                    <a:moveTo>
                      <a:pt x="397" y="0"/>
                    </a:moveTo>
                    <a:lnTo>
                      <a:pt x="397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97" y="15"/>
                    </a:lnTo>
                    <a:lnTo>
                      <a:pt x="401" y="12"/>
                    </a:lnTo>
                    <a:lnTo>
                      <a:pt x="404" y="8"/>
                    </a:lnTo>
                    <a:lnTo>
                      <a:pt x="401" y="3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6" name="Freeform 216"/>
              <p:cNvSpPr>
                <a:spLocks/>
              </p:cNvSpPr>
              <p:nvPr/>
            </p:nvSpPr>
            <p:spPr bwMode="auto">
              <a:xfrm>
                <a:off x="4687" y="3278"/>
                <a:ext cx="37" cy="31"/>
              </a:xfrm>
              <a:custGeom>
                <a:avLst/>
                <a:gdLst>
                  <a:gd name="T0" fmla="*/ 2 w 73"/>
                  <a:gd name="T1" fmla="*/ 0 h 64"/>
                  <a:gd name="T2" fmla="*/ 2 w 73"/>
                  <a:gd name="T3" fmla="*/ 0 h 64"/>
                  <a:gd name="T4" fmla="*/ 2 w 73"/>
                  <a:gd name="T5" fmla="*/ 0 h 64"/>
                  <a:gd name="T6" fmla="*/ 1 w 73"/>
                  <a:gd name="T7" fmla="*/ 0 h 64"/>
                  <a:gd name="T8" fmla="*/ 1 w 73"/>
                  <a:gd name="T9" fmla="*/ 0 h 64"/>
                  <a:gd name="T10" fmla="*/ 1 w 73"/>
                  <a:gd name="T11" fmla="*/ 0 h 64"/>
                  <a:gd name="T12" fmla="*/ 1 w 73"/>
                  <a:gd name="T13" fmla="*/ 0 h 64"/>
                  <a:gd name="T14" fmla="*/ 1 w 73"/>
                  <a:gd name="T15" fmla="*/ 0 h 64"/>
                  <a:gd name="T16" fmla="*/ 1 w 73"/>
                  <a:gd name="T17" fmla="*/ 0 h 64"/>
                  <a:gd name="T18" fmla="*/ 0 w 73"/>
                  <a:gd name="T19" fmla="*/ 0 h 64"/>
                  <a:gd name="T20" fmla="*/ 0 w 73"/>
                  <a:gd name="T21" fmla="*/ 0 h 64"/>
                  <a:gd name="T22" fmla="*/ 1 w 73"/>
                  <a:gd name="T23" fmla="*/ 0 h 64"/>
                  <a:gd name="T24" fmla="*/ 1 w 73"/>
                  <a:gd name="T25" fmla="*/ 0 h 64"/>
                  <a:gd name="T26" fmla="*/ 1 w 73"/>
                  <a:gd name="T27" fmla="*/ 0 h 64"/>
                  <a:gd name="T28" fmla="*/ 1 w 73"/>
                  <a:gd name="T29" fmla="*/ 0 h 64"/>
                  <a:gd name="T30" fmla="*/ 1 w 73"/>
                  <a:gd name="T31" fmla="*/ 0 h 64"/>
                  <a:gd name="T32" fmla="*/ 1 w 73"/>
                  <a:gd name="T33" fmla="*/ 0 h 64"/>
                  <a:gd name="T34" fmla="*/ 1 w 73"/>
                  <a:gd name="T35" fmla="*/ 0 h 64"/>
                  <a:gd name="T36" fmla="*/ 1 w 73"/>
                  <a:gd name="T37" fmla="*/ 0 h 64"/>
                  <a:gd name="T38" fmla="*/ 1 w 73"/>
                  <a:gd name="T39" fmla="*/ 0 h 64"/>
                  <a:gd name="T40" fmla="*/ 1 w 73"/>
                  <a:gd name="T41" fmla="*/ 0 h 64"/>
                  <a:gd name="T42" fmla="*/ 1 w 73"/>
                  <a:gd name="T43" fmla="*/ 0 h 64"/>
                  <a:gd name="T44" fmla="*/ 2 w 73"/>
                  <a:gd name="T45" fmla="*/ 0 h 64"/>
                  <a:gd name="T46" fmla="*/ 2 w 73"/>
                  <a:gd name="T47" fmla="*/ 0 h 64"/>
                  <a:gd name="T48" fmla="*/ 2 w 73"/>
                  <a:gd name="T49" fmla="*/ 0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64"/>
                  <a:gd name="T77" fmla="*/ 73 w 73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64">
                    <a:moveTo>
                      <a:pt x="73" y="58"/>
                    </a:moveTo>
                    <a:lnTo>
                      <a:pt x="73" y="58"/>
                    </a:lnTo>
                    <a:lnTo>
                      <a:pt x="70" y="46"/>
                    </a:lnTo>
                    <a:lnTo>
                      <a:pt x="63" y="36"/>
                    </a:lnTo>
                    <a:lnTo>
                      <a:pt x="56" y="26"/>
                    </a:lnTo>
                    <a:lnTo>
                      <a:pt x="47" y="18"/>
                    </a:lnTo>
                    <a:lnTo>
                      <a:pt x="36" y="10"/>
                    </a:lnTo>
                    <a:lnTo>
                      <a:pt x="23" y="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20" y="18"/>
                    </a:lnTo>
                    <a:lnTo>
                      <a:pt x="30" y="22"/>
                    </a:lnTo>
                    <a:lnTo>
                      <a:pt x="39" y="26"/>
                    </a:lnTo>
                    <a:lnTo>
                      <a:pt x="47" y="35"/>
                    </a:lnTo>
                    <a:lnTo>
                      <a:pt x="54" y="42"/>
                    </a:lnTo>
                    <a:lnTo>
                      <a:pt x="59" y="49"/>
                    </a:lnTo>
                    <a:lnTo>
                      <a:pt x="59" y="58"/>
                    </a:lnTo>
                    <a:lnTo>
                      <a:pt x="62" y="62"/>
                    </a:lnTo>
                    <a:lnTo>
                      <a:pt x="66" y="64"/>
                    </a:lnTo>
                    <a:lnTo>
                      <a:pt x="70" y="62"/>
                    </a:lnTo>
                    <a:lnTo>
                      <a:pt x="73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7" name="Freeform 217"/>
              <p:cNvSpPr>
                <a:spLocks/>
              </p:cNvSpPr>
              <p:nvPr/>
            </p:nvSpPr>
            <p:spPr bwMode="auto">
              <a:xfrm>
                <a:off x="4717" y="3307"/>
                <a:ext cx="7" cy="28"/>
              </a:xfrm>
              <a:custGeom>
                <a:avLst/>
                <a:gdLst>
                  <a:gd name="T0" fmla="*/ 1 w 14"/>
                  <a:gd name="T1" fmla="*/ 1 h 56"/>
                  <a:gd name="T2" fmla="*/ 1 w 14"/>
                  <a:gd name="T3" fmla="*/ 1 h 56"/>
                  <a:gd name="T4" fmla="*/ 1 w 14"/>
                  <a:gd name="T5" fmla="*/ 0 h 56"/>
                  <a:gd name="T6" fmla="*/ 0 w 14"/>
                  <a:gd name="T7" fmla="*/ 0 h 56"/>
                  <a:gd name="T8" fmla="*/ 0 w 14"/>
                  <a:gd name="T9" fmla="*/ 1 h 56"/>
                  <a:gd name="T10" fmla="*/ 0 w 14"/>
                  <a:gd name="T11" fmla="*/ 1 h 56"/>
                  <a:gd name="T12" fmla="*/ 0 w 14"/>
                  <a:gd name="T13" fmla="*/ 1 h 56"/>
                  <a:gd name="T14" fmla="*/ 1 w 14"/>
                  <a:gd name="T15" fmla="*/ 1 h 56"/>
                  <a:gd name="T16" fmla="*/ 1 w 14"/>
                  <a:gd name="T17" fmla="*/ 1 h 56"/>
                  <a:gd name="T18" fmla="*/ 1 w 14"/>
                  <a:gd name="T19" fmla="*/ 1 h 56"/>
                  <a:gd name="T20" fmla="*/ 1 w 14"/>
                  <a:gd name="T21" fmla="*/ 1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56"/>
                  <a:gd name="T35" fmla="*/ 14 w 14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56">
                    <a:moveTo>
                      <a:pt x="14" y="51"/>
                    </a:moveTo>
                    <a:lnTo>
                      <a:pt x="14" y="5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" y="55"/>
                    </a:lnTo>
                    <a:lnTo>
                      <a:pt x="7" y="56"/>
                    </a:lnTo>
                    <a:lnTo>
                      <a:pt x="11" y="55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8" name="Freeform 218"/>
              <p:cNvSpPr>
                <a:spLocks/>
              </p:cNvSpPr>
              <p:nvPr/>
            </p:nvSpPr>
            <p:spPr bwMode="auto">
              <a:xfrm>
                <a:off x="4384" y="3023"/>
                <a:ext cx="142" cy="154"/>
              </a:xfrm>
              <a:custGeom>
                <a:avLst/>
                <a:gdLst>
                  <a:gd name="T0" fmla="*/ 4 w 284"/>
                  <a:gd name="T1" fmla="*/ 5 h 307"/>
                  <a:gd name="T2" fmla="*/ 4 w 284"/>
                  <a:gd name="T3" fmla="*/ 5 h 307"/>
                  <a:gd name="T4" fmla="*/ 4 w 284"/>
                  <a:gd name="T5" fmla="*/ 5 h 307"/>
                  <a:gd name="T6" fmla="*/ 5 w 284"/>
                  <a:gd name="T7" fmla="*/ 5 h 307"/>
                  <a:gd name="T8" fmla="*/ 5 w 284"/>
                  <a:gd name="T9" fmla="*/ 5 h 307"/>
                  <a:gd name="T10" fmla="*/ 5 w 284"/>
                  <a:gd name="T11" fmla="*/ 5 h 307"/>
                  <a:gd name="T12" fmla="*/ 5 w 284"/>
                  <a:gd name="T13" fmla="*/ 5 h 307"/>
                  <a:gd name="T14" fmla="*/ 5 w 284"/>
                  <a:gd name="T15" fmla="*/ 5 h 307"/>
                  <a:gd name="T16" fmla="*/ 5 w 284"/>
                  <a:gd name="T17" fmla="*/ 5 h 307"/>
                  <a:gd name="T18" fmla="*/ 5 w 284"/>
                  <a:gd name="T19" fmla="*/ 4 h 307"/>
                  <a:gd name="T20" fmla="*/ 5 w 284"/>
                  <a:gd name="T21" fmla="*/ 3 h 307"/>
                  <a:gd name="T22" fmla="*/ 5 w 284"/>
                  <a:gd name="T23" fmla="*/ 2 h 307"/>
                  <a:gd name="T24" fmla="*/ 5 w 284"/>
                  <a:gd name="T25" fmla="*/ 2 h 307"/>
                  <a:gd name="T26" fmla="*/ 5 w 284"/>
                  <a:gd name="T27" fmla="*/ 1 h 307"/>
                  <a:gd name="T28" fmla="*/ 5 w 284"/>
                  <a:gd name="T29" fmla="*/ 1 h 307"/>
                  <a:gd name="T30" fmla="*/ 5 w 284"/>
                  <a:gd name="T31" fmla="*/ 1 h 307"/>
                  <a:gd name="T32" fmla="*/ 5 w 284"/>
                  <a:gd name="T33" fmla="*/ 1 h 307"/>
                  <a:gd name="T34" fmla="*/ 4 w 284"/>
                  <a:gd name="T35" fmla="*/ 1 h 307"/>
                  <a:gd name="T36" fmla="*/ 4 w 284"/>
                  <a:gd name="T37" fmla="*/ 1 h 307"/>
                  <a:gd name="T38" fmla="*/ 4 w 284"/>
                  <a:gd name="T39" fmla="*/ 1 h 307"/>
                  <a:gd name="T40" fmla="*/ 4 w 284"/>
                  <a:gd name="T41" fmla="*/ 0 h 307"/>
                  <a:gd name="T42" fmla="*/ 1 w 284"/>
                  <a:gd name="T43" fmla="*/ 0 h 307"/>
                  <a:gd name="T44" fmla="*/ 1 w 284"/>
                  <a:gd name="T45" fmla="*/ 1 h 307"/>
                  <a:gd name="T46" fmla="*/ 1 w 284"/>
                  <a:gd name="T47" fmla="*/ 1 h 307"/>
                  <a:gd name="T48" fmla="*/ 1 w 284"/>
                  <a:gd name="T49" fmla="*/ 1 h 307"/>
                  <a:gd name="T50" fmla="*/ 1 w 284"/>
                  <a:gd name="T51" fmla="*/ 1 h 307"/>
                  <a:gd name="T52" fmla="*/ 1 w 284"/>
                  <a:gd name="T53" fmla="*/ 1 h 307"/>
                  <a:gd name="T54" fmla="*/ 1 w 284"/>
                  <a:gd name="T55" fmla="*/ 1 h 307"/>
                  <a:gd name="T56" fmla="*/ 1 w 284"/>
                  <a:gd name="T57" fmla="*/ 1 h 307"/>
                  <a:gd name="T58" fmla="*/ 0 w 284"/>
                  <a:gd name="T59" fmla="*/ 2 h 307"/>
                  <a:gd name="T60" fmla="*/ 0 w 284"/>
                  <a:gd name="T61" fmla="*/ 2 h 307"/>
                  <a:gd name="T62" fmla="*/ 0 w 284"/>
                  <a:gd name="T63" fmla="*/ 3 h 307"/>
                  <a:gd name="T64" fmla="*/ 0 w 284"/>
                  <a:gd name="T65" fmla="*/ 4 h 307"/>
                  <a:gd name="T66" fmla="*/ 0 w 284"/>
                  <a:gd name="T67" fmla="*/ 5 h 307"/>
                  <a:gd name="T68" fmla="*/ 1 w 284"/>
                  <a:gd name="T69" fmla="*/ 5 h 307"/>
                  <a:gd name="T70" fmla="*/ 1 w 284"/>
                  <a:gd name="T71" fmla="*/ 5 h 307"/>
                  <a:gd name="T72" fmla="*/ 1 w 284"/>
                  <a:gd name="T73" fmla="*/ 5 h 307"/>
                  <a:gd name="T74" fmla="*/ 1 w 284"/>
                  <a:gd name="T75" fmla="*/ 5 h 307"/>
                  <a:gd name="T76" fmla="*/ 1 w 284"/>
                  <a:gd name="T77" fmla="*/ 5 h 307"/>
                  <a:gd name="T78" fmla="*/ 1 w 284"/>
                  <a:gd name="T79" fmla="*/ 5 h 307"/>
                  <a:gd name="T80" fmla="*/ 1 w 284"/>
                  <a:gd name="T81" fmla="*/ 5 h 307"/>
                  <a:gd name="T82" fmla="*/ 1 w 284"/>
                  <a:gd name="T83" fmla="*/ 5 h 307"/>
                  <a:gd name="T84" fmla="*/ 4 w 284"/>
                  <a:gd name="T85" fmla="*/ 5 h 3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4"/>
                  <a:gd name="T130" fmla="*/ 0 h 307"/>
                  <a:gd name="T131" fmla="*/ 284 w 284"/>
                  <a:gd name="T132" fmla="*/ 307 h 3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4" h="307">
                    <a:moveTo>
                      <a:pt x="233" y="307"/>
                    </a:moveTo>
                    <a:lnTo>
                      <a:pt x="245" y="306"/>
                    </a:lnTo>
                    <a:lnTo>
                      <a:pt x="255" y="303"/>
                    </a:lnTo>
                    <a:lnTo>
                      <a:pt x="264" y="297"/>
                    </a:lnTo>
                    <a:lnTo>
                      <a:pt x="271" y="291"/>
                    </a:lnTo>
                    <a:lnTo>
                      <a:pt x="277" y="283"/>
                    </a:lnTo>
                    <a:lnTo>
                      <a:pt x="281" y="276"/>
                    </a:lnTo>
                    <a:lnTo>
                      <a:pt x="282" y="267"/>
                    </a:lnTo>
                    <a:lnTo>
                      <a:pt x="284" y="258"/>
                    </a:lnTo>
                    <a:lnTo>
                      <a:pt x="284" y="228"/>
                    </a:lnTo>
                    <a:lnTo>
                      <a:pt x="284" y="177"/>
                    </a:lnTo>
                    <a:lnTo>
                      <a:pt x="284" y="123"/>
                    </a:lnTo>
                    <a:lnTo>
                      <a:pt x="284" y="78"/>
                    </a:lnTo>
                    <a:lnTo>
                      <a:pt x="282" y="58"/>
                    </a:lnTo>
                    <a:lnTo>
                      <a:pt x="278" y="42"/>
                    </a:lnTo>
                    <a:lnTo>
                      <a:pt x="272" y="29"/>
                    </a:lnTo>
                    <a:lnTo>
                      <a:pt x="265" y="17"/>
                    </a:lnTo>
                    <a:lnTo>
                      <a:pt x="256" y="10"/>
                    </a:lnTo>
                    <a:lnTo>
                      <a:pt x="246" y="4"/>
                    </a:lnTo>
                    <a:lnTo>
                      <a:pt x="238" y="1"/>
                    </a:lnTo>
                    <a:lnTo>
                      <a:pt x="228" y="0"/>
                    </a:lnTo>
                    <a:lnTo>
                      <a:pt x="55" y="0"/>
                    </a:lnTo>
                    <a:lnTo>
                      <a:pt x="44" y="1"/>
                    </a:lnTo>
                    <a:lnTo>
                      <a:pt x="36" y="4"/>
                    </a:lnTo>
                    <a:lnTo>
                      <a:pt x="27" y="10"/>
                    </a:lnTo>
                    <a:lnTo>
                      <a:pt x="18" y="17"/>
                    </a:lnTo>
                    <a:lnTo>
                      <a:pt x="11" y="29"/>
                    </a:lnTo>
                    <a:lnTo>
                      <a:pt x="5" y="42"/>
                    </a:lnTo>
                    <a:lnTo>
                      <a:pt x="1" y="58"/>
                    </a:lnTo>
                    <a:lnTo>
                      <a:pt x="0" y="78"/>
                    </a:lnTo>
                    <a:lnTo>
                      <a:pt x="0" y="123"/>
                    </a:lnTo>
                    <a:lnTo>
                      <a:pt x="0" y="177"/>
                    </a:lnTo>
                    <a:lnTo>
                      <a:pt x="0" y="228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7" y="283"/>
                    </a:lnTo>
                    <a:lnTo>
                      <a:pt x="13" y="291"/>
                    </a:lnTo>
                    <a:lnTo>
                      <a:pt x="20" y="297"/>
                    </a:lnTo>
                    <a:lnTo>
                      <a:pt x="29" y="303"/>
                    </a:lnTo>
                    <a:lnTo>
                      <a:pt x="39" y="306"/>
                    </a:lnTo>
                    <a:lnTo>
                      <a:pt x="49" y="307"/>
                    </a:lnTo>
                    <a:lnTo>
                      <a:pt x="233" y="307"/>
                    </a:lnTo>
                    <a:close/>
                  </a:path>
                </a:pathLst>
              </a:custGeom>
              <a:solidFill>
                <a:srgbClr val="00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9" name="Freeform 219"/>
              <p:cNvSpPr>
                <a:spLocks/>
              </p:cNvSpPr>
              <p:nvPr/>
            </p:nvSpPr>
            <p:spPr bwMode="auto">
              <a:xfrm>
                <a:off x="4501" y="3152"/>
                <a:ext cx="28" cy="28"/>
              </a:xfrm>
              <a:custGeom>
                <a:avLst/>
                <a:gdLst>
                  <a:gd name="T0" fmla="*/ 0 w 58"/>
                  <a:gd name="T1" fmla="*/ 0 h 57"/>
                  <a:gd name="T2" fmla="*/ 0 w 58"/>
                  <a:gd name="T3" fmla="*/ 0 h 57"/>
                  <a:gd name="T4" fmla="*/ 0 w 58"/>
                  <a:gd name="T5" fmla="*/ 0 h 57"/>
                  <a:gd name="T6" fmla="*/ 0 w 58"/>
                  <a:gd name="T7" fmla="*/ 0 h 57"/>
                  <a:gd name="T8" fmla="*/ 0 w 58"/>
                  <a:gd name="T9" fmla="*/ 0 h 57"/>
                  <a:gd name="T10" fmla="*/ 0 w 58"/>
                  <a:gd name="T11" fmla="*/ 0 h 57"/>
                  <a:gd name="T12" fmla="*/ 0 w 58"/>
                  <a:gd name="T13" fmla="*/ 0 h 57"/>
                  <a:gd name="T14" fmla="*/ 0 w 58"/>
                  <a:gd name="T15" fmla="*/ 0 h 57"/>
                  <a:gd name="T16" fmla="*/ 0 w 58"/>
                  <a:gd name="T17" fmla="*/ 0 h 57"/>
                  <a:gd name="T18" fmla="*/ 0 w 58"/>
                  <a:gd name="T19" fmla="*/ 0 h 57"/>
                  <a:gd name="T20" fmla="*/ 0 w 58"/>
                  <a:gd name="T21" fmla="*/ 0 h 57"/>
                  <a:gd name="T22" fmla="*/ 0 w 58"/>
                  <a:gd name="T23" fmla="*/ 0 h 57"/>
                  <a:gd name="T24" fmla="*/ 0 w 58"/>
                  <a:gd name="T25" fmla="*/ 0 h 57"/>
                  <a:gd name="T26" fmla="*/ 0 w 58"/>
                  <a:gd name="T27" fmla="*/ 0 h 57"/>
                  <a:gd name="T28" fmla="*/ 0 w 58"/>
                  <a:gd name="T29" fmla="*/ 0 h 57"/>
                  <a:gd name="T30" fmla="*/ 0 w 58"/>
                  <a:gd name="T31" fmla="*/ 0 h 57"/>
                  <a:gd name="T32" fmla="*/ 0 w 58"/>
                  <a:gd name="T33" fmla="*/ 0 h 57"/>
                  <a:gd name="T34" fmla="*/ 0 w 58"/>
                  <a:gd name="T35" fmla="*/ 0 h 57"/>
                  <a:gd name="T36" fmla="*/ 0 w 58"/>
                  <a:gd name="T37" fmla="*/ 0 h 57"/>
                  <a:gd name="T38" fmla="*/ 0 w 58"/>
                  <a:gd name="T39" fmla="*/ 0 h 57"/>
                  <a:gd name="T40" fmla="*/ 0 w 58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57"/>
                  <a:gd name="T65" fmla="*/ 58 w 58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57">
                    <a:moveTo>
                      <a:pt x="44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3" y="29"/>
                    </a:lnTo>
                    <a:lnTo>
                      <a:pt x="28" y="33"/>
                    </a:lnTo>
                    <a:lnTo>
                      <a:pt x="19" y="39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57"/>
                    </a:lnTo>
                    <a:lnTo>
                      <a:pt x="12" y="54"/>
                    </a:lnTo>
                    <a:lnTo>
                      <a:pt x="25" y="51"/>
                    </a:lnTo>
                    <a:lnTo>
                      <a:pt x="33" y="45"/>
                    </a:lnTo>
                    <a:lnTo>
                      <a:pt x="42" y="38"/>
                    </a:lnTo>
                    <a:lnTo>
                      <a:pt x="49" y="28"/>
                    </a:lnTo>
                    <a:lnTo>
                      <a:pt x="54" y="19"/>
                    </a:lnTo>
                    <a:lnTo>
                      <a:pt x="55" y="9"/>
                    </a:lnTo>
                    <a:lnTo>
                      <a:pt x="58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0" name="Freeform 220"/>
              <p:cNvSpPr>
                <a:spLocks/>
              </p:cNvSpPr>
              <p:nvPr/>
            </p:nvSpPr>
            <p:spPr bwMode="auto">
              <a:xfrm>
                <a:off x="4522" y="3058"/>
                <a:ext cx="7" cy="94"/>
              </a:xfrm>
              <a:custGeom>
                <a:avLst/>
                <a:gdLst>
                  <a:gd name="T0" fmla="*/ 0 w 14"/>
                  <a:gd name="T1" fmla="*/ 1 h 187"/>
                  <a:gd name="T2" fmla="*/ 0 w 14"/>
                  <a:gd name="T3" fmla="*/ 1 h 187"/>
                  <a:gd name="T4" fmla="*/ 0 w 14"/>
                  <a:gd name="T5" fmla="*/ 1 h 187"/>
                  <a:gd name="T6" fmla="*/ 0 w 14"/>
                  <a:gd name="T7" fmla="*/ 2 h 187"/>
                  <a:gd name="T8" fmla="*/ 0 w 14"/>
                  <a:gd name="T9" fmla="*/ 3 h 187"/>
                  <a:gd name="T10" fmla="*/ 0 w 14"/>
                  <a:gd name="T11" fmla="*/ 3 h 187"/>
                  <a:gd name="T12" fmla="*/ 1 w 14"/>
                  <a:gd name="T13" fmla="*/ 3 h 187"/>
                  <a:gd name="T14" fmla="*/ 1 w 14"/>
                  <a:gd name="T15" fmla="*/ 3 h 187"/>
                  <a:gd name="T16" fmla="*/ 1 w 14"/>
                  <a:gd name="T17" fmla="*/ 2 h 187"/>
                  <a:gd name="T18" fmla="*/ 1 w 14"/>
                  <a:gd name="T19" fmla="*/ 1 h 187"/>
                  <a:gd name="T20" fmla="*/ 1 w 14"/>
                  <a:gd name="T21" fmla="*/ 1 h 187"/>
                  <a:gd name="T22" fmla="*/ 1 w 14"/>
                  <a:gd name="T23" fmla="*/ 1 h 187"/>
                  <a:gd name="T24" fmla="*/ 1 w 14"/>
                  <a:gd name="T25" fmla="*/ 1 h 187"/>
                  <a:gd name="T26" fmla="*/ 1 w 14"/>
                  <a:gd name="T27" fmla="*/ 1 h 187"/>
                  <a:gd name="T28" fmla="*/ 1 w 14"/>
                  <a:gd name="T29" fmla="*/ 0 h 187"/>
                  <a:gd name="T30" fmla="*/ 1 w 14"/>
                  <a:gd name="T31" fmla="*/ 1 h 187"/>
                  <a:gd name="T32" fmla="*/ 0 w 14"/>
                  <a:gd name="T33" fmla="*/ 1 h 1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7"/>
                  <a:gd name="T53" fmla="*/ 14 w 14"/>
                  <a:gd name="T54" fmla="*/ 187 h 1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7">
                    <a:moveTo>
                      <a:pt x="0" y="7"/>
                    </a:moveTo>
                    <a:lnTo>
                      <a:pt x="0" y="7"/>
                    </a:lnTo>
                    <a:lnTo>
                      <a:pt x="0" y="52"/>
                    </a:lnTo>
                    <a:lnTo>
                      <a:pt x="0" y="106"/>
                    </a:lnTo>
                    <a:lnTo>
                      <a:pt x="0" y="157"/>
                    </a:lnTo>
                    <a:lnTo>
                      <a:pt x="0" y="187"/>
                    </a:lnTo>
                    <a:lnTo>
                      <a:pt x="14" y="187"/>
                    </a:lnTo>
                    <a:lnTo>
                      <a:pt x="14" y="157"/>
                    </a:lnTo>
                    <a:lnTo>
                      <a:pt x="14" y="106"/>
                    </a:lnTo>
                    <a:lnTo>
                      <a:pt x="14" y="5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1" name="Freeform 221"/>
              <p:cNvSpPr>
                <a:spLocks/>
              </p:cNvSpPr>
              <p:nvPr/>
            </p:nvSpPr>
            <p:spPr bwMode="auto">
              <a:xfrm>
                <a:off x="4495" y="3019"/>
                <a:ext cx="34" cy="43"/>
              </a:xfrm>
              <a:custGeom>
                <a:avLst/>
                <a:gdLst>
                  <a:gd name="T0" fmla="*/ 0 w 69"/>
                  <a:gd name="T1" fmla="*/ 1 h 85"/>
                  <a:gd name="T2" fmla="*/ 0 w 69"/>
                  <a:gd name="T3" fmla="*/ 1 h 85"/>
                  <a:gd name="T4" fmla="*/ 0 w 69"/>
                  <a:gd name="T5" fmla="*/ 1 h 85"/>
                  <a:gd name="T6" fmla="*/ 0 w 69"/>
                  <a:gd name="T7" fmla="*/ 1 h 85"/>
                  <a:gd name="T8" fmla="*/ 0 w 69"/>
                  <a:gd name="T9" fmla="*/ 1 h 85"/>
                  <a:gd name="T10" fmla="*/ 0 w 69"/>
                  <a:gd name="T11" fmla="*/ 1 h 85"/>
                  <a:gd name="T12" fmla="*/ 0 w 69"/>
                  <a:gd name="T13" fmla="*/ 1 h 85"/>
                  <a:gd name="T14" fmla="*/ 0 w 69"/>
                  <a:gd name="T15" fmla="*/ 1 h 85"/>
                  <a:gd name="T16" fmla="*/ 0 w 69"/>
                  <a:gd name="T17" fmla="*/ 2 h 85"/>
                  <a:gd name="T18" fmla="*/ 0 w 69"/>
                  <a:gd name="T19" fmla="*/ 2 h 85"/>
                  <a:gd name="T20" fmla="*/ 1 w 69"/>
                  <a:gd name="T21" fmla="*/ 2 h 85"/>
                  <a:gd name="T22" fmla="*/ 1 w 69"/>
                  <a:gd name="T23" fmla="*/ 2 h 85"/>
                  <a:gd name="T24" fmla="*/ 0 w 69"/>
                  <a:gd name="T25" fmla="*/ 1 h 85"/>
                  <a:gd name="T26" fmla="*/ 0 w 69"/>
                  <a:gd name="T27" fmla="*/ 1 h 85"/>
                  <a:gd name="T28" fmla="*/ 0 w 69"/>
                  <a:gd name="T29" fmla="*/ 1 h 85"/>
                  <a:gd name="T30" fmla="*/ 0 w 69"/>
                  <a:gd name="T31" fmla="*/ 1 h 85"/>
                  <a:gd name="T32" fmla="*/ 0 w 69"/>
                  <a:gd name="T33" fmla="*/ 1 h 85"/>
                  <a:gd name="T34" fmla="*/ 0 w 69"/>
                  <a:gd name="T35" fmla="*/ 1 h 85"/>
                  <a:gd name="T36" fmla="*/ 0 w 69"/>
                  <a:gd name="T37" fmla="*/ 0 h 85"/>
                  <a:gd name="T38" fmla="*/ 0 w 69"/>
                  <a:gd name="T39" fmla="*/ 0 h 85"/>
                  <a:gd name="T40" fmla="*/ 0 w 69"/>
                  <a:gd name="T41" fmla="*/ 0 h 85"/>
                  <a:gd name="T42" fmla="*/ 0 w 69"/>
                  <a:gd name="T43" fmla="*/ 1 h 85"/>
                  <a:gd name="T44" fmla="*/ 0 w 69"/>
                  <a:gd name="T45" fmla="*/ 1 h 85"/>
                  <a:gd name="T46" fmla="*/ 0 w 69"/>
                  <a:gd name="T47" fmla="*/ 1 h 85"/>
                  <a:gd name="T48" fmla="*/ 0 w 69"/>
                  <a:gd name="T49" fmla="*/ 1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85"/>
                  <a:gd name="T77" fmla="*/ 69 w 69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85">
                    <a:moveTo>
                      <a:pt x="6" y="14"/>
                    </a:moveTo>
                    <a:lnTo>
                      <a:pt x="6" y="14"/>
                    </a:lnTo>
                    <a:lnTo>
                      <a:pt x="14" y="14"/>
                    </a:lnTo>
                    <a:lnTo>
                      <a:pt x="21" y="17"/>
                    </a:lnTo>
                    <a:lnTo>
                      <a:pt x="31" y="23"/>
                    </a:lnTo>
                    <a:lnTo>
                      <a:pt x="39" y="29"/>
                    </a:lnTo>
                    <a:lnTo>
                      <a:pt x="44" y="39"/>
                    </a:lnTo>
                    <a:lnTo>
                      <a:pt x="50" y="50"/>
                    </a:lnTo>
                    <a:lnTo>
                      <a:pt x="55" y="65"/>
                    </a:lnTo>
                    <a:lnTo>
                      <a:pt x="55" y="85"/>
                    </a:lnTo>
                    <a:lnTo>
                      <a:pt x="69" y="85"/>
                    </a:lnTo>
                    <a:lnTo>
                      <a:pt x="66" y="65"/>
                    </a:lnTo>
                    <a:lnTo>
                      <a:pt x="62" y="47"/>
                    </a:lnTo>
                    <a:lnTo>
                      <a:pt x="56" y="33"/>
                    </a:lnTo>
                    <a:lnTo>
                      <a:pt x="47" y="20"/>
                    </a:lnTo>
                    <a:lnTo>
                      <a:pt x="37" y="11"/>
                    </a:lnTo>
                    <a:lnTo>
                      <a:pt x="27" y="6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2" name="Freeform 222"/>
              <p:cNvSpPr>
                <a:spLocks/>
              </p:cNvSpPr>
              <p:nvPr/>
            </p:nvSpPr>
            <p:spPr bwMode="auto">
              <a:xfrm>
                <a:off x="4408" y="3019"/>
                <a:ext cx="90" cy="8"/>
              </a:xfrm>
              <a:custGeom>
                <a:avLst/>
                <a:gdLst>
                  <a:gd name="T0" fmla="*/ 1 w 179"/>
                  <a:gd name="T1" fmla="*/ 1 h 14"/>
                  <a:gd name="T2" fmla="*/ 1 w 179"/>
                  <a:gd name="T3" fmla="*/ 1 h 14"/>
                  <a:gd name="T4" fmla="*/ 3 w 179"/>
                  <a:gd name="T5" fmla="*/ 1 h 14"/>
                  <a:gd name="T6" fmla="*/ 3 w 179"/>
                  <a:gd name="T7" fmla="*/ 0 h 14"/>
                  <a:gd name="T8" fmla="*/ 1 w 179"/>
                  <a:gd name="T9" fmla="*/ 0 h 14"/>
                  <a:gd name="T10" fmla="*/ 1 w 179"/>
                  <a:gd name="T11" fmla="*/ 0 h 14"/>
                  <a:gd name="T12" fmla="*/ 1 w 179"/>
                  <a:gd name="T13" fmla="*/ 0 h 14"/>
                  <a:gd name="T14" fmla="*/ 1 w 179"/>
                  <a:gd name="T15" fmla="*/ 1 h 14"/>
                  <a:gd name="T16" fmla="*/ 0 w 179"/>
                  <a:gd name="T17" fmla="*/ 1 h 14"/>
                  <a:gd name="T18" fmla="*/ 1 w 179"/>
                  <a:gd name="T19" fmla="*/ 1 h 14"/>
                  <a:gd name="T20" fmla="*/ 1 w 179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"/>
                  <a:gd name="T34" fmla="*/ 0 h 14"/>
                  <a:gd name="T35" fmla="*/ 179 w 17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" h="14">
                    <a:moveTo>
                      <a:pt x="6" y="14"/>
                    </a:moveTo>
                    <a:lnTo>
                      <a:pt x="6" y="14"/>
                    </a:lnTo>
                    <a:lnTo>
                      <a:pt x="179" y="14"/>
                    </a:lnTo>
                    <a:lnTo>
                      <a:pt x="179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3" name="Freeform 223"/>
              <p:cNvSpPr>
                <a:spLocks/>
              </p:cNvSpPr>
              <p:nvPr/>
            </p:nvSpPr>
            <p:spPr bwMode="auto">
              <a:xfrm>
                <a:off x="4380" y="3019"/>
                <a:ext cx="31" cy="46"/>
              </a:xfrm>
              <a:custGeom>
                <a:avLst/>
                <a:gdLst>
                  <a:gd name="T0" fmla="*/ 1 w 62"/>
                  <a:gd name="T1" fmla="*/ 2 h 91"/>
                  <a:gd name="T2" fmla="*/ 1 w 62"/>
                  <a:gd name="T3" fmla="*/ 2 h 91"/>
                  <a:gd name="T4" fmla="*/ 1 w 62"/>
                  <a:gd name="T5" fmla="*/ 2 h 91"/>
                  <a:gd name="T6" fmla="*/ 1 w 62"/>
                  <a:gd name="T7" fmla="*/ 1 h 91"/>
                  <a:gd name="T8" fmla="*/ 1 w 62"/>
                  <a:gd name="T9" fmla="*/ 1 h 91"/>
                  <a:gd name="T10" fmla="*/ 1 w 62"/>
                  <a:gd name="T11" fmla="*/ 1 h 91"/>
                  <a:gd name="T12" fmla="*/ 1 w 62"/>
                  <a:gd name="T13" fmla="*/ 1 h 91"/>
                  <a:gd name="T14" fmla="*/ 1 w 62"/>
                  <a:gd name="T15" fmla="*/ 1 h 91"/>
                  <a:gd name="T16" fmla="*/ 1 w 62"/>
                  <a:gd name="T17" fmla="*/ 1 h 91"/>
                  <a:gd name="T18" fmla="*/ 1 w 62"/>
                  <a:gd name="T19" fmla="*/ 1 h 91"/>
                  <a:gd name="T20" fmla="*/ 1 w 62"/>
                  <a:gd name="T21" fmla="*/ 0 h 91"/>
                  <a:gd name="T22" fmla="*/ 1 w 62"/>
                  <a:gd name="T23" fmla="*/ 1 h 91"/>
                  <a:gd name="T24" fmla="*/ 1 w 62"/>
                  <a:gd name="T25" fmla="*/ 1 h 91"/>
                  <a:gd name="T26" fmla="*/ 1 w 62"/>
                  <a:gd name="T27" fmla="*/ 1 h 91"/>
                  <a:gd name="T28" fmla="*/ 1 w 62"/>
                  <a:gd name="T29" fmla="*/ 1 h 91"/>
                  <a:gd name="T30" fmla="*/ 1 w 62"/>
                  <a:gd name="T31" fmla="*/ 1 h 91"/>
                  <a:gd name="T32" fmla="*/ 1 w 62"/>
                  <a:gd name="T33" fmla="*/ 1 h 91"/>
                  <a:gd name="T34" fmla="*/ 1 w 62"/>
                  <a:gd name="T35" fmla="*/ 2 h 91"/>
                  <a:gd name="T36" fmla="*/ 0 w 62"/>
                  <a:gd name="T37" fmla="*/ 2 h 91"/>
                  <a:gd name="T38" fmla="*/ 0 w 62"/>
                  <a:gd name="T39" fmla="*/ 2 h 91"/>
                  <a:gd name="T40" fmla="*/ 0 w 62"/>
                  <a:gd name="T41" fmla="*/ 2 h 91"/>
                  <a:gd name="T42" fmla="*/ 1 w 62"/>
                  <a:gd name="T43" fmla="*/ 2 h 91"/>
                  <a:gd name="T44" fmla="*/ 1 w 62"/>
                  <a:gd name="T45" fmla="*/ 2 h 91"/>
                  <a:gd name="T46" fmla="*/ 1 w 62"/>
                  <a:gd name="T47" fmla="*/ 2 h 91"/>
                  <a:gd name="T48" fmla="*/ 1 w 62"/>
                  <a:gd name="T49" fmla="*/ 2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91"/>
                  <a:gd name="T77" fmla="*/ 62 w 62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91">
                    <a:moveTo>
                      <a:pt x="14" y="85"/>
                    </a:moveTo>
                    <a:lnTo>
                      <a:pt x="14" y="85"/>
                    </a:lnTo>
                    <a:lnTo>
                      <a:pt x="14" y="65"/>
                    </a:lnTo>
                    <a:lnTo>
                      <a:pt x="18" y="50"/>
                    </a:lnTo>
                    <a:lnTo>
                      <a:pt x="24" y="39"/>
                    </a:lnTo>
                    <a:lnTo>
                      <a:pt x="30" y="29"/>
                    </a:lnTo>
                    <a:lnTo>
                      <a:pt x="37" y="21"/>
                    </a:lnTo>
                    <a:lnTo>
                      <a:pt x="46" y="17"/>
                    </a:lnTo>
                    <a:lnTo>
                      <a:pt x="53" y="14"/>
                    </a:lnTo>
                    <a:lnTo>
                      <a:pt x="62" y="14"/>
                    </a:lnTo>
                    <a:lnTo>
                      <a:pt x="62" y="0"/>
                    </a:lnTo>
                    <a:lnTo>
                      <a:pt x="50" y="3"/>
                    </a:lnTo>
                    <a:lnTo>
                      <a:pt x="40" y="6"/>
                    </a:lnTo>
                    <a:lnTo>
                      <a:pt x="31" y="13"/>
                    </a:lnTo>
                    <a:lnTo>
                      <a:pt x="21" y="20"/>
                    </a:lnTo>
                    <a:lnTo>
                      <a:pt x="12" y="33"/>
                    </a:lnTo>
                    <a:lnTo>
                      <a:pt x="7" y="47"/>
                    </a:lnTo>
                    <a:lnTo>
                      <a:pt x="2" y="65"/>
                    </a:lnTo>
                    <a:lnTo>
                      <a:pt x="0" y="85"/>
                    </a:lnTo>
                    <a:lnTo>
                      <a:pt x="2" y="89"/>
                    </a:lnTo>
                    <a:lnTo>
                      <a:pt x="7" y="91"/>
                    </a:lnTo>
                    <a:lnTo>
                      <a:pt x="11" y="89"/>
                    </a:lnTo>
                    <a:lnTo>
                      <a:pt x="1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4" name="Freeform 224"/>
              <p:cNvSpPr>
                <a:spLocks/>
              </p:cNvSpPr>
              <p:nvPr/>
            </p:nvSpPr>
            <p:spPr bwMode="auto">
              <a:xfrm>
                <a:off x="4380" y="3062"/>
                <a:ext cx="7" cy="90"/>
              </a:xfrm>
              <a:custGeom>
                <a:avLst/>
                <a:gdLst>
                  <a:gd name="T0" fmla="*/ 1 w 14"/>
                  <a:gd name="T1" fmla="*/ 3 h 180"/>
                  <a:gd name="T2" fmla="*/ 1 w 14"/>
                  <a:gd name="T3" fmla="*/ 3 h 180"/>
                  <a:gd name="T4" fmla="*/ 1 w 14"/>
                  <a:gd name="T5" fmla="*/ 3 h 180"/>
                  <a:gd name="T6" fmla="*/ 1 w 14"/>
                  <a:gd name="T7" fmla="*/ 2 h 180"/>
                  <a:gd name="T8" fmla="*/ 1 w 14"/>
                  <a:gd name="T9" fmla="*/ 1 h 180"/>
                  <a:gd name="T10" fmla="*/ 1 w 14"/>
                  <a:gd name="T11" fmla="*/ 0 h 180"/>
                  <a:gd name="T12" fmla="*/ 0 w 14"/>
                  <a:gd name="T13" fmla="*/ 0 h 180"/>
                  <a:gd name="T14" fmla="*/ 0 w 14"/>
                  <a:gd name="T15" fmla="*/ 1 h 180"/>
                  <a:gd name="T16" fmla="*/ 0 w 14"/>
                  <a:gd name="T17" fmla="*/ 2 h 180"/>
                  <a:gd name="T18" fmla="*/ 0 w 14"/>
                  <a:gd name="T19" fmla="*/ 3 h 180"/>
                  <a:gd name="T20" fmla="*/ 0 w 14"/>
                  <a:gd name="T21" fmla="*/ 3 h 180"/>
                  <a:gd name="T22" fmla="*/ 0 w 14"/>
                  <a:gd name="T23" fmla="*/ 3 h 180"/>
                  <a:gd name="T24" fmla="*/ 1 w 14"/>
                  <a:gd name="T25" fmla="*/ 3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80"/>
                  <a:gd name="T41" fmla="*/ 14 w 14"/>
                  <a:gd name="T42" fmla="*/ 180 h 1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80">
                    <a:moveTo>
                      <a:pt x="14" y="180"/>
                    </a:moveTo>
                    <a:lnTo>
                      <a:pt x="14" y="180"/>
                    </a:lnTo>
                    <a:lnTo>
                      <a:pt x="14" y="150"/>
                    </a:lnTo>
                    <a:lnTo>
                      <a:pt x="14" y="99"/>
                    </a:lnTo>
                    <a:lnTo>
                      <a:pt x="14" y="4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9"/>
                    </a:lnTo>
                    <a:lnTo>
                      <a:pt x="0" y="150"/>
                    </a:lnTo>
                    <a:lnTo>
                      <a:pt x="0" y="180"/>
                    </a:lnTo>
                    <a:lnTo>
                      <a:pt x="14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5" name="Freeform 225"/>
              <p:cNvSpPr>
                <a:spLocks/>
              </p:cNvSpPr>
              <p:nvPr/>
            </p:nvSpPr>
            <p:spPr bwMode="auto">
              <a:xfrm>
                <a:off x="4380" y="3152"/>
                <a:ext cx="32" cy="28"/>
              </a:xfrm>
              <a:custGeom>
                <a:avLst/>
                <a:gdLst>
                  <a:gd name="T0" fmla="*/ 1 w 63"/>
                  <a:gd name="T1" fmla="*/ 0 h 57"/>
                  <a:gd name="T2" fmla="*/ 1 w 63"/>
                  <a:gd name="T3" fmla="*/ 0 h 57"/>
                  <a:gd name="T4" fmla="*/ 1 w 63"/>
                  <a:gd name="T5" fmla="*/ 0 h 57"/>
                  <a:gd name="T6" fmla="*/ 1 w 63"/>
                  <a:gd name="T7" fmla="*/ 0 h 57"/>
                  <a:gd name="T8" fmla="*/ 1 w 63"/>
                  <a:gd name="T9" fmla="*/ 0 h 57"/>
                  <a:gd name="T10" fmla="*/ 1 w 63"/>
                  <a:gd name="T11" fmla="*/ 0 h 57"/>
                  <a:gd name="T12" fmla="*/ 1 w 63"/>
                  <a:gd name="T13" fmla="*/ 0 h 57"/>
                  <a:gd name="T14" fmla="*/ 1 w 63"/>
                  <a:gd name="T15" fmla="*/ 0 h 57"/>
                  <a:gd name="T16" fmla="*/ 1 w 63"/>
                  <a:gd name="T17" fmla="*/ 0 h 57"/>
                  <a:gd name="T18" fmla="*/ 1 w 63"/>
                  <a:gd name="T19" fmla="*/ 0 h 57"/>
                  <a:gd name="T20" fmla="*/ 0 w 63"/>
                  <a:gd name="T21" fmla="*/ 0 h 57"/>
                  <a:gd name="T22" fmla="*/ 1 w 63"/>
                  <a:gd name="T23" fmla="*/ 0 h 57"/>
                  <a:gd name="T24" fmla="*/ 1 w 63"/>
                  <a:gd name="T25" fmla="*/ 0 h 57"/>
                  <a:gd name="T26" fmla="*/ 1 w 63"/>
                  <a:gd name="T27" fmla="*/ 0 h 57"/>
                  <a:gd name="T28" fmla="*/ 1 w 63"/>
                  <a:gd name="T29" fmla="*/ 0 h 57"/>
                  <a:gd name="T30" fmla="*/ 1 w 63"/>
                  <a:gd name="T31" fmla="*/ 0 h 57"/>
                  <a:gd name="T32" fmla="*/ 1 w 63"/>
                  <a:gd name="T33" fmla="*/ 0 h 57"/>
                  <a:gd name="T34" fmla="*/ 1 w 63"/>
                  <a:gd name="T35" fmla="*/ 0 h 57"/>
                  <a:gd name="T36" fmla="*/ 1 w 63"/>
                  <a:gd name="T37" fmla="*/ 0 h 57"/>
                  <a:gd name="T38" fmla="*/ 1 w 63"/>
                  <a:gd name="T39" fmla="*/ 0 h 57"/>
                  <a:gd name="T40" fmla="*/ 1 w 63"/>
                  <a:gd name="T41" fmla="*/ 0 h 57"/>
                  <a:gd name="T42" fmla="*/ 1 w 63"/>
                  <a:gd name="T43" fmla="*/ 0 h 57"/>
                  <a:gd name="T44" fmla="*/ 1 w 63"/>
                  <a:gd name="T45" fmla="*/ 0 h 57"/>
                  <a:gd name="T46" fmla="*/ 1 w 63"/>
                  <a:gd name="T47" fmla="*/ 0 h 57"/>
                  <a:gd name="T48" fmla="*/ 1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56" y="42"/>
                    </a:moveTo>
                    <a:lnTo>
                      <a:pt x="56" y="42"/>
                    </a:lnTo>
                    <a:lnTo>
                      <a:pt x="47" y="42"/>
                    </a:lnTo>
                    <a:lnTo>
                      <a:pt x="38" y="39"/>
                    </a:lnTo>
                    <a:lnTo>
                      <a:pt x="30" y="33"/>
                    </a:lnTo>
                    <a:lnTo>
                      <a:pt x="24" y="29"/>
                    </a:lnTo>
                    <a:lnTo>
                      <a:pt x="20" y="22"/>
                    </a:lnTo>
                    <a:lnTo>
                      <a:pt x="15" y="16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4" y="19"/>
                    </a:lnTo>
                    <a:lnTo>
                      <a:pt x="8" y="28"/>
                    </a:lnTo>
                    <a:lnTo>
                      <a:pt x="15" y="38"/>
                    </a:lnTo>
                    <a:lnTo>
                      <a:pt x="24" y="45"/>
                    </a:lnTo>
                    <a:lnTo>
                      <a:pt x="33" y="51"/>
                    </a:lnTo>
                    <a:lnTo>
                      <a:pt x="44" y="54"/>
                    </a:lnTo>
                    <a:lnTo>
                      <a:pt x="56" y="57"/>
                    </a:lnTo>
                    <a:lnTo>
                      <a:pt x="60" y="54"/>
                    </a:lnTo>
                    <a:lnTo>
                      <a:pt x="63" y="49"/>
                    </a:lnTo>
                    <a:lnTo>
                      <a:pt x="60" y="45"/>
                    </a:lnTo>
                    <a:lnTo>
                      <a:pt x="5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6" name="Freeform 226"/>
              <p:cNvSpPr>
                <a:spLocks/>
              </p:cNvSpPr>
              <p:nvPr/>
            </p:nvSpPr>
            <p:spPr bwMode="auto">
              <a:xfrm>
                <a:off x="4408" y="3173"/>
                <a:ext cx="96" cy="7"/>
              </a:xfrm>
              <a:custGeom>
                <a:avLst/>
                <a:gdLst>
                  <a:gd name="T0" fmla="*/ 3 w 191"/>
                  <a:gd name="T1" fmla="*/ 0 h 15"/>
                  <a:gd name="T2" fmla="*/ 3 w 191"/>
                  <a:gd name="T3" fmla="*/ 0 h 15"/>
                  <a:gd name="T4" fmla="*/ 0 w 191"/>
                  <a:gd name="T5" fmla="*/ 0 h 15"/>
                  <a:gd name="T6" fmla="*/ 0 w 191"/>
                  <a:gd name="T7" fmla="*/ 0 h 15"/>
                  <a:gd name="T8" fmla="*/ 3 w 191"/>
                  <a:gd name="T9" fmla="*/ 0 h 15"/>
                  <a:gd name="T10" fmla="*/ 3 w 191"/>
                  <a:gd name="T11" fmla="*/ 0 h 15"/>
                  <a:gd name="T12" fmla="*/ 3 w 191"/>
                  <a:gd name="T13" fmla="*/ 0 h 15"/>
                  <a:gd name="T14" fmla="*/ 3 w 191"/>
                  <a:gd name="T15" fmla="*/ 0 h 15"/>
                  <a:gd name="T16" fmla="*/ 3 w 191"/>
                  <a:gd name="T17" fmla="*/ 0 h 15"/>
                  <a:gd name="T18" fmla="*/ 3 w 191"/>
                  <a:gd name="T19" fmla="*/ 0 h 15"/>
                  <a:gd name="T20" fmla="*/ 3 w 191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1"/>
                  <a:gd name="T34" fmla="*/ 0 h 15"/>
                  <a:gd name="T35" fmla="*/ 191 w 19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1" h="15">
                    <a:moveTo>
                      <a:pt x="184" y="0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84" y="15"/>
                    </a:lnTo>
                    <a:lnTo>
                      <a:pt x="189" y="12"/>
                    </a:lnTo>
                    <a:lnTo>
                      <a:pt x="191" y="7"/>
                    </a:lnTo>
                    <a:lnTo>
                      <a:pt x="189" y="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7" name="Freeform 227"/>
              <p:cNvSpPr>
                <a:spLocks/>
              </p:cNvSpPr>
              <p:nvPr/>
            </p:nvSpPr>
            <p:spPr bwMode="auto">
              <a:xfrm>
                <a:off x="4467" y="3358"/>
                <a:ext cx="231" cy="120"/>
              </a:xfrm>
              <a:custGeom>
                <a:avLst/>
                <a:gdLst>
                  <a:gd name="T0" fmla="*/ 7 w 462"/>
                  <a:gd name="T1" fmla="*/ 3 h 241"/>
                  <a:gd name="T2" fmla="*/ 7 w 462"/>
                  <a:gd name="T3" fmla="*/ 3 h 241"/>
                  <a:gd name="T4" fmla="*/ 5 w 462"/>
                  <a:gd name="T5" fmla="*/ 2 h 241"/>
                  <a:gd name="T6" fmla="*/ 5 w 462"/>
                  <a:gd name="T7" fmla="*/ 0 h 241"/>
                  <a:gd name="T8" fmla="*/ 4 w 462"/>
                  <a:gd name="T9" fmla="*/ 0 h 241"/>
                  <a:gd name="T10" fmla="*/ 4 w 462"/>
                  <a:gd name="T11" fmla="*/ 2 h 241"/>
                  <a:gd name="T12" fmla="*/ 0 w 462"/>
                  <a:gd name="T13" fmla="*/ 3 h 241"/>
                  <a:gd name="T14" fmla="*/ 0 w 462"/>
                  <a:gd name="T15" fmla="*/ 3 h 241"/>
                  <a:gd name="T16" fmla="*/ 7 w 462"/>
                  <a:gd name="T17" fmla="*/ 3 h 2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2"/>
                  <a:gd name="T28" fmla="*/ 0 h 241"/>
                  <a:gd name="T29" fmla="*/ 462 w 462"/>
                  <a:gd name="T30" fmla="*/ 241 h 2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2" h="241">
                    <a:moveTo>
                      <a:pt x="462" y="241"/>
                    </a:moveTo>
                    <a:lnTo>
                      <a:pt x="462" y="201"/>
                    </a:lnTo>
                    <a:lnTo>
                      <a:pt x="259" y="171"/>
                    </a:lnTo>
                    <a:lnTo>
                      <a:pt x="259" y="0"/>
                    </a:lnTo>
                    <a:lnTo>
                      <a:pt x="204" y="0"/>
                    </a:lnTo>
                    <a:lnTo>
                      <a:pt x="204" y="171"/>
                    </a:lnTo>
                    <a:lnTo>
                      <a:pt x="0" y="201"/>
                    </a:lnTo>
                    <a:lnTo>
                      <a:pt x="0" y="241"/>
                    </a:lnTo>
                    <a:lnTo>
                      <a:pt x="462" y="241"/>
                    </a:lnTo>
                    <a:close/>
                  </a:path>
                </a:pathLst>
              </a:custGeom>
              <a:solidFill>
                <a:srgbClr val="B28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8" name="Freeform 228"/>
              <p:cNvSpPr>
                <a:spLocks/>
              </p:cNvSpPr>
              <p:nvPr/>
            </p:nvSpPr>
            <p:spPr bwMode="auto">
              <a:xfrm>
                <a:off x="4695" y="3454"/>
                <a:ext cx="7" cy="24"/>
              </a:xfrm>
              <a:custGeom>
                <a:avLst/>
                <a:gdLst>
                  <a:gd name="T0" fmla="*/ 0 w 15"/>
                  <a:gd name="T1" fmla="*/ 1 h 47"/>
                  <a:gd name="T2" fmla="*/ 0 w 15"/>
                  <a:gd name="T3" fmla="*/ 1 h 47"/>
                  <a:gd name="T4" fmla="*/ 0 w 15"/>
                  <a:gd name="T5" fmla="*/ 1 h 47"/>
                  <a:gd name="T6" fmla="*/ 0 w 15"/>
                  <a:gd name="T7" fmla="*/ 1 h 47"/>
                  <a:gd name="T8" fmla="*/ 0 w 15"/>
                  <a:gd name="T9" fmla="*/ 1 h 47"/>
                  <a:gd name="T10" fmla="*/ 0 w 15"/>
                  <a:gd name="T11" fmla="*/ 1 h 47"/>
                  <a:gd name="T12" fmla="*/ 0 w 15"/>
                  <a:gd name="T13" fmla="*/ 1 h 47"/>
                  <a:gd name="T14" fmla="*/ 0 w 15"/>
                  <a:gd name="T15" fmla="*/ 1 h 47"/>
                  <a:gd name="T16" fmla="*/ 0 w 15"/>
                  <a:gd name="T17" fmla="*/ 0 h 47"/>
                  <a:gd name="T18" fmla="*/ 0 w 15"/>
                  <a:gd name="T19" fmla="*/ 1 h 47"/>
                  <a:gd name="T20" fmla="*/ 0 w 15"/>
                  <a:gd name="T21" fmla="*/ 1 h 47"/>
                  <a:gd name="T22" fmla="*/ 0 w 15"/>
                  <a:gd name="T23" fmla="*/ 1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7"/>
                  <a:gd name="T38" fmla="*/ 15 w 15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7">
                    <a:moveTo>
                      <a:pt x="7" y="13"/>
                    </a:moveTo>
                    <a:lnTo>
                      <a:pt x="0" y="7"/>
                    </a:lnTo>
                    <a:lnTo>
                      <a:pt x="0" y="47"/>
                    </a:lnTo>
                    <a:lnTo>
                      <a:pt x="15" y="47"/>
                    </a:lnTo>
                    <a:lnTo>
                      <a:pt x="15" y="7"/>
                    </a:lnTo>
                    <a:lnTo>
                      <a:pt x="7" y="1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9" name="Freeform 229"/>
              <p:cNvSpPr>
                <a:spLocks/>
              </p:cNvSpPr>
              <p:nvPr/>
            </p:nvSpPr>
            <p:spPr bwMode="auto">
              <a:xfrm>
                <a:off x="4593" y="3440"/>
                <a:ext cx="105" cy="21"/>
              </a:xfrm>
              <a:custGeom>
                <a:avLst/>
                <a:gdLst>
                  <a:gd name="T0" fmla="*/ 0 w 210"/>
                  <a:gd name="T1" fmla="*/ 1 h 42"/>
                  <a:gd name="T2" fmla="*/ 1 w 210"/>
                  <a:gd name="T3" fmla="*/ 1 h 42"/>
                  <a:gd name="T4" fmla="*/ 4 w 210"/>
                  <a:gd name="T5" fmla="*/ 1 h 42"/>
                  <a:gd name="T6" fmla="*/ 4 w 210"/>
                  <a:gd name="T7" fmla="*/ 1 h 42"/>
                  <a:gd name="T8" fmla="*/ 1 w 210"/>
                  <a:gd name="T9" fmla="*/ 0 h 42"/>
                  <a:gd name="T10" fmla="*/ 1 w 210"/>
                  <a:gd name="T11" fmla="*/ 1 h 42"/>
                  <a:gd name="T12" fmla="*/ 1 w 210"/>
                  <a:gd name="T13" fmla="*/ 0 h 42"/>
                  <a:gd name="T14" fmla="*/ 1 w 210"/>
                  <a:gd name="T15" fmla="*/ 1 h 42"/>
                  <a:gd name="T16" fmla="*/ 1 w 210"/>
                  <a:gd name="T17" fmla="*/ 1 h 42"/>
                  <a:gd name="T18" fmla="*/ 1 w 210"/>
                  <a:gd name="T19" fmla="*/ 1 h 42"/>
                  <a:gd name="T20" fmla="*/ 1 w 210"/>
                  <a:gd name="T21" fmla="*/ 1 h 42"/>
                  <a:gd name="T22" fmla="*/ 0 w 210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42"/>
                  <a:gd name="T38" fmla="*/ 210 w 210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42">
                    <a:moveTo>
                      <a:pt x="0" y="6"/>
                    </a:moveTo>
                    <a:lnTo>
                      <a:pt x="7" y="11"/>
                    </a:lnTo>
                    <a:lnTo>
                      <a:pt x="210" y="42"/>
                    </a:lnTo>
                    <a:lnTo>
                      <a:pt x="210" y="30"/>
                    </a:lnTo>
                    <a:lnTo>
                      <a:pt x="7" y="0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0" name="Freeform 230"/>
              <p:cNvSpPr>
                <a:spLocks/>
              </p:cNvSpPr>
              <p:nvPr/>
            </p:nvSpPr>
            <p:spPr bwMode="auto">
              <a:xfrm>
                <a:off x="4593" y="3354"/>
                <a:ext cx="7" cy="89"/>
              </a:xfrm>
              <a:custGeom>
                <a:avLst/>
                <a:gdLst>
                  <a:gd name="T0" fmla="*/ 1 w 14"/>
                  <a:gd name="T1" fmla="*/ 1 h 178"/>
                  <a:gd name="T2" fmla="*/ 0 w 14"/>
                  <a:gd name="T3" fmla="*/ 1 h 178"/>
                  <a:gd name="T4" fmla="*/ 0 w 14"/>
                  <a:gd name="T5" fmla="*/ 3 h 178"/>
                  <a:gd name="T6" fmla="*/ 1 w 14"/>
                  <a:gd name="T7" fmla="*/ 3 h 178"/>
                  <a:gd name="T8" fmla="*/ 1 w 14"/>
                  <a:gd name="T9" fmla="*/ 1 h 178"/>
                  <a:gd name="T10" fmla="*/ 1 w 14"/>
                  <a:gd name="T11" fmla="*/ 0 h 178"/>
                  <a:gd name="T12" fmla="*/ 1 w 14"/>
                  <a:gd name="T13" fmla="*/ 1 h 178"/>
                  <a:gd name="T14" fmla="*/ 1 w 14"/>
                  <a:gd name="T15" fmla="*/ 1 h 178"/>
                  <a:gd name="T16" fmla="*/ 1 w 14"/>
                  <a:gd name="T17" fmla="*/ 0 h 178"/>
                  <a:gd name="T18" fmla="*/ 1 w 14"/>
                  <a:gd name="T19" fmla="*/ 1 h 178"/>
                  <a:gd name="T20" fmla="*/ 0 w 14"/>
                  <a:gd name="T21" fmla="*/ 1 h 178"/>
                  <a:gd name="T22" fmla="*/ 1 w 14"/>
                  <a:gd name="T23" fmla="*/ 1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78"/>
                  <a:gd name="T38" fmla="*/ 14 w 14"/>
                  <a:gd name="T39" fmla="*/ 178 h 1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78">
                    <a:moveTo>
                      <a:pt x="7" y="15"/>
                    </a:moveTo>
                    <a:lnTo>
                      <a:pt x="0" y="7"/>
                    </a:lnTo>
                    <a:lnTo>
                      <a:pt x="0" y="178"/>
                    </a:lnTo>
                    <a:lnTo>
                      <a:pt x="14" y="178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1" name="Freeform 231"/>
              <p:cNvSpPr>
                <a:spLocks/>
              </p:cNvSpPr>
              <p:nvPr/>
            </p:nvSpPr>
            <p:spPr bwMode="auto">
              <a:xfrm>
                <a:off x="4566" y="3354"/>
                <a:ext cx="31" cy="7"/>
              </a:xfrm>
              <a:custGeom>
                <a:avLst/>
                <a:gdLst>
                  <a:gd name="T0" fmla="*/ 1 w 62"/>
                  <a:gd name="T1" fmla="*/ 0 h 15"/>
                  <a:gd name="T2" fmla="*/ 1 w 62"/>
                  <a:gd name="T3" fmla="*/ 0 h 15"/>
                  <a:gd name="T4" fmla="*/ 1 w 62"/>
                  <a:gd name="T5" fmla="*/ 0 h 15"/>
                  <a:gd name="T6" fmla="*/ 1 w 62"/>
                  <a:gd name="T7" fmla="*/ 0 h 15"/>
                  <a:gd name="T8" fmla="*/ 1 w 62"/>
                  <a:gd name="T9" fmla="*/ 0 h 15"/>
                  <a:gd name="T10" fmla="*/ 0 w 62"/>
                  <a:gd name="T11" fmla="*/ 0 h 15"/>
                  <a:gd name="T12" fmla="*/ 1 w 62"/>
                  <a:gd name="T13" fmla="*/ 0 h 15"/>
                  <a:gd name="T14" fmla="*/ 1 w 62"/>
                  <a:gd name="T15" fmla="*/ 0 h 15"/>
                  <a:gd name="T16" fmla="*/ 1 w 62"/>
                  <a:gd name="T17" fmla="*/ 0 h 15"/>
                  <a:gd name="T18" fmla="*/ 1 w 62"/>
                  <a:gd name="T19" fmla="*/ 0 h 15"/>
                  <a:gd name="T20" fmla="*/ 1 w 62"/>
                  <a:gd name="T21" fmla="*/ 0 h 15"/>
                  <a:gd name="T22" fmla="*/ 1 w 62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15"/>
                  <a:gd name="T38" fmla="*/ 62 w 62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15">
                    <a:moveTo>
                      <a:pt x="14" y="7"/>
                    </a:moveTo>
                    <a:lnTo>
                      <a:pt x="7" y="15"/>
                    </a:lnTo>
                    <a:lnTo>
                      <a:pt x="62" y="15"/>
                    </a:lnTo>
                    <a:lnTo>
                      <a:pt x="62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2" name="Freeform 232"/>
              <p:cNvSpPr>
                <a:spLocks/>
              </p:cNvSpPr>
              <p:nvPr/>
            </p:nvSpPr>
            <p:spPr bwMode="auto">
              <a:xfrm>
                <a:off x="4566" y="3358"/>
                <a:ext cx="7" cy="88"/>
              </a:xfrm>
              <a:custGeom>
                <a:avLst/>
                <a:gdLst>
                  <a:gd name="T0" fmla="*/ 1 w 14"/>
                  <a:gd name="T1" fmla="*/ 3 h 176"/>
                  <a:gd name="T2" fmla="*/ 1 w 14"/>
                  <a:gd name="T3" fmla="*/ 3 h 176"/>
                  <a:gd name="T4" fmla="*/ 1 w 14"/>
                  <a:gd name="T5" fmla="*/ 0 h 176"/>
                  <a:gd name="T6" fmla="*/ 0 w 14"/>
                  <a:gd name="T7" fmla="*/ 0 h 176"/>
                  <a:gd name="T8" fmla="*/ 0 w 14"/>
                  <a:gd name="T9" fmla="*/ 3 h 176"/>
                  <a:gd name="T10" fmla="*/ 1 w 14"/>
                  <a:gd name="T11" fmla="*/ 3 h 176"/>
                  <a:gd name="T12" fmla="*/ 0 w 14"/>
                  <a:gd name="T13" fmla="*/ 3 h 176"/>
                  <a:gd name="T14" fmla="*/ 1 w 14"/>
                  <a:gd name="T15" fmla="*/ 3 h 176"/>
                  <a:gd name="T16" fmla="*/ 1 w 14"/>
                  <a:gd name="T17" fmla="*/ 3 h 176"/>
                  <a:gd name="T18" fmla="*/ 1 w 14"/>
                  <a:gd name="T19" fmla="*/ 3 h 176"/>
                  <a:gd name="T20" fmla="*/ 1 w 14"/>
                  <a:gd name="T21" fmla="*/ 3 h 176"/>
                  <a:gd name="T22" fmla="*/ 1 w 14"/>
                  <a:gd name="T23" fmla="*/ 3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76"/>
                  <a:gd name="T38" fmla="*/ 14 w 14"/>
                  <a:gd name="T39" fmla="*/ 176 h 1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76">
                    <a:moveTo>
                      <a:pt x="7" y="176"/>
                    </a:moveTo>
                    <a:lnTo>
                      <a:pt x="14" y="17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7" y="165"/>
                    </a:lnTo>
                    <a:lnTo>
                      <a:pt x="0" y="171"/>
                    </a:lnTo>
                    <a:lnTo>
                      <a:pt x="3" y="175"/>
                    </a:lnTo>
                    <a:lnTo>
                      <a:pt x="7" y="176"/>
                    </a:lnTo>
                    <a:lnTo>
                      <a:pt x="12" y="175"/>
                    </a:lnTo>
                    <a:lnTo>
                      <a:pt x="14" y="171"/>
                    </a:lnTo>
                    <a:lnTo>
                      <a:pt x="7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3" name="Freeform 233"/>
              <p:cNvSpPr>
                <a:spLocks/>
              </p:cNvSpPr>
              <p:nvPr/>
            </p:nvSpPr>
            <p:spPr bwMode="auto">
              <a:xfrm>
                <a:off x="4463" y="3440"/>
                <a:ext cx="106" cy="21"/>
              </a:xfrm>
              <a:custGeom>
                <a:avLst/>
                <a:gdLst>
                  <a:gd name="T0" fmla="*/ 1 w 212"/>
                  <a:gd name="T1" fmla="*/ 1 h 42"/>
                  <a:gd name="T2" fmla="*/ 1 w 212"/>
                  <a:gd name="T3" fmla="*/ 1 h 42"/>
                  <a:gd name="T4" fmla="*/ 4 w 212"/>
                  <a:gd name="T5" fmla="*/ 1 h 42"/>
                  <a:gd name="T6" fmla="*/ 4 w 212"/>
                  <a:gd name="T7" fmla="*/ 0 h 42"/>
                  <a:gd name="T8" fmla="*/ 1 w 212"/>
                  <a:gd name="T9" fmla="*/ 1 h 42"/>
                  <a:gd name="T10" fmla="*/ 0 w 212"/>
                  <a:gd name="T11" fmla="*/ 1 h 42"/>
                  <a:gd name="T12" fmla="*/ 1 w 212"/>
                  <a:gd name="T13" fmla="*/ 1 h 42"/>
                  <a:gd name="T14" fmla="*/ 1 w 212"/>
                  <a:gd name="T15" fmla="*/ 1 h 42"/>
                  <a:gd name="T16" fmla="*/ 1 w 212"/>
                  <a:gd name="T17" fmla="*/ 1 h 42"/>
                  <a:gd name="T18" fmla="*/ 1 w 212"/>
                  <a:gd name="T19" fmla="*/ 1 h 42"/>
                  <a:gd name="T20" fmla="*/ 1 w 212"/>
                  <a:gd name="T21" fmla="*/ 1 h 42"/>
                  <a:gd name="T22" fmla="*/ 1 w 212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2"/>
                  <a:gd name="T38" fmla="*/ 212 w 212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2">
                    <a:moveTo>
                      <a:pt x="15" y="36"/>
                    </a:moveTo>
                    <a:lnTo>
                      <a:pt x="8" y="42"/>
                    </a:lnTo>
                    <a:lnTo>
                      <a:pt x="212" y="11"/>
                    </a:lnTo>
                    <a:lnTo>
                      <a:pt x="212" y="0"/>
                    </a:lnTo>
                    <a:lnTo>
                      <a:pt x="8" y="30"/>
                    </a:lnTo>
                    <a:lnTo>
                      <a:pt x="0" y="36"/>
                    </a:lnTo>
                    <a:lnTo>
                      <a:pt x="8" y="30"/>
                    </a:lnTo>
                    <a:lnTo>
                      <a:pt x="3" y="32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8" y="42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4" name="Freeform 234"/>
              <p:cNvSpPr>
                <a:spLocks/>
              </p:cNvSpPr>
              <p:nvPr/>
            </p:nvSpPr>
            <p:spPr bwMode="auto">
              <a:xfrm>
                <a:off x="4463" y="3458"/>
                <a:ext cx="7" cy="24"/>
              </a:xfrm>
              <a:custGeom>
                <a:avLst/>
                <a:gdLst>
                  <a:gd name="T0" fmla="*/ 0 w 15"/>
                  <a:gd name="T1" fmla="*/ 1 h 48"/>
                  <a:gd name="T2" fmla="*/ 0 w 15"/>
                  <a:gd name="T3" fmla="*/ 1 h 48"/>
                  <a:gd name="T4" fmla="*/ 0 w 15"/>
                  <a:gd name="T5" fmla="*/ 0 h 48"/>
                  <a:gd name="T6" fmla="*/ 0 w 15"/>
                  <a:gd name="T7" fmla="*/ 0 h 48"/>
                  <a:gd name="T8" fmla="*/ 0 w 15"/>
                  <a:gd name="T9" fmla="*/ 1 h 48"/>
                  <a:gd name="T10" fmla="*/ 0 w 15"/>
                  <a:gd name="T11" fmla="*/ 1 h 48"/>
                  <a:gd name="T12" fmla="*/ 0 w 15"/>
                  <a:gd name="T13" fmla="*/ 1 h 48"/>
                  <a:gd name="T14" fmla="*/ 0 w 15"/>
                  <a:gd name="T15" fmla="*/ 1 h 48"/>
                  <a:gd name="T16" fmla="*/ 0 w 15"/>
                  <a:gd name="T17" fmla="*/ 1 h 48"/>
                  <a:gd name="T18" fmla="*/ 0 w 15"/>
                  <a:gd name="T19" fmla="*/ 1 h 48"/>
                  <a:gd name="T20" fmla="*/ 0 w 15"/>
                  <a:gd name="T21" fmla="*/ 1 h 48"/>
                  <a:gd name="T22" fmla="*/ 0 w 15"/>
                  <a:gd name="T23" fmla="*/ 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8"/>
                  <a:gd name="T38" fmla="*/ 15 w 15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8">
                    <a:moveTo>
                      <a:pt x="8" y="33"/>
                    </a:moveTo>
                    <a:lnTo>
                      <a:pt x="15" y="4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8" y="46"/>
                    </a:lnTo>
                    <a:lnTo>
                      <a:pt x="12" y="45"/>
                    </a:lnTo>
                    <a:lnTo>
                      <a:pt x="15" y="4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5" name="Freeform 235"/>
              <p:cNvSpPr>
                <a:spLocks/>
              </p:cNvSpPr>
              <p:nvPr/>
            </p:nvSpPr>
            <p:spPr bwMode="auto">
              <a:xfrm>
                <a:off x="4467" y="3475"/>
                <a:ext cx="235" cy="7"/>
              </a:xfrm>
              <a:custGeom>
                <a:avLst/>
                <a:gdLst>
                  <a:gd name="T0" fmla="*/ 8 w 470"/>
                  <a:gd name="T1" fmla="*/ 0 h 15"/>
                  <a:gd name="T2" fmla="*/ 8 w 470"/>
                  <a:gd name="T3" fmla="*/ 0 h 15"/>
                  <a:gd name="T4" fmla="*/ 0 w 470"/>
                  <a:gd name="T5" fmla="*/ 0 h 15"/>
                  <a:gd name="T6" fmla="*/ 0 w 470"/>
                  <a:gd name="T7" fmla="*/ 0 h 15"/>
                  <a:gd name="T8" fmla="*/ 8 w 470"/>
                  <a:gd name="T9" fmla="*/ 0 h 15"/>
                  <a:gd name="T10" fmla="*/ 8 w 470"/>
                  <a:gd name="T11" fmla="*/ 0 h 15"/>
                  <a:gd name="T12" fmla="*/ 8 w 470"/>
                  <a:gd name="T13" fmla="*/ 0 h 15"/>
                  <a:gd name="T14" fmla="*/ 8 w 470"/>
                  <a:gd name="T15" fmla="*/ 0 h 15"/>
                  <a:gd name="T16" fmla="*/ 8 w 470"/>
                  <a:gd name="T17" fmla="*/ 0 h 15"/>
                  <a:gd name="T18" fmla="*/ 8 w 470"/>
                  <a:gd name="T19" fmla="*/ 0 h 15"/>
                  <a:gd name="T20" fmla="*/ 8 w 470"/>
                  <a:gd name="T21" fmla="*/ 0 h 15"/>
                  <a:gd name="T22" fmla="*/ 8 w 470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0"/>
                  <a:gd name="T37" fmla="*/ 0 h 15"/>
                  <a:gd name="T38" fmla="*/ 470 w 470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0" h="15">
                    <a:moveTo>
                      <a:pt x="455" y="7"/>
                    </a:moveTo>
                    <a:lnTo>
                      <a:pt x="46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62" y="15"/>
                    </a:lnTo>
                    <a:lnTo>
                      <a:pt x="470" y="7"/>
                    </a:lnTo>
                    <a:lnTo>
                      <a:pt x="462" y="15"/>
                    </a:lnTo>
                    <a:lnTo>
                      <a:pt x="467" y="12"/>
                    </a:lnTo>
                    <a:lnTo>
                      <a:pt x="470" y="7"/>
                    </a:lnTo>
                    <a:lnTo>
                      <a:pt x="467" y="3"/>
                    </a:lnTo>
                    <a:lnTo>
                      <a:pt x="462" y="0"/>
                    </a:lnTo>
                    <a:lnTo>
                      <a:pt x="45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6" name="Freeform 236"/>
              <p:cNvSpPr>
                <a:spLocks/>
              </p:cNvSpPr>
              <p:nvPr/>
            </p:nvSpPr>
            <p:spPr bwMode="auto">
              <a:xfrm>
                <a:off x="4421" y="3163"/>
                <a:ext cx="88" cy="147"/>
              </a:xfrm>
              <a:custGeom>
                <a:avLst/>
                <a:gdLst>
                  <a:gd name="T0" fmla="*/ 1 w 174"/>
                  <a:gd name="T1" fmla="*/ 0 h 294"/>
                  <a:gd name="T2" fmla="*/ 2 w 174"/>
                  <a:gd name="T3" fmla="*/ 0 h 294"/>
                  <a:gd name="T4" fmla="*/ 2 w 174"/>
                  <a:gd name="T5" fmla="*/ 1 h 294"/>
                  <a:gd name="T6" fmla="*/ 2 w 174"/>
                  <a:gd name="T7" fmla="*/ 1 h 294"/>
                  <a:gd name="T8" fmla="*/ 2 w 174"/>
                  <a:gd name="T9" fmla="*/ 2 h 294"/>
                  <a:gd name="T10" fmla="*/ 2 w 174"/>
                  <a:gd name="T11" fmla="*/ 3 h 294"/>
                  <a:gd name="T12" fmla="*/ 2 w 174"/>
                  <a:gd name="T13" fmla="*/ 3 h 294"/>
                  <a:gd name="T14" fmla="*/ 3 w 174"/>
                  <a:gd name="T15" fmla="*/ 3 h 294"/>
                  <a:gd name="T16" fmla="*/ 3 w 174"/>
                  <a:gd name="T17" fmla="*/ 4 h 294"/>
                  <a:gd name="T18" fmla="*/ 3 w 174"/>
                  <a:gd name="T19" fmla="*/ 5 h 294"/>
                  <a:gd name="T20" fmla="*/ 3 w 174"/>
                  <a:gd name="T21" fmla="*/ 5 h 294"/>
                  <a:gd name="T22" fmla="*/ 2 w 174"/>
                  <a:gd name="T23" fmla="*/ 5 h 294"/>
                  <a:gd name="T24" fmla="*/ 1 w 174"/>
                  <a:gd name="T25" fmla="*/ 5 h 294"/>
                  <a:gd name="T26" fmla="*/ 1 w 174"/>
                  <a:gd name="T27" fmla="*/ 5 h 294"/>
                  <a:gd name="T28" fmla="*/ 1 w 174"/>
                  <a:gd name="T29" fmla="*/ 4 h 294"/>
                  <a:gd name="T30" fmla="*/ 1 w 174"/>
                  <a:gd name="T31" fmla="*/ 3 h 294"/>
                  <a:gd name="T32" fmla="*/ 1 w 174"/>
                  <a:gd name="T33" fmla="*/ 3 h 294"/>
                  <a:gd name="T34" fmla="*/ 0 w 174"/>
                  <a:gd name="T35" fmla="*/ 2 h 294"/>
                  <a:gd name="T36" fmla="*/ 0 w 174"/>
                  <a:gd name="T37" fmla="*/ 1 h 294"/>
                  <a:gd name="T38" fmla="*/ 1 w 174"/>
                  <a:gd name="T39" fmla="*/ 0 h 2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294"/>
                  <a:gd name="T62" fmla="*/ 174 w 174"/>
                  <a:gd name="T63" fmla="*/ 294 h 2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294">
                    <a:moveTo>
                      <a:pt x="1" y="0"/>
                    </a:moveTo>
                    <a:lnTo>
                      <a:pt x="109" y="0"/>
                    </a:lnTo>
                    <a:lnTo>
                      <a:pt x="109" y="24"/>
                    </a:lnTo>
                    <a:lnTo>
                      <a:pt x="109" y="59"/>
                    </a:lnTo>
                    <a:lnTo>
                      <a:pt x="111" y="99"/>
                    </a:lnTo>
                    <a:lnTo>
                      <a:pt x="115" y="141"/>
                    </a:lnTo>
                    <a:lnTo>
                      <a:pt x="122" y="183"/>
                    </a:lnTo>
                    <a:lnTo>
                      <a:pt x="134" y="221"/>
                    </a:lnTo>
                    <a:lnTo>
                      <a:pt x="151" y="250"/>
                    </a:lnTo>
                    <a:lnTo>
                      <a:pt x="174" y="265"/>
                    </a:lnTo>
                    <a:lnTo>
                      <a:pt x="171" y="294"/>
                    </a:lnTo>
                    <a:lnTo>
                      <a:pt x="69" y="294"/>
                    </a:lnTo>
                    <a:lnTo>
                      <a:pt x="50" y="284"/>
                    </a:lnTo>
                    <a:lnTo>
                      <a:pt x="34" y="262"/>
                    </a:lnTo>
                    <a:lnTo>
                      <a:pt x="21" y="229"/>
                    </a:lnTo>
                    <a:lnTo>
                      <a:pt x="11" y="190"/>
                    </a:lnTo>
                    <a:lnTo>
                      <a:pt x="4" y="144"/>
                    </a:lnTo>
                    <a:lnTo>
                      <a:pt x="0" y="97"/>
                    </a:lnTo>
                    <a:lnTo>
                      <a:pt x="0" y="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8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7" name="Freeform 237"/>
              <p:cNvSpPr>
                <a:spLocks/>
              </p:cNvSpPr>
              <p:nvPr/>
            </p:nvSpPr>
            <p:spPr bwMode="auto">
              <a:xfrm>
                <a:off x="4422" y="3159"/>
                <a:ext cx="58" cy="8"/>
              </a:xfrm>
              <a:custGeom>
                <a:avLst/>
                <a:gdLst>
                  <a:gd name="T0" fmla="*/ 2 w 115"/>
                  <a:gd name="T1" fmla="*/ 1 h 14"/>
                  <a:gd name="T2" fmla="*/ 2 w 115"/>
                  <a:gd name="T3" fmla="*/ 0 h 14"/>
                  <a:gd name="T4" fmla="*/ 0 w 115"/>
                  <a:gd name="T5" fmla="*/ 0 h 14"/>
                  <a:gd name="T6" fmla="*/ 0 w 115"/>
                  <a:gd name="T7" fmla="*/ 1 h 14"/>
                  <a:gd name="T8" fmla="*/ 2 w 115"/>
                  <a:gd name="T9" fmla="*/ 1 h 14"/>
                  <a:gd name="T10" fmla="*/ 2 w 115"/>
                  <a:gd name="T11" fmla="*/ 1 h 14"/>
                  <a:gd name="T12" fmla="*/ 2 w 115"/>
                  <a:gd name="T13" fmla="*/ 1 h 14"/>
                  <a:gd name="T14" fmla="*/ 2 w 115"/>
                  <a:gd name="T15" fmla="*/ 1 h 14"/>
                  <a:gd name="T16" fmla="*/ 2 w 115"/>
                  <a:gd name="T17" fmla="*/ 1 h 14"/>
                  <a:gd name="T18" fmla="*/ 2 w 115"/>
                  <a:gd name="T19" fmla="*/ 1 h 14"/>
                  <a:gd name="T20" fmla="*/ 2 w 115"/>
                  <a:gd name="T21" fmla="*/ 0 h 14"/>
                  <a:gd name="T22" fmla="*/ 2 w 115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"/>
                  <a:gd name="T37" fmla="*/ 0 h 14"/>
                  <a:gd name="T38" fmla="*/ 115 w 115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" h="14">
                    <a:moveTo>
                      <a:pt x="115" y="7"/>
                    </a:moveTo>
                    <a:lnTo>
                      <a:pt x="108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08" y="14"/>
                    </a:lnTo>
                    <a:lnTo>
                      <a:pt x="101" y="7"/>
                    </a:lnTo>
                    <a:lnTo>
                      <a:pt x="108" y="14"/>
                    </a:lnTo>
                    <a:lnTo>
                      <a:pt x="113" y="11"/>
                    </a:lnTo>
                    <a:lnTo>
                      <a:pt x="115" y="7"/>
                    </a:lnTo>
                    <a:lnTo>
                      <a:pt x="113" y="3"/>
                    </a:lnTo>
                    <a:lnTo>
                      <a:pt x="108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8" name="Freeform 238"/>
              <p:cNvSpPr>
                <a:spLocks/>
              </p:cNvSpPr>
              <p:nvPr/>
            </p:nvSpPr>
            <p:spPr bwMode="auto">
              <a:xfrm>
                <a:off x="4473" y="3163"/>
                <a:ext cx="38" cy="136"/>
              </a:xfrm>
              <a:custGeom>
                <a:avLst/>
                <a:gdLst>
                  <a:gd name="T0" fmla="*/ 1 w 78"/>
                  <a:gd name="T1" fmla="*/ 5 h 271"/>
                  <a:gd name="T2" fmla="*/ 1 w 78"/>
                  <a:gd name="T3" fmla="*/ 5 h 271"/>
                  <a:gd name="T4" fmla="*/ 0 w 78"/>
                  <a:gd name="T5" fmla="*/ 4 h 271"/>
                  <a:gd name="T6" fmla="*/ 0 w 78"/>
                  <a:gd name="T7" fmla="*/ 4 h 271"/>
                  <a:gd name="T8" fmla="*/ 0 w 78"/>
                  <a:gd name="T9" fmla="*/ 3 h 271"/>
                  <a:gd name="T10" fmla="*/ 0 w 78"/>
                  <a:gd name="T11" fmla="*/ 3 h 271"/>
                  <a:gd name="T12" fmla="*/ 0 w 78"/>
                  <a:gd name="T13" fmla="*/ 2 h 271"/>
                  <a:gd name="T14" fmla="*/ 0 w 78"/>
                  <a:gd name="T15" fmla="*/ 1 h 271"/>
                  <a:gd name="T16" fmla="*/ 0 w 78"/>
                  <a:gd name="T17" fmla="*/ 1 h 271"/>
                  <a:gd name="T18" fmla="*/ 0 w 78"/>
                  <a:gd name="T19" fmla="*/ 0 h 271"/>
                  <a:gd name="T20" fmla="*/ 0 w 78"/>
                  <a:gd name="T21" fmla="*/ 0 h 271"/>
                  <a:gd name="T22" fmla="*/ 0 w 78"/>
                  <a:gd name="T23" fmla="*/ 1 h 271"/>
                  <a:gd name="T24" fmla="*/ 0 w 78"/>
                  <a:gd name="T25" fmla="*/ 1 h 271"/>
                  <a:gd name="T26" fmla="*/ 0 w 78"/>
                  <a:gd name="T27" fmla="*/ 2 h 271"/>
                  <a:gd name="T28" fmla="*/ 0 w 78"/>
                  <a:gd name="T29" fmla="*/ 3 h 271"/>
                  <a:gd name="T30" fmla="*/ 0 w 78"/>
                  <a:gd name="T31" fmla="*/ 3 h 271"/>
                  <a:gd name="T32" fmla="*/ 0 w 78"/>
                  <a:gd name="T33" fmla="*/ 4 h 271"/>
                  <a:gd name="T34" fmla="*/ 0 w 78"/>
                  <a:gd name="T35" fmla="*/ 4 h 271"/>
                  <a:gd name="T36" fmla="*/ 1 w 78"/>
                  <a:gd name="T37" fmla="*/ 5 h 271"/>
                  <a:gd name="T38" fmla="*/ 1 w 78"/>
                  <a:gd name="T39" fmla="*/ 5 h 271"/>
                  <a:gd name="T40" fmla="*/ 1 w 78"/>
                  <a:gd name="T41" fmla="*/ 5 h 271"/>
                  <a:gd name="T42" fmla="*/ 1 w 78"/>
                  <a:gd name="T43" fmla="*/ 5 h 271"/>
                  <a:gd name="T44" fmla="*/ 1 w 78"/>
                  <a:gd name="T45" fmla="*/ 5 h 271"/>
                  <a:gd name="T46" fmla="*/ 1 w 78"/>
                  <a:gd name="T47" fmla="*/ 5 h 271"/>
                  <a:gd name="T48" fmla="*/ 1 w 78"/>
                  <a:gd name="T49" fmla="*/ 5 h 271"/>
                  <a:gd name="T50" fmla="*/ 1 w 78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271"/>
                  <a:gd name="T80" fmla="*/ 78 w 78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271">
                    <a:moveTo>
                      <a:pt x="78" y="265"/>
                    </a:moveTo>
                    <a:lnTo>
                      <a:pt x="74" y="260"/>
                    </a:lnTo>
                    <a:lnTo>
                      <a:pt x="53" y="245"/>
                    </a:lnTo>
                    <a:lnTo>
                      <a:pt x="38" y="219"/>
                    </a:lnTo>
                    <a:lnTo>
                      <a:pt x="26" y="182"/>
                    </a:lnTo>
                    <a:lnTo>
                      <a:pt x="19" y="141"/>
                    </a:lnTo>
                    <a:lnTo>
                      <a:pt x="14" y="99"/>
                    </a:lnTo>
                    <a:lnTo>
                      <a:pt x="14" y="59"/>
                    </a:lnTo>
                    <a:lnTo>
                      <a:pt x="14" y="2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59"/>
                    </a:lnTo>
                    <a:lnTo>
                      <a:pt x="3" y="99"/>
                    </a:lnTo>
                    <a:lnTo>
                      <a:pt x="7" y="141"/>
                    </a:lnTo>
                    <a:lnTo>
                      <a:pt x="14" y="185"/>
                    </a:lnTo>
                    <a:lnTo>
                      <a:pt x="26" y="222"/>
                    </a:lnTo>
                    <a:lnTo>
                      <a:pt x="45" y="254"/>
                    </a:lnTo>
                    <a:lnTo>
                      <a:pt x="71" y="271"/>
                    </a:lnTo>
                    <a:lnTo>
                      <a:pt x="66" y="265"/>
                    </a:lnTo>
                    <a:lnTo>
                      <a:pt x="71" y="271"/>
                    </a:lnTo>
                    <a:lnTo>
                      <a:pt x="75" y="270"/>
                    </a:lnTo>
                    <a:lnTo>
                      <a:pt x="78" y="267"/>
                    </a:lnTo>
                    <a:lnTo>
                      <a:pt x="78" y="262"/>
                    </a:lnTo>
                    <a:lnTo>
                      <a:pt x="74" y="260"/>
                    </a:lnTo>
                    <a:lnTo>
                      <a:pt x="78" y="2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9" name="Freeform 239"/>
              <p:cNvSpPr>
                <a:spLocks/>
              </p:cNvSpPr>
              <p:nvPr/>
            </p:nvSpPr>
            <p:spPr bwMode="auto">
              <a:xfrm>
                <a:off x="4504" y="3296"/>
                <a:ext cx="7" cy="18"/>
              </a:xfrm>
              <a:custGeom>
                <a:avLst/>
                <a:gdLst>
                  <a:gd name="T0" fmla="*/ 0 w 15"/>
                  <a:gd name="T1" fmla="*/ 1 h 36"/>
                  <a:gd name="T2" fmla="*/ 0 w 15"/>
                  <a:gd name="T3" fmla="*/ 1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1 h 36"/>
                  <a:gd name="T10" fmla="*/ 0 w 15"/>
                  <a:gd name="T11" fmla="*/ 1 h 36"/>
                  <a:gd name="T12" fmla="*/ 0 w 15"/>
                  <a:gd name="T13" fmla="*/ 1 h 36"/>
                  <a:gd name="T14" fmla="*/ 0 w 15"/>
                  <a:gd name="T15" fmla="*/ 1 h 36"/>
                  <a:gd name="T16" fmla="*/ 0 w 15"/>
                  <a:gd name="T17" fmla="*/ 1 h 36"/>
                  <a:gd name="T18" fmla="*/ 0 w 15"/>
                  <a:gd name="T19" fmla="*/ 1 h 36"/>
                  <a:gd name="T20" fmla="*/ 0 w 15"/>
                  <a:gd name="T21" fmla="*/ 1 h 36"/>
                  <a:gd name="T22" fmla="*/ 0 w 1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6"/>
                  <a:gd name="T38" fmla="*/ 15 w 1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6">
                    <a:moveTo>
                      <a:pt x="6" y="36"/>
                    </a:moveTo>
                    <a:lnTo>
                      <a:pt x="12" y="29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2" y="29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0" name="Freeform 240"/>
              <p:cNvSpPr>
                <a:spLocks/>
              </p:cNvSpPr>
              <p:nvPr/>
            </p:nvSpPr>
            <p:spPr bwMode="auto">
              <a:xfrm>
                <a:off x="4453" y="3307"/>
                <a:ext cx="54" cy="7"/>
              </a:xfrm>
              <a:custGeom>
                <a:avLst/>
                <a:gdLst>
                  <a:gd name="T0" fmla="*/ 1 w 108"/>
                  <a:gd name="T1" fmla="*/ 1 h 14"/>
                  <a:gd name="T2" fmla="*/ 1 w 108"/>
                  <a:gd name="T3" fmla="*/ 1 h 14"/>
                  <a:gd name="T4" fmla="*/ 2 w 108"/>
                  <a:gd name="T5" fmla="*/ 1 h 14"/>
                  <a:gd name="T6" fmla="*/ 2 w 108"/>
                  <a:gd name="T7" fmla="*/ 0 h 14"/>
                  <a:gd name="T8" fmla="*/ 1 w 108"/>
                  <a:gd name="T9" fmla="*/ 0 h 14"/>
                  <a:gd name="T10" fmla="*/ 1 w 108"/>
                  <a:gd name="T11" fmla="*/ 1 h 14"/>
                  <a:gd name="T12" fmla="*/ 1 w 108"/>
                  <a:gd name="T13" fmla="*/ 0 h 14"/>
                  <a:gd name="T14" fmla="*/ 1 w 108"/>
                  <a:gd name="T15" fmla="*/ 1 h 14"/>
                  <a:gd name="T16" fmla="*/ 0 w 108"/>
                  <a:gd name="T17" fmla="*/ 1 h 14"/>
                  <a:gd name="T18" fmla="*/ 1 w 108"/>
                  <a:gd name="T19" fmla="*/ 1 h 14"/>
                  <a:gd name="T20" fmla="*/ 1 w 108"/>
                  <a:gd name="T21" fmla="*/ 1 h 14"/>
                  <a:gd name="T22" fmla="*/ 1 w 108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14"/>
                  <a:gd name="T38" fmla="*/ 108 w 108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14">
                    <a:moveTo>
                      <a:pt x="6" y="13"/>
                    </a:moveTo>
                    <a:lnTo>
                      <a:pt x="6" y="14"/>
                    </a:lnTo>
                    <a:lnTo>
                      <a:pt x="108" y="14"/>
                    </a:lnTo>
                    <a:lnTo>
                      <a:pt x="108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4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1" name="Freeform 241"/>
              <p:cNvSpPr>
                <a:spLocks/>
              </p:cNvSpPr>
              <p:nvPr/>
            </p:nvSpPr>
            <p:spPr bwMode="auto">
              <a:xfrm>
                <a:off x="4418" y="3159"/>
                <a:ext cx="38" cy="154"/>
              </a:xfrm>
              <a:custGeom>
                <a:avLst/>
                <a:gdLst>
                  <a:gd name="T0" fmla="*/ 0 w 77"/>
                  <a:gd name="T1" fmla="*/ 0 h 307"/>
                  <a:gd name="T2" fmla="*/ 0 w 77"/>
                  <a:gd name="T3" fmla="*/ 1 h 307"/>
                  <a:gd name="T4" fmla="*/ 0 w 77"/>
                  <a:gd name="T5" fmla="*/ 1 h 307"/>
                  <a:gd name="T6" fmla="*/ 0 w 77"/>
                  <a:gd name="T7" fmla="*/ 2 h 307"/>
                  <a:gd name="T8" fmla="*/ 0 w 77"/>
                  <a:gd name="T9" fmla="*/ 3 h 307"/>
                  <a:gd name="T10" fmla="*/ 0 w 77"/>
                  <a:gd name="T11" fmla="*/ 4 h 307"/>
                  <a:gd name="T12" fmla="*/ 0 w 77"/>
                  <a:gd name="T13" fmla="*/ 4 h 307"/>
                  <a:gd name="T14" fmla="*/ 0 w 77"/>
                  <a:gd name="T15" fmla="*/ 5 h 307"/>
                  <a:gd name="T16" fmla="*/ 0 w 77"/>
                  <a:gd name="T17" fmla="*/ 5 h 307"/>
                  <a:gd name="T18" fmla="*/ 1 w 77"/>
                  <a:gd name="T19" fmla="*/ 5 h 307"/>
                  <a:gd name="T20" fmla="*/ 1 w 77"/>
                  <a:gd name="T21" fmla="*/ 5 h 307"/>
                  <a:gd name="T22" fmla="*/ 0 w 77"/>
                  <a:gd name="T23" fmla="*/ 5 h 307"/>
                  <a:gd name="T24" fmla="*/ 0 w 77"/>
                  <a:gd name="T25" fmla="*/ 5 h 307"/>
                  <a:gd name="T26" fmla="*/ 0 w 77"/>
                  <a:gd name="T27" fmla="*/ 4 h 307"/>
                  <a:gd name="T28" fmla="*/ 0 w 77"/>
                  <a:gd name="T29" fmla="*/ 4 h 307"/>
                  <a:gd name="T30" fmla="*/ 0 w 77"/>
                  <a:gd name="T31" fmla="*/ 3 h 307"/>
                  <a:gd name="T32" fmla="*/ 0 w 77"/>
                  <a:gd name="T33" fmla="*/ 2 h 307"/>
                  <a:gd name="T34" fmla="*/ 0 w 77"/>
                  <a:gd name="T35" fmla="*/ 1 h 307"/>
                  <a:gd name="T36" fmla="*/ 0 w 77"/>
                  <a:gd name="T37" fmla="*/ 1 h 307"/>
                  <a:gd name="T38" fmla="*/ 0 w 77"/>
                  <a:gd name="T39" fmla="*/ 1 h 307"/>
                  <a:gd name="T40" fmla="*/ 0 w 77"/>
                  <a:gd name="T41" fmla="*/ 1 h 307"/>
                  <a:gd name="T42" fmla="*/ 0 w 77"/>
                  <a:gd name="T43" fmla="*/ 1 h 307"/>
                  <a:gd name="T44" fmla="*/ 0 w 77"/>
                  <a:gd name="T45" fmla="*/ 1 h 307"/>
                  <a:gd name="T46" fmla="*/ 0 w 77"/>
                  <a:gd name="T47" fmla="*/ 1 h 307"/>
                  <a:gd name="T48" fmla="*/ 0 w 77"/>
                  <a:gd name="T49" fmla="*/ 1 h 307"/>
                  <a:gd name="T50" fmla="*/ 0 w 77"/>
                  <a:gd name="T51" fmla="*/ 0 h 3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07"/>
                  <a:gd name="T80" fmla="*/ 77 w 77"/>
                  <a:gd name="T81" fmla="*/ 307 h 3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07">
                    <a:moveTo>
                      <a:pt x="9" y="0"/>
                    </a:moveTo>
                    <a:lnTo>
                      <a:pt x="3" y="7"/>
                    </a:lnTo>
                    <a:lnTo>
                      <a:pt x="0" y="55"/>
                    </a:lnTo>
                    <a:lnTo>
                      <a:pt x="2" y="104"/>
                    </a:lnTo>
                    <a:lnTo>
                      <a:pt x="6" y="151"/>
                    </a:lnTo>
                    <a:lnTo>
                      <a:pt x="13" y="197"/>
                    </a:lnTo>
                    <a:lnTo>
                      <a:pt x="24" y="238"/>
                    </a:lnTo>
                    <a:lnTo>
                      <a:pt x="37" y="272"/>
                    </a:lnTo>
                    <a:lnTo>
                      <a:pt x="54" y="295"/>
                    </a:lnTo>
                    <a:lnTo>
                      <a:pt x="77" y="307"/>
                    </a:lnTo>
                    <a:lnTo>
                      <a:pt x="77" y="295"/>
                    </a:lnTo>
                    <a:lnTo>
                      <a:pt x="62" y="287"/>
                    </a:lnTo>
                    <a:lnTo>
                      <a:pt x="48" y="267"/>
                    </a:lnTo>
                    <a:lnTo>
                      <a:pt x="35" y="235"/>
                    </a:lnTo>
                    <a:lnTo>
                      <a:pt x="25" y="197"/>
                    </a:lnTo>
                    <a:lnTo>
                      <a:pt x="18" y="151"/>
                    </a:lnTo>
                    <a:lnTo>
                      <a:pt x="13" y="104"/>
                    </a:lnTo>
                    <a:lnTo>
                      <a:pt x="15" y="55"/>
                    </a:lnTo>
                    <a:lnTo>
                      <a:pt x="15" y="7"/>
                    </a:lnTo>
                    <a:lnTo>
                      <a:pt x="9" y="14"/>
                    </a:lnTo>
                    <a:lnTo>
                      <a:pt x="15" y="7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2" name="Freeform 242"/>
              <p:cNvSpPr>
                <a:spLocks/>
              </p:cNvSpPr>
              <p:nvPr/>
            </p:nvSpPr>
            <p:spPr bwMode="auto">
              <a:xfrm>
                <a:off x="4629" y="2754"/>
                <a:ext cx="77" cy="84"/>
              </a:xfrm>
              <a:custGeom>
                <a:avLst/>
                <a:gdLst>
                  <a:gd name="T0" fmla="*/ 1 w 154"/>
                  <a:gd name="T1" fmla="*/ 2 h 169"/>
                  <a:gd name="T2" fmla="*/ 2 w 154"/>
                  <a:gd name="T3" fmla="*/ 2 h 169"/>
                  <a:gd name="T4" fmla="*/ 2 w 154"/>
                  <a:gd name="T5" fmla="*/ 2 h 169"/>
                  <a:gd name="T6" fmla="*/ 3 w 154"/>
                  <a:gd name="T7" fmla="*/ 2 h 169"/>
                  <a:gd name="T8" fmla="*/ 3 w 154"/>
                  <a:gd name="T9" fmla="*/ 2 h 169"/>
                  <a:gd name="T10" fmla="*/ 3 w 154"/>
                  <a:gd name="T11" fmla="*/ 1 h 169"/>
                  <a:gd name="T12" fmla="*/ 3 w 154"/>
                  <a:gd name="T13" fmla="*/ 1 h 169"/>
                  <a:gd name="T14" fmla="*/ 3 w 154"/>
                  <a:gd name="T15" fmla="*/ 1 h 169"/>
                  <a:gd name="T16" fmla="*/ 3 w 154"/>
                  <a:gd name="T17" fmla="*/ 1 h 169"/>
                  <a:gd name="T18" fmla="*/ 3 w 154"/>
                  <a:gd name="T19" fmla="*/ 0 h 169"/>
                  <a:gd name="T20" fmla="*/ 3 w 154"/>
                  <a:gd name="T21" fmla="*/ 0 h 169"/>
                  <a:gd name="T22" fmla="*/ 3 w 154"/>
                  <a:gd name="T23" fmla="*/ 0 h 169"/>
                  <a:gd name="T24" fmla="*/ 2 w 154"/>
                  <a:gd name="T25" fmla="*/ 0 h 169"/>
                  <a:gd name="T26" fmla="*/ 2 w 154"/>
                  <a:gd name="T27" fmla="*/ 0 h 169"/>
                  <a:gd name="T28" fmla="*/ 1 w 154"/>
                  <a:gd name="T29" fmla="*/ 0 h 169"/>
                  <a:gd name="T30" fmla="*/ 1 w 154"/>
                  <a:gd name="T31" fmla="*/ 0 h 169"/>
                  <a:gd name="T32" fmla="*/ 1 w 154"/>
                  <a:gd name="T33" fmla="*/ 0 h 169"/>
                  <a:gd name="T34" fmla="*/ 1 w 154"/>
                  <a:gd name="T35" fmla="*/ 0 h 169"/>
                  <a:gd name="T36" fmla="*/ 1 w 154"/>
                  <a:gd name="T37" fmla="*/ 0 h 169"/>
                  <a:gd name="T38" fmla="*/ 1 w 154"/>
                  <a:gd name="T39" fmla="*/ 0 h 169"/>
                  <a:gd name="T40" fmla="*/ 1 w 154"/>
                  <a:gd name="T41" fmla="*/ 0 h 169"/>
                  <a:gd name="T42" fmla="*/ 1 w 154"/>
                  <a:gd name="T43" fmla="*/ 0 h 169"/>
                  <a:gd name="T44" fmla="*/ 0 w 154"/>
                  <a:gd name="T45" fmla="*/ 1 h 169"/>
                  <a:gd name="T46" fmla="*/ 0 w 154"/>
                  <a:gd name="T47" fmla="*/ 1 h 169"/>
                  <a:gd name="T48" fmla="*/ 1 w 154"/>
                  <a:gd name="T49" fmla="*/ 1 h 169"/>
                  <a:gd name="T50" fmla="*/ 1 w 154"/>
                  <a:gd name="T51" fmla="*/ 1 h 169"/>
                  <a:gd name="T52" fmla="*/ 1 w 154"/>
                  <a:gd name="T53" fmla="*/ 2 h 169"/>
                  <a:gd name="T54" fmla="*/ 1 w 154"/>
                  <a:gd name="T55" fmla="*/ 2 h 169"/>
                  <a:gd name="T56" fmla="*/ 1 w 154"/>
                  <a:gd name="T57" fmla="*/ 2 h 169"/>
                  <a:gd name="T58" fmla="*/ 1 w 154"/>
                  <a:gd name="T59" fmla="*/ 2 h 169"/>
                  <a:gd name="T60" fmla="*/ 1 w 154"/>
                  <a:gd name="T61" fmla="*/ 2 h 169"/>
                  <a:gd name="T62" fmla="*/ 1 w 154"/>
                  <a:gd name="T63" fmla="*/ 2 h 169"/>
                  <a:gd name="T64" fmla="*/ 1 w 154"/>
                  <a:gd name="T65" fmla="*/ 2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69"/>
                  <a:gd name="T101" fmla="*/ 154 w 154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69">
                    <a:moveTo>
                      <a:pt x="94" y="167"/>
                    </a:moveTo>
                    <a:lnTo>
                      <a:pt x="108" y="163"/>
                    </a:lnTo>
                    <a:lnTo>
                      <a:pt x="122" y="154"/>
                    </a:lnTo>
                    <a:lnTo>
                      <a:pt x="134" y="144"/>
                    </a:lnTo>
                    <a:lnTo>
                      <a:pt x="143" y="133"/>
                    </a:lnTo>
                    <a:lnTo>
                      <a:pt x="150" y="118"/>
                    </a:lnTo>
                    <a:lnTo>
                      <a:pt x="154" y="102"/>
                    </a:lnTo>
                    <a:lnTo>
                      <a:pt x="154" y="86"/>
                    </a:lnTo>
                    <a:lnTo>
                      <a:pt x="153" y="69"/>
                    </a:lnTo>
                    <a:lnTo>
                      <a:pt x="148" y="53"/>
                    </a:lnTo>
                    <a:lnTo>
                      <a:pt x="141" y="37"/>
                    </a:lnTo>
                    <a:lnTo>
                      <a:pt x="131" y="24"/>
                    </a:lnTo>
                    <a:lnTo>
                      <a:pt x="120" y="14"/>
                    </a:lnTo>
                    <a:lnTo>
                      <a:pt x="105" y="7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6" y="6"/>
                    </a:lnTo>
                    <a:lnTo>
                      <a:pt x="32" y="14"/>
                    </a:lnTo>
                    <a:lnTo>
                      <a:pt x="20" y="24"/>
                    </a:lnTo>
                    <a:lnTo>
                      <a:pt x="11" y="36"/>
                    </a:lnTo>
                    <a:lnTo>
                      <a:pt x="4" y="50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1" y="99"/>
                    </a:lnTo>
                    <a:lnTo>
                      <a:pt x="7" y="115"/>
                    </a:lnTo>
                    <a:lnTo>
                      <a:pt x="14" y="131"/>
                    </a:lnTo>
                    <a:lnTo>
                      <a:pt x="24" y="144"/>
                    </a:lnTo>
                    <a:lnTo>
                      <a:pt x="36" y="154"/>
                    </a:lnTo>
                    <a:lnTo>
                      <a:pt x="49" y="162"/>
                    </a:lnTo>
                    <a:lnTo>
                      <a:pt x="63" y="167"/>
                    </a:lnTo>
                    <a:lnTo>
                      <a:pt x="78" y="169"/>
                    </a:lnTo>
                    <a:lnTo>
                      <a:pt x="94" y="167"/>
                    </a:lnTo>
                    <a:close/>
                  </a:path>
                </a:pathLst>
              </a:custGeom>
              <a:solidFill>
                <a:srgbClr val="9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3" name="Freeform 243"/>
              <p:cNvSpPr>
                <a:spLocks/>
              </p:cNvSpPr>
              <p:nvPr/>
            </p:nvSpPr>
            <p:spPr bwMode="auto">
              <a:xfrm>
                <a:off x="4676" y="2788"/>
                <a:ext cx="34" cy="53"/>
              </a:xfrm>
              <a:custGeom>
                <a:avLst/>
                <a:gdLst>
                  <a:gd name="T0" fmla="*/ 1 w 67"/>
                  <a:gd name="T1" fmla="*/ 1 h 105"/>
                  <a:gd name="T2" fmla="*/ 1 w 67"/>
                  <a:gd name="T3" fmla="*/ 1 h 105"/>
                  <a:gd name="T4" fmla="*/ 1 w 67"/>
                  <a:gd name="T5" fmla="*/ 1 h 105"/>
                  <a:gd name="T6" fmla="*/ 1 w 67"/>
                  <a:gd name="T7" fmla="*/ 1 h 105"/>
                  <a:gd name="T8" fmla="*/ 1 w 67"/>
                  <a:gd name="T9" fmla="*/ 1 h 105"/>
                  <a:gd name="T10" fmla="*/ 1 w 67"/>
                  <a:gd name="T11" fmla="*/ 1 h 105"/>
                  <a:gd name="T12" fmla="*/ 1 w 67"/>
                  <a:gd name="T13" fmla="*/ 2 h 105"/>
                  <a:gd name="T14" fmla="*/ 1 w 67"/>
                  <a:gd name="T15" fmla="*/ 2 h 105"/>
                  <a:gd name="T16" fmla="*/ 1 w 67"/>
                  <a:gd name="T17" fmla="*/ 2 h 105"/>
                  <a:gd name="T18" fmla="*/ 0 w 67"/>
                  <a:gd name="T19" fmla="*/ 2 h 105"/>
                  <a:gd name="T20" fmla="*/ 0 w 67"/>
                  <a:gd name="T21" fmla="*/ 2 h 105"/>
                  <a:gd name="T22" fmla="*/ 1 w 67"/>
                  <a:gd name="T23" fmla="*/ 2 h 105"/>
                  <a:gd name="T24" fmla="*/ 1 w 67"/>
                  <a:gd name="T25" fmla="*/ 2 h 105"/>
                  <a:gd name="T26" fmla="*/ 1 w 67"/>
                  <a:gd name="T27" fmla="*/ 2 h 105"/>
                  <a:gd name="T28" fmla="*/ 1 w 67"/>
                  <a:gd name="T29" fmla="*/ 2 h 105"/>
                  <a:gd name="T30" fmla="*/ 1 w 67"/>
                  <a:gd name="T31" fmla="*/ 1 h 105"/>
                  <a:gd name="T32" fmla="*/ 2 w 67"/>
                  <a:gd name="T33" fmla="*/ 1 h 105"/>
                  <a:gd name="T34" fmla="*/ 2 w 67"/>
                  <a:gd name="T35" fmla="*/ 1 h 105"/>
                  <a:gd name="T36" fmla="*/ 1 w 67"/>
                  <a:gd name="T37" fmla="*/ 0 h 105"/>
                  <a:gd name="T38" fmla="*/ 1 w 67"/>
                  <a:gd name="T39" fmla="*/ 1 h 105"/>
                  <a:gd name="T40" fmla="*/ 1 w 67"/>
                  <a:gd name="T41" fmla="*/ 1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105"/>
                  <a:gd name="T65" fmla="*/ 67 w 67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105">
                    <a:moveTo>
                      <a:pt x="53" y="1"/>
                    </a:moveTo>
                    <a:lnTo>
                      <a:pt x="53" y="3"/>
                    </a:lnTo>
                    <a:lnTo>
                      <a:pt x="53" y="18"/>
                    </a:lnTo>
                    <a:lnTo>
                      <a:pt x="54" y="34"/>
                    </a:lnTo>
                    <a:lnTo>
                      <a:pt x="50" y="49"/>
                    </a:lnTo>
                    <a:lnTo>
                      <a:pt x="43" y="62"/>
                    </a:lnTo>
                    <a:lnTo>
                      <a:pt x="36" y="72"/>
                    </a:lnTo>
                    <a:lnTo>
                      <a:pt x="26" y="81"/>
                    </a:lnTo>
                    <a:lnTo>
                      <a:pt x="11" y="89"/>
                    </a:lnTo>
                    <a:lnTo>
                      <a:pt x="0" y="94"/>
                    </a:lnTo>
                    <a:lnTo>
                      <a:pt x="0" y="105"/>
                    </a:lnTo>
                    <a:lnTo>
                      <a:pt x="17" y="101"/>
                    </a:lnTo>
                    <a:lnTo>
                      <a:pt x="31" y="92"/>
                    </a:lnTo>
                    <a:lnTo>
                      <a:pt x="44" y="81"/>
                    </a:lnTo>
                    <a:lnTo>
                      <a:pt x="54" y="68"/>
                    </a:lnTo>
                    <a:lnTo>
                      <a:pt x="62" y="52"/>
                    </a:lnTo>
                    <a:lnTo>
                      <a:pt x="66" y="34"/>
                    </a:lnTo>
                    <a:lnTo>
                      <a:pt x="67" y="18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4" name="Freeform 244"/>
              <p:cNvSpPr>
                <a:spLocks/>
              </p:cNvSpPr>
              <p:nvPr/>
            </p:nvSpPr>
            <p:spPr bwMode="auto">
              <a:xfrm>
                <a:off x="4659" y="2750"/>
                <a:ext cx="49" cy="39"/>
              </a:xfrm>
              <a:custGeom>
                <a:avLst/>
                <a:gdLst>
                  <a:gd name="T0" fmla="*/ 0 w 98"/>
                  <a:gd name="T1" fmla="*/ 1 h 76"/>
                  <a:gd name="T2" fmla="*/ 0 w 98"/>
                  <a:gd name="T3" fmla="*/ 1 h 76"/>
                  <a:gd name="T4" fmla="*/ 1 w 98"/>
                  <a:gd name="T5" fmla="*/ 1 h 76"/>
                  <a:gd name="T6" fmla="*/ 1 w 98"/>
                  <a:gd name="T7" fmla="*/ 1 h 76"/>
                  <a:gd name="T8" fmla="*/ 1 w 98"/>
                  <a:gd name="T9" fmla="*/ 1 h 76"/>
                  <a:gd name="T10" fmla="*/ 1 w 98"/>
                  <a:gd name="T11" fmla="*/ 1 h 76"/>
                  <a:gd name="T12" fmla="*/ 2 w 98"/>
                  <a:gd name="T13" fmla="*/ 1 h 76"/>
                  <a:gd name="T14" fmla="*/ 2 w 98"/>
                  <a:gd name="T15" fmla="*/ 1 h 76"/>
                  <a:gd name="T16" fmla="*/ 2 w 98"/>
                  <a:gd name="T17" fmla="*/ 1 h 76"/>
                  <a:gd name="T18" fmla="*/ 2 w 98"/>
                  <a:gd name="T19" fmla="*/ 2 h 76"/>
                  <a:gd name="T20" fmla="*/ 2 w 98"/>
                  <a:gd name="T21" fmla="*/ 2 h 76"/>
                  <a:gd name="T22" fmla="*/ 2 w 98"/>
                  <a:gd name="T23" fmla="*/ 1 h 76"/>
                  <a:gd name="T24" fmla="*/ 2 w 98"/>
                  <a:gd name="T25" fmla="*/ 1 h 76"/>
                  <a:gd name="T26" fmla="*/ 2 w 98"/>
                  <a:gd name="T27" fmla="*/ 1 h 76"/>
                  <a:gd name="T28" fmla="*/ 1 w 98"/>
                  <a:gd name="T29" fmla="*/ 1 h 76"/>
                  <a:gd name="T30" fmla="*/ 1 w 98"/>
                  <a:gd name="T31" fmla="*/ 1 h 76"/>
                  <a:gd name="T32" fmla="*/ 1 w 98"/>
                  <a:gd name="T33" fmla="*/ 1 h 76"/>
                  <a:gd name="T34" fmla="*/ 1 w 98"/>
                  <a:gd name="T35" fmla="*/ 0 h 76"/>
                  <a:gd name="T36" fmla="*/ 0 w 98"/>
                  <a:gd name="T37" fmla="*/ 1 h 76"/>
                  <a:gd name="T38" fmla="*/ 0 w 98"/>
                  <a:gd name="T39" fmla="*/ 1 h 76"/>
                  <a:gd name="T40" fmla="*/ 0 w 98"/>
                  <a:gd name="T41" fmla="*/ 1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76"/>
                  <a:gd name="T65" fmla="*/ 98 w 98"/>
                  <a:gd name="T66" fmla="*/ 76 h 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76">
                    <a:moveTo>
                      <a:pt x="0" y="14"/>
                    </a:moveTo>
                    <a:lnTo>
                      <a:pt x="0" y="14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2" y="20"/>
                    </a:lnTo>
                    <a:lnTo>
                      <a:pt x="57" y="27"/>
                    </a:lnTo>
                    <a:lnTo>
                      <a:pt x="67" y="36"/>
                    </a:lnTo>
                    <a:lnTo>
                      <a:pt x="75" y="47"/>
                    </a:lnTo>
                    <a:lnTo>
                      <a:pt x="83" y="62"/>
                    </a:lnTo>
                    <a:lnTo>
                      <a:pt x="87" y="76"/>
                    </a:lnTo>
                    <a:lnTo>
                      <a:pt x="98" y="76"/>
                    </a:lnTo>
                    <a:lnTo>
                      <a:pt x="94" y="59"/>
                    </a:lnTo>
                    <a:lnTo>
                      <a:pt x="87" y="42"/>
                    </a:lnTo>
                    <a:lnTo>
                      <a:pt x="75" y="27"/>
                    </a:lnTo>
                    <a:lnTo>
                      <a:pt x="62" y="16"/>
                    </a:lnTo>
                    <a:lnTo>
                      <a:pt x="48" y="8"/>
                    </a:lnTo>
                    <a:lnTo>
                      <a:pt x="32" y="3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5" name="Freeform 245"/>
              <p:cNvSpPr>
                <a:spLocks/>
              </p:cNvSpPr>
              <p:nvPr/>
            </p:nvSpPr>
            <p:spPr bwMode="auto">
              <a:xfrm>
                <a:off x="4625" y="2752"/>
                <a:ext cx="34" cy="52"/>
              </a:xfrm>
              <a:custGeom>
                <a:avLst/>
                <a:gdLst>
                  <a:gd name="T0" fmla="*/ 1 w 67"/>
                  <a:gd name="T1" fmla="*/ 1 h 105"/>
                  <a:gd name="T2" fmla="*/ 1 w 67"/>
                  <a:gd name="T3" fmla="*/ 1 h 105"/>
                  <a:gd name="T4" fmla="*/ 1 w 67"/>
                  <a:gd name="T5" fmla="*/ 1 h 105"/>
                  <a:gd name="T6" fmla="*/ 1 w 67"/>
                  <a:gd name="T7" fmla="*/ 1 h 105"/>
                  <a:gd name="T8" fmla="*/ 1 w 67"/>
                  <a:gd name="T9" fmla="*/ 0 h 105"/>
                  <a:gd name="T10" fmla="*/ 1 w 67"/>
                  <a:gd name="T11" fmla="*/ 0 h 105"/>
                  <a:gd name="T12" fmla="*/ 1 w 67"/>
                  <a:gd name="T13" fmla="*/ 0 h 105"/>
                  <a:gd name="T14" fmla="*/ 1 w 67"/>
                  <a:gd name="T15" fmla="*/ 0 h 105"/>
                  <a:gd name="T16" fmla="*/ 1 w 67"/>
                  <a:gd name="T17" fmla="*/ 0 h 105"/>
                  <a:gd name="T18" fmla="*/ 2 w 67"/>
                  <a:gd name="T19" fmla="*/ 0 h 105"/>
                  <a:gd name="T20" fmla="*/ 2 w 67"/>
                  <a:gd name="T21" fmla="*/ 0 h 105"/>
                  <a:gd name="T22" fmla="*/ 1 w 67"/>
                  <a:gd name="T23" fmla="*/ 0 h 105"/>
                  <a:gd name="T24" fmla="*/ 1 w 67"/>
                  <a:gd name="T25" fmla="*/ 0 h 105"/>
                  <a:gd name="T26" fmla="*/ 1 w 67"/>
                  <a:gd name="T27" fmla="*/ 0 h 105"/>
                  <a:gd name="T28" fmla="*/ 1 w 67"/>
                  <a:gd name="T29" fmla="*/ 0 h 105"/>
                  <a:gd name="T30" fmla="*/ 1 w 67"/>
                  <a:gd name="T31" fmla="*/ 0 h 105"/>
                  <a:gd name="T32" fmla="*/ 1 w 67"/>
                  <a:gd name="T33" fmla="*/ 1 h 105"/>
                  <a:gd name="T34" fmla="*/ 0 w 67"/>
                  <a:gd name="T35" fmla="*/ 1 h 105"/>
                  <a:gd name="T36" fmla="*/ 1 w 67"/>
                  <a:gd name="T37" fmla="*/ 1 h 105"/>
                  <a:gd name="T38" fmla="*/ 1 w 67"/>
                  <a:gd name="T39" fmla="*/ 1 h 105"/>
                  <a:gd name="T40" fmla="*/ 1 w 67"/>
                  <a:gd name="T41" fmla="*/ 1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105"/>
                  <a:gd name="T65" fmla="*/ 67 w 67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105">
                    <a:moveTo>
                      <a:pt x="14" y="102"/>
                    </a:moveTo>
                    <a:lnTo>
                      <a:pt x="14" y="102"/>
                    </a:lnTo>
                    <a:lnTo>
                      <a:pt x="14" y="86"/>
                    </a:lnTo>
                    <a:lnTo>
                      <a:pt x="13" y="70"/>
                    </a:lnTo>
                    <a:lnTo>
                      <a:pt x="17" y="56"/>
                    </a:lnTo>
                    <a:lnTo>
                      <a:pt x="24" y="43"/>
                    </a:lnTo>
                    <a:lnTo>
                      <a:pt x="31" y="33"/>
                    </a:lnTo>
                    <a:lnTo>
                      <a:pt x="41" y="24"/>
                    </a:lnTo>
                    <a:lnTo>
                      <a:pt x="56" y="15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0" y="4"/>
                    </a:lnTo>
                    <a:lnTo>
                      <a:pt x="36" y="13"/>
                    </a:lnTo>
                    <a:lnTo>
                      <a:pt x="23" y="24"/>
                    </a:lnTo>
                    <a:lnTo>
                      <a:pt x="13" y="37"/>
                    </a:lnTo>
                    <a:lnTo>
                      <a:pt x="5" y="53"/>
                    </a:lnTo>
                    <a:lnTo>
                      <a:pt x="1" y="70"/>
                    </a:lnTo>
                    <a:lnTo>
                      <a:pt x="0" y="86"/>
                    </a:lnTo>
                    <a:lnTo>
                      <a:pt x="3" y="105"/>
                    </a:lnTo>
                    <a:lnTo>
                      <a:pt x="14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6" name="Freeform 246"/>
              <p:cNvSpPr>
                <a:spLocks/>
              </p:cNvSpPr>
              <p:nvPr/>
            </p:nvSpPr>
            <p:spPr bwMode="auto">
              <a:xfrm>
                <a:off x="4627" y="2803"/>
                <a:ext cx="49" cy="39"/>
              </a:xfrm>
              <a:custGeom>
                <a:avLst/>
                <a:gdLst>
                  <a:gd name="T0" fmla="*/ 2 w 98"/>
                  <a:gd name="T1" fmla="*/ 1 h 78"/>
                  <a:gd name="T2" fmla="*/ 2 w 98"/>
                  <a:gd name="T3" fmla="*/ 1 h 78"/>
                  <a:gd name="T4" fmla="*/ 2 w 98"/>
                  <a:gd name="T5" fmla="*/ 1 h 78"/>
                  <a:gd name="T6" fmla="*/ 2 w 98"/>
                  <a:gd name="T7" fmla="*/ 1 h 78"/>
                  <a:gd name="T8" fmla="*/ 1 w 98"/>
                  <a:gd name="T9" fmla="*/ 1 h 78"/>
                  <a:gd name="T10" fmla="*/ 1 w 98"/>
                  <a:gd name="T11" fmla="*/ 1 h 78"/>
                  <a:gd name="T12" fmla="*/ 1 w 98"/>
                  <a:gd name="T13" fmla="*/ 1 h 78"/>
                  <a:gd name="T14" fmla="*/ 1 w 98"/>
                  <a:gd name="T15" fmla="*/ 1 h 78"/>
                  <a:gd name="T16" fmla="*/ 1 w 98"/>
                  <a:gd name="T17" fmla="*/ 1 h 78"/>
                  <a:gd name="T18" fmla="*/ 1 w 98"/>
                  <a:gd name="T19" fmla="*/ 0 h 78"/>
                  <a:gd name="T20" fmla="*/ 0 w 98"/>
                  <a:gd name="T21" fmla="*/ 1 h 78"/>
                  <a:gd name="T22" fmla="*/ 1 w 98"/>
                  <a:gd name="T23" fmla="*/ 1 h 78"/>
                  <a:gd name="T24" fmla="*/ 1 w 98"/>
                  <a:gd name="T25" fmla="*/ 1 h 78"/>
                  <a:gd name="T26" fmla="*/ 1 w 98"/>
                  <a:gd name="T27" fmla="*/ 1 h 78"/>
                  <a:gd name="T28" fmla="*/ 1 w 98"/>
                  <a:gd name="T29" fmla="*/ 1 h 78"/>
                  <a:gd name="T30" fmla="*/ 1 w 98"/>
                  <a:gd name="T31" fmla="*/ 1 h 78"/>
                  <a:gd name="T32" fmla="*/ 2 w 98"/>
                  <a:gd name="T33" fmla="*/ 1 h 78"/>
                  <a:gd name="T34" fmla="*/ 2 w 98"/>
                  <a:gd name="T35" fmla="*/ 1 h 78"/>
                  <a:gd name="T36" fmla="*/ 2 w 98"/>
                  <a:gd name="T37" fmla="*/ 1 h 78"/>
                  <a:gd name="T38" fmla="*/ 2 w 98"/>
                  <a:gd name="T39" fmla="*/ 1 h 78"/>
                  <a:gd name="T40" fmla="*/ 2 w 98"/>
                  <a:gd name="T41" fmla="*/ 1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78"/>
                  <a:gd name="T65" fmla="*/ 98 w 98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78">
                    <a:moveTo>
                      <a:pt x="98" y="64"/>
                    </a:moveTo>
                    <a:lnTo>
                      <a:pt x="98" y="64"/>
                    </a:lnTo>
                    <a:lnTo>
                      <a:pt x="82" y="64"/>
                    </a:lnTo>
                    <a:lnTo>
                      <a:pt x="69" y="64"/>
                    </a:lnTo>
                    <a:lnTo>
                      <a:pt x="56" y="58"/>
                    </a:lnTo>
                    <a:lnTo>
                      <a:pt x="43" y="51"/>
                    </a:lnTo>
                    <a:lnTo>
                      <a:pt x="33" y="42"/>
                    </a:lnTo>
                    <a:lnTo>
                      <a:pt x="24" y="30"/>
                    </a:lnTo>
                    <a:lnTo>
                      <a:pt x="17" y="16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5" y="19"/>
                    </a:lnTo>
                    <a:lnTo>
                      <a:pt x="13" y="36"/>
                    </a:lnTo>
                    <a:lnTo>
                      <a:pt x="24" y="51"/>
                    </a:lnTo>
                    <a:lnTo>
                      <a:pt x="37" y="62"/>
                    </a:lnTo>
                    <a:lnTo>
                      <a:pt x="50" y="69"/>
                    </a:lnTo>
                    <a:lnTo>
                      <a:pt x="66" y="75"/>
                    </a:lnTo>
                    <a:lnTo>
                      <a:pt x="82" y="78"/>
                    </a:lnTo>
                    <a:lnTo>
                      <a:pt x="98" y="75"/>
                    </a:lnTo>
                    <a:lnTo>
                      <a:pt x="98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7" name="Freeform 247"/>
              <p:cNvSpPr>
                <a:spLocks/>
              </p:cNvSpPr>
              <p:nvPr/>
            </p:nvSpPr>
            <p:spPr bwMode="auto">
              <a:xfrm>
                <a:off x="4687" y="2821"/>
                <a:ext cx="90" cy="51"/>
              </a:xfrm>
              <a:custGeom>
                <a:avLst/>
                <a:gdLst>
                  <a:gd name="T0" fmla="*/ 0 w 180"/>
                  <a:gd name="T1" fmla="*/ 0 h 103"/>
                  <a:gd name="T2" fmla="*/ 1 w 180"/>
                  <a:gd name="T3" fmla="*/ 0 h 103"/>
                  <a:gd name="T4" fmla="*/ 1 w 180"/>
                  <a:gd name="T5" fmla="*/ 0 h 103"/>
                  <a:gd name="T6" fmla="*/ 1 w 180"/>
                  <a:gd name="T7" fmla="*/ 0 h 103"/>
                  <a:gd name="T8" fmla="*/ 1 w 180"/>
                  <a:gd name="T9" fmla="*/ 0 h 103"/>
                  <a:gd name="T10" fmla="*/ 1 w 180"/>
                  <a:gd name="T11" fmla="*/ 0 h 103"/>
                  <a:gd name="T12" fmla="*/ 1 w 180"/>
                  <a:gd name="T13" fmla="*/ 0 h 103"/>
                  <a:gd name="T14" fmla="*/ 1 w 180"/>
                  <a:gd name="T15" fmla="*/ 0 h 103"/>
                  <a:gd name="T16" fmla="*/ 1 w 180"/>
                  <a:gd name="T17" fmla="*/ 0 h 103"/>
                  <a:gd name="T18" fmla="*/ 2 w 180"/>
                  <a:gd name="T19" fmla="*/ 0 h 103"/>
                  <a:gd name="T20" fmla="*/ 2 w 180"/>
                  <a:gd name="T21" fmla="*/ 0 h 103"/>
                  <a:gd name="T22" fmla="*/ 2 w 180"/>
                  <a:gd name="T23" fmla="*/ 0 h 103"/>
                  <a:gd name="T24" fmla="*/ 2 w 180"/>
                  <a:gd name="T25" fmla="*/ 0 h 103"/>
                  <a:gd name="T26" fmla="*/ 2 w 180"/>
                  <a:gd name="T27" fmla="*/ 0 h 103"/>
                  <a:gd name="T28" fmla="*/ 2 w 180"/>
                  <a:gd name="T29" fmla="*/ 1 h 103"/>
                  <a:gd name="T30" fmla="*/ 2 w 180"/>
                  <a:gd name="T31" fmla="*/ 1 h 103"/>
                  <a:gd name="T32" fmla="*/ 2 w 180"/>
                  <a:gd name="T33" fmla="*/ 0 h 103"/>
                  <a:gd name="T34" fmla="*/ 3 w 180"/>
                  <a:gd name="T35" fmla="*/ 0 h 103"/>
                  <a:gd name="T36" fmla="*/ 3 w 180"/>
                  <a:gd name="T37" fmla="*/ 0 h 103"/>
                  <a:gd name="T38" fmla="*/ 3 w 180"/>
                  <a:gd name="T39" fmla="*/ 0 h 103"/>
                  <a:gd name="T40" fmla="*/ 3 w 180"/>
                  <a:gd name="T41" fmla="*/ 0 h 103"/>
                  <a:gd name="T42" fmla="*/ 3 w 180"/>
                  <a:gd name="T43" fmla="*/ 1 h 103"/>
                  <a:gd name="T44" fmla="*/ 3 w 180"/>
                  <a:gd name="T45" fmla="*/ 1 h 103"/>
                  <a:gd name="T46" fmla="*/ 3 w 180"/>
                  <a:gd name="T47" fmla="*/ 1 h 103"/>
                  <a:gd name="T48" fmla="*/ 3 w 180"/>
                  <a:gd name="T49" fmla="*/ 1 h 103"/>
                  <a:gd name="T50" fmla="*/ 3 w 180"/>
                  <a:gd name="T51" fmla="*/ 1 h 103"/>
                  <a:gd name="T52" fmla="*/ 2 w 180"/>
                  <a:gd name="T53" fmla="*/ 1 h 103"/>
                  <a:gd name="T54" fmla="*/ 2 w 180"/>
                  <a:gd name="T55" fmla="*/ 1 h 103"/>
                  <a:gd name="T56" fmla="*/ 2 w 180"/>
                  <a:gd name="T57" fmla="*/ 1 h 103"/>
                  <a:gd name="T58" fmla="*/ 2 w 180"/>
                  <a:gd name="T59" fmla="*/ 1 h 103"/>
                  <a:gd name="T60" fmla="*/ 1 w 180"/>
                  <a:gd name="T61" fmla="*/ 1 h 103"/>
                  <a:gd name="T62" fmla="*/ 1 w 180"/>
                  <a:gd name="T63" fmla="*/ 0 h 103"/>
                  <a:gd name="T64" fmla="*/ 1 w 180"/>
                  <a:gd name="T65" fmla="*/ 0 h 103"/>
                  <a:gd name="T66" fmla="*/ 1 w 180"/>
                  <a:gd name="T67" fmla="*/ 0 h 103"/>
                  <a:gd name="T68" fmla="*/ 1 w 180"/>
                  <a:gd name="T69" fmla="*/ 0 h 103"/>
                  <a:gd name="T70" fmla="*/ 1 w 180"/>
                  <a:gd name="T71" fmla="*/ 0 h 103"/>
                  <a:gd name="T72" fmla="*/ 1 w 180"/>
                  <a:gd name="T73" fmla="*/ 0 h 103"/>
                  <a:gd name="T74" fmla="*/ 0 w 180"/>
                  <a:gd name="T75" fmla="*/ 0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0"/>
                  <a:gd name="T115" fmla="*/ 0 h 103"/>
                  <a:gd name="T116" fmla="*/ 180 w 180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0" h="103">
                    <a:moveTo>
                      <a:pt x="0" y="26"/>
                    </a:moveTo>
                    <a:lnTo>
                      <a:pt x="7" y="20"/>
                    </a:lnTo>
                    <a:lnTo>
                      <a:pt x="14" y="13"/>
                    </a:lnTo>
                    <a:lnTo>
                      <a:pt x="20" y="6"/>
                    </a:lnTo>
                    <a:lnTo>
                      <a:pt x="24" y="0"/>
                    </a:lnTo>
                    <a:lnTo>
                      <a:pt x="33" y="9"/>
                    </a:lnTo>
                    <a:lnTo>
                      <a:pt x="43" y="17"/>
                    </a:lnTo>
                    <a:lnTo>
                      <a:pt x="52" y="25"/>
                    </a:lnTo>
                    <a:lnTo>
                      <a:pt x="62" y="32"/>
                    </a:lnTo>
                    <a:lnTo>
                      <a:pt x="72" y="39"/>
                    </a:lnTo>
                    <a:lnTo>
                      <a:pt x="80" y="46"/>
                    </a:lnTo>
                    <a:lnTo>
                      <a:pt x="88" y="52"/>
                    </a:lnTo>
                    <a:lnTo>
                      <a:pt x="93" y="56"/>
                    </a:lnTo>
                    <a:lnTo>
                      <a:pt x="102" y="61"/>
                    </a:lnTo>
                    <a:lnTo>
                      <a:pt x="109" y="64"/>
                    </a:lnTo>
                    <a:lnTo>
                      <a:pt x="118" y="64"/>
                    </a:lnTo>
                    <a:lnTo>
                      <a:pt x="127" y="61"/>
                    </a:lnTo>
                    <a:lnTo>
                      <a:pt x="134" y="58"/>
                    </a:lnTo>
                    <a:lnTo>
                      <a:pt x="140" y="52"/>
                    </a:lnTo>
                    <a:lnTo>
                      <a:pt x="145" y="46"/>
                    </a:lnTo>
                    <a:lnTo>
                      <a:pt x="150" y="40"/>
                    </a:lnTo>
                    <a:lnTo>
                      <a:pt x="180" y="66"/>
                    </a:lnTo>
                    <a:lnTo>
                      <a:pt x="171" y="77"/>
                    </a:lnTo>
                    <a:lnTo>
                      <a:pt x="160" y="87"/>
                    </a:lnTo>
                    <a:lnTo>
                      <a:pt x="148" y="94"/>
                    </a:lnTo>
                    <a:lnTo>
                      <a:pt x="135" y="100"/>
                    </a:lnTo>
                    <a:lnTo>
                      <a:pt x="121" y="103"/>
                    </a:lnTo>
                    <a:lnTo>
                      <a:pt x="105" y="101"/>
                    </a:lnTo>
                    <a:lnTo>
                      <a:pt x="88" y="95"/>
                    </a:lnTo>
                    <a:lnTo>
                      <a:pt x="69" y="85"/>
                    </a:lnTo>
                    <a:lnTo>
                      <a:pt x="52" y="72"/>
                    </a:lnTo>
                    <a:lnTo>
                      <a:pt x="37" y="61"/>
                    </a:lnTo>
                    <a:lnTo>
                      <a:pt x="24" y="51"/>
                    </a:lnTo>
                    <a:lnTo>
                      <a:pt x="16" y="42"/>
                    </a:lnTo>
                    <a:lnTo>
                      <a:pt x="8" y="35"/>
                    </a:lnTo>
                    <a:lnTo>
                      <a:pt x="4" y="30"/>
                    </a:lnTo>
                    <a:lnTo>
                      <a:pt x="1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6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8" name="Freeform 248"/>
              <p:cNvSpPr>
                <a:spLocks/>
              </p:cNvSpPr>
              <p:nvPr/>
            </p:nvSpPr>
            <p:spPr bwMode="auto">
              <a:xfrm>
                <a:off x="4686" y="2818"/>
                <a:ext cx="16" cy="19"/>
              </a:xfrm>
              <a:custGeom>
                <a:avLst/>
                <a:gdLst>
                  <a:gd name="T0" fmla="*/ 0 w 33"/>
                  <a:gd name="T1" fmla="*/ 1 h 38"/>
                  <a:gd name="T2" fmla="*/ 0 w 33"/>
                  <a:gd name="T3" fmla="*/ 1 h 38"/>
                  <a:gd name="T4" fmla="*/ 0 w 33"/>
                  <a:gd name="T5" fmla="*/ 1 h 38"/>
                  <a:gd name="T6" fmla="*/ 0 w 33"/>
                  <a:gd name="T7" fmla="*/ 1 h 38"/>
                  <a:gd name="T8" fmla="*/ 0 w 33"/>
                  <a:gd name="T9" fmla="*/ 1 h 38"/>
                  <a:gd name="T10" fmla="*/ 0 w 33"/>
                  <a:gd name="T11" fmla="*/ 1 h 38"/>
                  <a:gd name="T12" fmla="*/ 0 w 33"/>
                  <a:gd name="T13" fmla="*/ 1 h 38"/>
                  <a:gd name="T14" fmla="*/ 0 w 33"/>
                  <a:gd name="T15" fmla="*/ 1 h 38"/>
                  <a:gd name="T16" fmla="*/ 0 w 33"/>
                  <a:gd name="T17" fmla="*/ 1 h 38"/>
                  <a:gd name="T18" fmla="*/ 0 w 33"/>
                  <a:gd name="T19" fmla="*/ 1 h 38"/>
                  <a:gd name="T20" fmla="*/ 0 w 33"/>
                  <a:gd name="T21" fmla="*/ 1 h 38"/>
                  <a:gd name="T22" fmla="*/ 0 w 33"/>
                  <a:gd name="T23" fmla="*/ 1 h 38"/>
                  <a:gd name="T24" fmla="*/ 0 w 33"/>
                  <a:gd name="T25" fmla="*/ 1 h 38"/>
                  <a:gd name="T26" fmla="*/ 0 w 33"/>
                  <a:gd name="T27" fmla="*/ 1 h 38"/>
                  <a:gd name="T28" fmla="*/ 0 w 33"/>
                  <a:gd name="T29" fmla="*/ 0 h 38"/>
                  <a:gd name="T30" fmla="*/ 0 w 33"/>
                  <a:gd name="T31" fmla="*/ 0 h 38"/>
                  <a:gd name="T32" fmla="*/ 0 w 33"/>
                  <a:gd name="T33" fmla="*/ 1 h 38"/>
                  <a:gd name="T34" fmla="*/ 0 w 33"/>
                  <a:gd name="T35" fmla="*/ 1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38"/>
                  <a:gd name="T56" fmla="*/ 33 w 3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38">
                    <a:moveTo>
                      <a:pt x="32" y="2"/>
                    </a:moveTo>
                    <a:lnTo>
                      <a:pt x="21" y="3"/>
                    </a:lnTo>
                    <a:lnTo>
                      <a:pt x="19" y="8"/>
                    </a:lnTo>
                    <a:lnTo>
                      <a:pt x="13" y="15"/>
                    </a:lnTo>
                    <a:lnTo>
                      <a:pt x="6" y="22"/>
                    </a:lnTo>
                    <a:lnTo>
                      <a:pt x="0" y="26"/>
                    </a:lnTo>
                    <a:lnTo>
                      <a:pt x="6" y="38"/>
                    </a:lnTo>
                    <a:lnTo>
                      <a:pt x="14" y="31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3" y="9"/>
                    </a:lnTo>
                    <a:lnTo>
                      <a:pt x="23" y="10"/>
                    </a:lnTo>
                    <a:lnTo>
                      <a:pt x="33" y="9"/>
                    </a:lnTo>
                    <a:lnTo>
                      <a:pt x="33" y="5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1" y="3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9" name="Freeform 249"/>
              <p:cNvSpPr>
                <a:spLocks/>
              </p:cNvSpPr>
              <p:nvPr/>
            </p:nvSpPr>
            <p:spPr bwMode="auto">
              <a:xfrm>
                <a:off x="4697" y="2819"/>
                <a:ext cx="39" cy="32"/>
              </a:xfrm>
              <a:custGeom>
                <a:avLst/>
                <a:gdLst>
                  <a:gd name="T0" fmla="*/ 1 w 78"/>
                  <a:gd name="T1" fmla="*/ 0 h 65"/>
                  <a:gd name="T2" fmla="*/ 1 w 78"/>
                  <a:gd name="T3" fmla="*/ 0 h 65"/>
                  <a:gd name="T4" fmla="*/ 1 w 78"/>
                  <a:gd name="T5" fmla="*/ 0 h 65"/>
                  <a:gd name="T6" fmla="*/ 1 w 78"/>
                  <a:gd name="T7" fmla="*/ 0 h 65"/>
                  <a:gd name="T8" fmla="*/ 1 w 78"/>
                  <a:gd name="T9" fmla="*/ 0 h 65"/>
                  <a:gd name="T10" fmla="*/ 1 w 78"/>
                  <a:gd name="T11" fmla="*/ 0 h 65"/>
                  <a:gd name="T12" fmla="*/ 1 w 78"/>
                  <a:gd name="T13" fmla="*/ 0 h 65"/>
                  <a:gd name="T14" fmla="*/ 1 w 78"/>
                  <a:gd name="T15" fmla="*/ 0 h 65"/>
                  <a:gd name="T16" fmla="*/ 1 w 78"/>
                  <a:gd name="T17" fmla="*/ 0 h 65"/>
                  <a:gd name="T18" fmla="*/ 1 w 78"/>
                  <a:gd name="T19" fmla="*/ 0 h 65"/>
                  <a:gd name="T20" fmla="*/ 0 w 78"/>
                  <a:gd name="T21" fmla="*/ 0 h 65"/>
                  <a:gd name="T22" fmla="*/ 1 w 78"/>
                  <a:gd name="T23" fmla="*/ 0 h 65"/>
                  <a:gd name="T24" fmla="*/ 1 w 78"/>
                  <a:gd name="T25" fmla="*/ 0 h 65"/>
                  <a:gd name="T26" fmla="*/ 1 w 78"/>
                  <a:gd name="T27" fmla="*/ 0 h 65"/>
                  <a:gd name="T28" fmla="*/ 1 w 78"/>
                  <a:gd name="T29" fmla="*/ 0 h 65"/>
                  <a:gd name="T30" fmla="*/ 1 w 78"/>
                  <a:gd name="T31" fmla="*/ 0 h 65"/>
                  <a:gd name="T32" fmla="*/ 1 w 78"/>
                  <a:gd name="T33" fmla="*/ 0 h 65"/>
                  <a:gd name="T34" fmla="*/ 1 w 78"/>
                  <a:gd name="T35" fmla="*/ 0 h 65"/>
                  <a:gd name="T36" fmla="*/ 1 w 78"/>
                  <a:gd name="T37" fmla="*/ 1 h 65"/>
                  <a:gd name="T38" fmla="*/ 1 w 78"/>
                  <a:gd name="T39" fmla="*/ 1 h 65"/>
                  <a:gd name="T40" fmla="*/ 1 w 78"/>
                  <a:gd name="T41" fmla="*/ 0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65"/>
                  <a:gd name="T65" fmla="*/ 78 w 78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65">
                    <a:moveTo>
                      <a:pt x="78" y="56"/>
                    </a:moveTo>
                    <a:lnTo>
                      <a:pt x="78" y="56"/>
                    </a:lnTo>
                    <a:lnTo>
                      <a:pt x="72" y="52"/>
                    </a:lnTo>
                    <a:lnTo>
                      <a:pt x="65" y="46"/>
                    </a:lnTo>
                    <a:lnTo>
                      <a:pt x="56" y="39"/>
                    </a:lnTo>
                    <a:lnTo>
                      <a:pt x="45" y="30"/>
                    </a:lnTo>
                    <a:lnTo>
                      <a:pt x="36" y="24"/>
                    </a:lnTo>
                    <a:lnTo>
                      <a:pt x="27" y="17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9" y="26"/>
                    </a:lnTo>
                    <a:lnTo>
                      <a:pt x="27" y="33"/>
                    </a:lnTo>
                    <a:lnTo>
                      <a:pt x="39" y="42"/>
                    </a:lnTo>
                    <a:lnTo>
                      <a:pt x="47" y="47"/>
                    </a:lnTo>
                    <a:lnTo>
                      <a:pt x="56" y="55"/>
                    </a:lnTo>
                    <a:lnTo>
                      <a:pt x="63" y="60"/>
                    </a:lnTo>
                    <a:lnTo>
                      <a:pt x="69" y="65"/>
                    </a:lnTo>
                    <a:lnTo>
                      <a:pt x="7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0" name="Freeform 250"/>
              <p:cNvSpPr>
                <a:spLocks/>
              </p:cNvSpPr>
              <p:nvPr/>
            </p:nvSpPr>
            <p:spPr bwMode="auto">
              <a:xfrm>
                <a:off x="4732" y="2839"/>
                <a:ext cx="33" cy="17"/>
              </a:xfrm>
              <a:custGeom>
                <a:avLst/>
                <a:gdLst>
                  <a:gd name="T0" fmla="*/ 1 w 66"/>
                  <a:gd name="T1" fmla="*/ 0 h 33"/>
                  <a:gd name="T2" fmla="*/ 1 w 66"/>
                  <a:gd name="T3" fmla="*/ 1 h 33"/>
                  <a:gd name="T4" fmla="*/ 1 w 66"/>
                  <a:gd name="T5" fmla="*/ 1 h 33"/>
                  <a:gd name="T6" fmla="*/ 1 w 66"/>
                  <a:gd name="T7" fmla="*/ 1 h 33"/>
                  <a:gd name="T8" fmla="*/ 1 w 66"/>
                  <a:gd name="T9" fmla="*/ 1 h 33"/>
                  <a:gd name="T10" fmla="*/ 1 w 66"/>
                  <a:gd name="T11" fmla="*/ 1 h 33"/>
                  <a:gd name="T12" fmla="*/ 1 w 66"/>
                  <a:gd name="T13" fmla="*/ 1 h 33"/>
                  <a:gd name="T14" fmla="*/ 1 w 66"/>
                  <a:gd name="T15" fmla="*/ 1 h 33"/>
                  <a:gd name="T16" fmla="*/ 1 w 66"/>
                  <a:gd name="T17" fmla="*/ 1 h 33"/>
                  <a:gd name="T18" fmla="*/ 1 w 66"/>
                  <a:gd name="T19" fmla="*/ 1 h 33"/>
                  <a:gd name="T20" fmla="*/ 0 w 66"/>
                  <a:gd name="T21" fmla="*/ 1 h 33"/>
                  <a:gd name="T22" fmla="*/ 1 w 66"/>
                  <a:gd name="T23" fmla="*/ 1 h 33"/>
                  <a:gd name="T24" fmla="*/ 1 w 66"/>
                  <a:gd name="T25" fmla="*/ 1 h 33"/>
                  <a:gd name="T26" fmla="*/ 1 w 66"/>
                  <a:gd name="T27" fmla="*/ 1 h 33"/>
                  <a:gd name="T28" fmla="*/ 1 w 66"/>
                  <a:gd name="T29" fmla="*/ 1 h 33"/>
                  <a:gd name="T30" fmla="*/ 1 w 66"/>
                  <a:gd name="T31" fmla="*/ 1 h 33"/>
                  <a:gd name="T32" fmla="*/ 1 w 66"/>
                  <a:gd name="T33" fmla="*/ 1 h 33"/>
                  <a:gd name="T34" fmla="*/ 1 w 66"/>
                  <a:gd name="T35" fmla="*/ 1 h 33"/>
                  <a:gd name="T36" fmla="*/ 1 w 66"/>
                  <a:gd name="T37" fmla="*/ 1 h 33"/>
                  <a:gd name="T38" fmla="*/ 1 w 66"/>
                  <a:gd name="T39" fmla="*/ 1 h 33"/>
                  <a:gd name="T40" fmla="*/ 1 w 66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3"/>
                  <a:gd name="T65" fmla="*/ 66 w 6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3">
                    <a:moveTo>
                      <a:pt x="65" y="0"/>
                    </a:moveTo>
                    <a:lnTo>
                      <a:pt x="55" y="2"/>
                    </a:lnTo>
                    <a:lnTo>
                      <a:pt x="52" y="6"/>
                    </a:lnTo>
                    <a:lnTo>
                      <a:pt x="46" y="12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29" y="22"/>
                    </a:lnTo>
                    <a:lnTo>
                      <a:pt x="20" y="22"/>
                    </a:lnTo>
                    <a:lnTo>
                      <a:pt x="16" y="19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10" y="30"/>
                    </a:lnTo>
                    <a:lnTo>
                      <a:pt x="20" y="33"/>
                    </a:lnTo>
                    <a:lnTo>
                      <a:pt x="29" y="33"/>
                    </a:lnTo>
                    <a:lnTo>
                      <a:pt x="39" y="30"/>
                    </a:lnTo>
                    <a:lnTo>
                      <a:pt x="48" y="28"/>
                    </a:lnTo>
                    <a:lnTo>
                      <a:pt x="55" y="20"/>
                    </a:lnTo>
                    <a:lnTo>
                      <a:pt x="61" y="15"/>
                    </a:lnTo>
                    <a:lnTo>
                      <a:pt x="66" y="7"/>
                    </a:lnTo>
                    <a:lnTo>
                      <a:pt x="56" y="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1" name="Freeform 251"/>
              <p:cNvSpPr>
                <a:spLocks/>
              </p:cNvSpPr>
              <p:nvPr/>
            </p:nvSpPr>
            <p:spPr bwMode="auto">
              <a:xfrm>
                <a:off x="4760" y="2839"/>
                <a:ext cx="20" cy="18"/>
              </a:xfrm>
              <a:custGeom>
                <a:avLst/>
                <a:gdLst>
                  <a:gd name="T0" fmla="*/ 0 w 41"/>
                  <a:gd name="T1" fmla="*/ 1 h 36"/>
                  <a:gd name="T2" fmla="*/ 0 w 41"/>
                  <a:gd name="T3" fmla="*/ 1 h 36"/>
                  <a:gd name="T4" fmla="*/ 0 w 41"/>
                  <a:gd name="T5" fmla="*/ 0 h 36"/>
                  <a:gd name="T6" fmla="*/ 0 w 41"/>
                  <a:gd name="T7" fmla="*/ 1 h 36"/>
                  <a:gd name="T8" fmla="*/ 0 w 41"/>
                  <a:gd name="T9" fmla="*/ 1 h 36"/>
                  <a:gd name="T10" fmla="*/ 0 w 41"/>
                  <a:gd name="T11" fmla="*/ 1 h 36"/>
                  <a:gd name="T12" fmla="*/ 0 w 41"/>
                  <a:gd name="T13" fmla="*/ 1 h 36"/>
                  <a:gd name="T14" fmla="*/ 0 w 41"/>
                  <a:gd name="T15" fmla="*/ 1 h 36"/>
                  <a:gd name="T16" fmla="*/ 0 w 41"/>
                  <a:gd name="T17" fmla="*/ 1 h 36"/>
                  <a:gd name="T18" fmla="*/ 0 w 41"/>
                  <a:gd name="T19" fmla="*/ 1 h 36"/>
                  <a:gd name="T20" fmla="*/ 0 w 41"/>
                  <a:gd name="T21" fmla="*/ 1 h 36"/>
                  <a:gd name="T22" fmla="*/ 0 w 41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36"/>
                  <a:gd name="T38" fmla="*/ 41 w 41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36">
                    <a:moveTo>
                      <a:pt x="39" y="35"/>
                    </a:moveTo>
                    <a:lnTo>
                      <a:pt x="39" y="26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31" y="35"/>
                    </a:lnTo>
                    <a:lnTo>
                      <a:pt x="31" y="26"/>
                    </a:lnTo>
                    <a:lnTo>
                      <a:pt x="31" y="35"/>
                    </a:lnTo>
                    <a:lnTo>
                      <a:pt x="35" y="36"/>
                    </a:lnTo>
                    <a:lnTo>
                      <a:pt x="39" y="35"/>
                    </a:lnTo>
                    <a:lnTo>
                      <a:pt x="41" y="30"/>
                    </a:lnTo>
                    <a:lnTo>
                      <a:pt x="39" y="26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2" name="Freeform 252"/>
              <p:cNvSpPr>
                <a:spLocks/>
              </p:cNvSpPr>
              <p:nvPr/>
            </p:nvSpPr>
            <p:spPr bwMode="auto">
              <a:xfrm>
                <a:off x="4720" y="2852"/>
                <a:ext cx="60" cy="24"/>
              </a:xfrm>
              <a:custGeom>
                <a:avLst/>
                <a:gdLst>
                  <a:gd name="T0" fmla="*/ 0 w 118"/>
                  <a:gd name="T1" fmla="*/ 1 h 48"/>
                  <a:gd name="T2" fmla="*/ 0 w 118"/>
                  <a:gd name="T3" fmla="*/ 1 h 48"/>
                  <a:gd name="T4" fmla="*/ 1 w 118"/>
                  <a:gd name="T5" fmla="*/ 1 h 48"/>
                  <a:gd name="T6" fmla="*/ 1 w 118"/>
                  <a:gd name="T7" fmla="*/ 1 h 48"/>
                  <a:gd name="T8" fmla="*/ 1 w 118"/>
                  <a:gd name="T9" fmla="*/ 1 h 48"/>
                  <a:gd name="T10" fmla="*/ 2 w 118"/>
                  <a:gd name="T11" fmla="*/ 1 h 48"/>
                  <a:gd name="T12" fmla="*/ 2 w 118"/>
                  <a:gd name="T13" fmla="*/ 1 h 48"/>
                  <a:gd name="T14" fmla="*/ 2 w 118"/>
                  <a:gd name="T15" fmla="*/ 1 h 48"/>
                  <a:gd name="T16" fmla="*/ 2 w 118"/>
                  <a:gd name="T17" fmla="*/ 1 h 48"/>
                  <a:gd name="T18" fmla="*/ 2 w 118"/>
                  <a:gd name="T19" fmla="*/ 1 h 48"/>
                  <a:gd name="T20" fmla="*/ 2 w 118"/>
                  <a:gd name="T21" fmla="*/ 0 h 48"/>
                  <a:gd name="T22" fmla="*/ 2 w 118"/>
                  <a:gd name="T23" fmla="*/ 1 h 48"/>
                  <a:gd name="T24" fmla="*/ 2 w 118"/>
                  <a:gd name="T25" fmla="*/ 1 h 48"/>
                  <a:gd name="T26" fmla="*/ 2 w 118"/>
                  <a:gd name="T27" fmla="*/ 1 h 48"/>
                  <a:gd name="T28" fmla="*/ 2 w 118"/>
                  <a:gd name="T29" fmla="*/ 1 h 48"/>
                  <a:gd name="T30" fmla="*/ 1 w 118"/>
                  <a:gd name="T31" fmla="*/ 1 h 48"/>
                  <a:gd name="T32" fmla="*/ 1 w 118"/>
                  <a:gd name="T33" fmla="*/ 1 h 48"/>
                  <a:gd name="T34" fmla="*/ 1 w 118"/>
                  <a:gd name="T35" fmla="*/ 1 h 48"/>
                  <a:gd name="T36" fmla="*/ 1 w 118"/>
                  <a:gd name="T37" fmla="*/ 1 h 48"/>
                  <a:gd name="T38" fmla="*/ 1 w 118"/>
                  <a:gd name="T39" fmla="*/ 1 h 48"/>
                  <a:gd name="T40" fmla="*/ 0 w 118"/>
                  <a:gd name="T41" fmla="*/ 1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48"/>
                  <a:gd name="T65" fmla="*/ 118 w 118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48">
                    <a:moveTo>
                      <a:pt x="0" y="29"/>
                    </a:moveTo>
                    <a:lnTo>
                      <a:pt x="0" y="29"/>
                    </a:lnTo>
                    <a:lnTo>
                      <a:pt x="19" y="39"/>
                    </a:lnTo>
                    <a:lnTo>
                      <a:pt x="37" y="45"/>
                    </a:lnTo>
                    <a:lnTo>
                      <a:pt x="55" y="48"/>
                    </a:lnTo>
                    <a:lnTo>
                      <a:pt x="71" y="43"/>
                    </a:lnTo>
                    <a:lnTo>
                      <a:pt x="85" y="38"/>
                    </a:lnTo>
                    <a:lnTo>
                      <a:pt x="97" y="29"/>
                    </a:lnTo>
                    <a:lnTo>
                      <a:pt x="110" y="19"/>
                    </a:lnTo>
                    <a:lnTo>
                      <a:pt x="118" y="9"/>
                    </a:lnTo>
                    <a:lnTo>
                      <a:pt x="110" y="0"/>
                    </a:lnTo>
                    <a:lnTo>
                      <a:pt x="101" y="10"/>
                    </a:lnTo>
                    <a:lnTo>
                      <a:pt x="91" y="20"/>
                    </a:lnTo>
                    <a:lnTo>
                      <a:pt x="79" y="26"/>
                    </a:lnTo>
                    <a:lnTo>
                      <a:pt x="68" y="32"/>
                    </a:lnTo>
                    <a:lnTo>
                      <a:pt x="55" y="33"/>
                    </a:lnTo>
                    <a:lnTo>
                      <a:pt x="40" y="33"/>
                    </a:lnTo>
                    <a:lnTo>
                      <a:pt x="25" y="28"/>
                    </a:lnTo>
                    <a:lnTo>
                      <a:pt x="6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3" name="Freeform 253"/>
              <p:cNvSpPr>
                <a:spLocks/>
              </p:cNvSpPr>
              <p:nvPr/>
            </p:nvSpPr>
            <p:spPr bwMode="auto">
              <a:xfrm>
                <a:off x="4684" y="2831"/>
                <a:ext cx="39" cy="35"/>
              </a:xfrm>
              <a:custGeom>
                <a:avLst/>
                <a:gdLst>
                  <a:gd name="T0" fmla="*/ 1 w 78"/>
                  <a:gd name="T1" fmla="*/ 0 h 71"/>
                  <a:gd name="T2" fmla="*/ 1 w 78"/>
                  <a:gd name="T3" fmla="*/ 0 h 71"/>
                  <a:gd name="T4" fmla="*/ 1 w 78"/>
                  <a:gd name="T5" fmla="*/ 0 h 71"/>
                  <a:gd name="T6" fmla="*/ 1 w 78"/>
                  <a:gd name="T7" fmla="*/ 0 h 71"/>
                  <a:gd name="T8" fmla="*/ 1 w 78"/>
                  <a:gd name="T9" fmla="*/ 0 h 71"/>
                  <a:gd name="T10" fmla="*/ 1 w 78"/>
                  <a:gd name="T11" fmla="*/ 0 h 71"/>
                  <a:gd name="T12" fmla="*/ 1 w 78"/>
                  <a:gd name="T13" fmla="*/ 0 h 71"/>
                  <a:gd name="T14" fmla="*/ 1 w 78"/>
                  <a:gd name="T15" fmla="*/ 0 h 71"/>
                  <a:gd name="T16" fmla="*/ 1 w 78"/>
                  <a:gd name="T17" fmla="*/ 0 h 71"/>
                  <a:gd name="T18" fmla="*/ 1 w 78"/>
                  <a:gd name="T19" fmla="*/ 1 h 71"/>
                  <a:gd name="T20" fmla="*/ 1 w 78"/>
                  <a:gd name="T21" fmla="*/ 0 h 71"/>
                  <a:gd name="T22" fmla="*/ 1 w 78"/>
                  <a:gd name="T23" fmla="*/ 0 h 71"/>
                  <a:gd name="T24" fmla="*/ 1 w 78"/>
                  <a:gd name="T25" fmla="*/ 0 h 71"/>
                  <a:gd name="T26" fmla="*/ 1 w 78"/>
                  <a:gd name="T27" fmla="*/ 0 h 71"/>
                  <a:gd name="T28" fmla="*/ 1 w 78"/>
                  <a:gd name="T29" fmla="*/ 0 h 71"/>
                  <a:gd name="T30" fmla="*/ 1 w 78"/>
                  <a:gd name="T31" fmla="*/ 0 h 71"/>
                  <a:gd name="T32" fmla="*/ 1 w 78"/>
                  <a:gd name="T33" fmla="*/ 0 h 71"/>
                  <a:gd name="T34" fmla="*/ 1 w 78"/>
                  <a:gd name="T35" fmla="*/ 0 h 71"/>
                  <a:gd name="T36" fmla="*/ 1 w 78"/>
                  <a:gd name="T37" fmla="*/ 0 h 71"/>
                  <a:gd name="T38" fmla="*/ 1 w 78"/>
                  <a:gd name="T39" fmla="*/ 0 h 71"/>
                  <a:gd name="T40" fmla="*/ 1 w 78"/>
                  <a:gd name="T41" fmla="*/ 0 h 71"/>
                  <a:gd name="T42" fmla="*/ 1 w 78"/>
                  <a:gd name="T43" fmla="*/ 0 h 71"/>
                  <a:gd name="T44" fmla="*/ 1 w 78"/>
                  <a:gd name="T45" fmla="*/ 0 h 71"/>
                  <a:gd name="T46" fmla="*/ 0 w 78"/>
                  <a:gd name="T47" fmla="*/ 0 h 71"/>
                  <a:gd name="T48" fmla="*/ 1 w 78"/>
                  <a:gd name="T49" fmla="*/ 0 h 71"/>
                  <a:gd name="T50" fmla="*/ 1 w 78"/>
                  <a:gd name="T51" fmla="*/ 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71"/>
                  <a:gd name="T80" fmla="*/ 78 w 78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71">
                    <a:moveTo>
                      <a:pt x="3" y="0"/>
                    </a:moveTo>
                    <a:lnTo>
                      <a:pt x="1" y="10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0" y="19"/>
                    </a:lnTo>
                    <a:lnTo>
                      <a:pt x="17" y="26"/>
                    </a:lnTo>
                    <a:lnTo>
                      <a:pt x="26" y="35"/>
                    </a:lnTo>
                    <a:lnTo>
                      <a:pt x="39" y="45"/>
                    </a:lnTo>
                    <a:lnTo>
                      <a:pt x="53" y="57"/>
                    </a:lnTo>
                    <a:lnTo>
                      <a:pt x="72" y="71"/>
                    </a:lnTo>
                    <a:lnTo>
                      <a:pt x="78" y="59"/>
                    </a:lnTo>
                    <a:lnTo>
                      <a:pt x="62" y="48"/>
                    </a:lnTo>
                    <a:lnTo>
                      <a:pt x="47" y="36"/>
                    </a:lnTo>
                    <a:lnTo>
                      <a:pt x="35" y="26"/>
                    </a:lnTo>
                    <a:lnTo>
                      <a:pt x="26" y="18"/>
                    </a:lnTo>
                    <a:lnTo>
                      <a:pt x="19" y="10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4" name="Freeform 254"/>
              <p:cNvSpPr>
                <a:spLocks/>
              </p:cNvSpPr>
              <p:nvPr/>
            </p:nvSpPr>
            <p:spPr bwMode="auto">
              <a:xfrm>
                <a:off x="4626" y="2640"/>
                <a:ext cx="50" cy="170"/>
              </a:xfrm>
              <a:custGeom>
                <a:avLst/>
                <a:gdLst>
                  <a:gd name="T0" fmla="*/ 2 w 100"/>
                  <a:gd name="T1" fmla="*/ 5 h 339"/>
                  <a:gd name="T2" fmla="*/ 1 w 100"/>
                  <a:gd name="T3" fmla="*/ 0 h 339"/>
                  <a:gd name="T4" fmla="*/ 0 w 100"/>
                  <a:gd name="T5" fmla="*/ 1 h 339"/>
                  <a:gd name="T6" fmla="*/ 2 w 100"/>
                  <a:gd name="T7" fmla="*/ 6 h 339"/>
                  <a:gd name="T8" fmla="*/ 2 w 100"/>
                  <a:gd name="T9" fmla="*/ 6 h 339"/>
                  <a:gd name="T10" fmla="*/ 2 w 100"/>
                  <a:gd name="T11" fmla="*/ 6 h 339"/>
                  <a:gd name="T12" fmla="*/ 2 w 100"/>
                  <a:gd name="T13" fmla="*/ 6 h 339"/>
                  <a:gd name="T14" fmla="*/ 2 w 100"/>
                  <a:gd name="T15" fmla="*/ 5 h 3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339"/>
                  <a:gd name="T26" fmla="*/ 100 w 100"/>
                  <a:gd name="T27" fmla="*/ 339 h 3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339">
                    <a:moveTo>
                      <a:pt x="100" y="314"/>
                    </a:moveTo>
                    <a:lnTo>
                      <a:pt x="36" y="0"/>
                    </a:lnTo>
                    <a:lnTo>
                      <a:pt x="0" y="7"/>
                    </a:lnTo>
                    <a:lnTo>
                      <a:pt x="65" y="322"/>
                    </a:lnTo>
                    <a:lnTo>
                      <a:pt x="74" y="336"/>
                    </a:lnTo>
                    <a:lnTo>
                      <a:pt x="87" y="339"/>
                    </a:lnTo>
                    <a:lnTo>
                      <a:pt x="98" y="332"/>
                    </a:lnTo>
                    <a:lnTo>
                      <a:pt x="100" y="314"/>
                    </a:lnTo>
                    <a:close/>
                  </a:path>
                </a:pathLst>
              </a:custGeom>
              <a:solidFill>
                <a:srgbClr val="C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5" name="Freeform 255"/>
              <p:cNvSpPr>
                <a:spLocks/>
              </p:cNvSpPr>
              <p:nvPr/>
            </p:nvSpPr>
            <p:spPr bwMode="auto">
              <a:xfrm>
                <a:off x="4641" y="2637"/>
                <a:ext cx="38" cy="160"/>
              </a:xfrm>
              <a:custGeom>
                <a:avLst/>
                <a:gdLst>
                  <a:gd name="T0" fmla="*/ 1 w 75"/>
                  <a:gd name="T1" fmla="*/ 1 h 320"/>
                  <a:gd name="T2" fmla="*/ 0 w 75"/>
                  <a:gd name="T3" fmla="*/ 1 h 320"/>
                  <a:gd name="T4" fmla="*/ 1 w 75"/>
                  <a:gd name="T5" fmla="*/ 5 h 320"/>
                  <a:gd name="T6" fmla="*/ 2 w 75"/>
                  <a:gd name="T7" fmla="*/ 5 h 320"/>
                  <a:gd name="T8" fmla="*/ 1 w 75"/>
                  <a:gd name="T9" fmla="*/ 1 h 320"/>
                  <a:gd name="T10" fmla="*/ 1 w 75"/>
                  <a:gd name="T11" fmla="*/ 0 h 320"/>
                  <a:gd name="T12" fmla="*/ 1 w 75"/>
                  <a:gd name="T13" fmla="*/ 1 h 320"/>
                  <a:gd name="T14" fmla="*/ 1 w 75"/>
                  <a:gd name="T15" fmla="*/ 1 h 320"/>
                  <a:gd name="T16" fmla="*/ 1 w 75"/>
                  <a:gd name="T17" fmla="*/ 0 h 320"/>
                  <a:gd name="T18" fmla="*/ 1 w 75"/>
                  <a:gd name="T19" fmla="*/ 1 h 320"/>
                  <a:gd name="T20" fmla="*/ 0 w 75"/>
                  <a:gd name="T21" fmla="*/ 1 h 320"/>
                  <a:gd name="T22" fmla="*/ 1 w 75"/>
                  <a:gd name="T23" fmla="*/ 1 h 3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320"/>
                  <a:gd name="T38" fmla="*/ 75 w 75"/>
                  <a:gd name="T39" fmla="*/ 320 h 3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320">
                    <a:moveTo>
                      <a:pt x="6" y="12"/>
                    </a:moveTo>
                    <a:lnTo>
                      <a:pt x="0" y="6"/>
                    </a:lnTo>
                    <a:lnTo>
                      <a:pt x="64" y="320"/>
                    </a:lnTo>
                    <a:lnTo>
                      <a:pt x="75" y="32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6" name="Freeform 256"/>
              <p:cNvSpPr>
                <a:spLocks/>
              </p:cNvSpPr>
              <p:nvPr/>
            </p:nvSpPr>
            <p:spPr bwMode="auto">
              <a:xfrm>
                <a:off x="4623" y="2637"/>
                <a:ext cx="21" cy="9"/>
              </a:xfrm>
              <a:custGeom>
                <a:avLst/>
                <a:gdLst>
                  <a:gd name="T0" fmla="*/ 1 w 42"/>
                  <a:gd name="T1" fmla="*/ 0 h 19"/>
                  <a:gd name="T2" fmla="*/ 1 w 42"/>
                  <a:gd name="T3" fmla="*/ 0 h 19"/>
                  <a:gd name="T4" fmla="*/ 1 w 42"/>
                  <a:gd name="T5" fmla="*/ 0 h 19"/>
                  <a:gd name="T6" fmla="*/ 1 w 42"/>
                  <a:gd name="T7" fmla="*/ 0 h 19"/>
                  <a:gd name="T8" fmla="*/ 1 w 42"/>
                  <a:gd name="T9" fmla="*/ 0 h 19"/>
                  <a:gd name="T10" fmla="*/ 0 w 42"/>
                  <a:gd name="T11" fmla="*/ 0 h 19"/>
                  <a:gd name="T12" fmla="*/ 1 w 42"/>
                  <a:gd name="T13" fmla="*/ 0 h 19"/>
                  <a:gd name="T14" fmla="*/ 1 w 42"/>
                  <a:gd name="T15" fmla="*/ 0 h 19"/>
                  <a:gd name="T16" fmla="*/ 0 w 42"/>
                  <a:gd name="T17" fmla="*/ 0 h 19"/>
                  <a:gd name="T18" fmla="*/ 1 w 42"/>
                  <a:gd name="T19" fmla="*/ 0 h 19"/>
                  <a:gd name="T20" fmla="*/ 1 w 42"/>
                  <a:gd name="T21" fmla="*/ 0 h 19"/>
                  <a:gd name="T22" fmla="*/ 1 w 42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19"/>
                  <a:gd name="T38" fmla="*/ 42 w 42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19">
                    <a:moveTo>
                      <a:pt x="12" y="13"/>
                    </a:moveTo>
                    <a:lnTo>
                      <a:pt x="6" y="19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6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6" y="19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7" name="Freeform 257"/>
              <p:cNvSpPr>
                <a:spLocks/>
              </p:cNvSpPr>
              <p:nvPr/>
            </p:nvSpPr>
            <p:spPr bwMode="auto">
              <a:xfrm>
                <a:off x="4623" y="2644"/>
                <a:ext cx="38" cy="160"/>
              </a:xfrm>
              <a:custGeom>
                <a:avLst/>
                <a:gdLst>
                  <a:gd name="T0" fmla="*/ 1 w 77"/>
                  <a:gd name="T1" fmla="*/ 5 h 320"/>
                  <a:gd name="T2" fmla="*/ 1 w 77"/>
                  <a:gd name="T3" fmla="*/ 5 h 320"/>
                  <a:gd name="T4" fmla="*/ 0 w 77"/>
                  <a:gd name="T5" fmla="*/ 0 h 320"/>
                  <a:gd name="T6" fmla="*/ 0 w 77"/>
                  <a:gd name="T7" fmla="*/ 0 h 320"/>
                  <a:gd name="T8" fmla="*/ 1 w 77"/>
                  <a:gd name="T9" fmla="*/ 5 h 320"/>
                  <a:gd name="T10" fmla="*/ 1 w 77"/>
                  <a:gd name="T11" fmla="*/ 5 h 320"/>
                  <a:gd name="T12" fmla="*/ 1 w 77"/>
                  <a:gd name="T13" fmla="*/ 5 h 320"/>
                  <a:gd name="T14" fmla="*/ 1 w 77"/>
                  <a:gd name="T15" fmla="*/ 5 h 320"/>
                  <a:gd name="T16" fmla="*/ 1 w 77"/>
                  <a:gd name="T17" fmla="*/ 5 h 320"/>
                  <a:gd name="T18" fmla="*/ 1 w 77"/>
                  <a:gd name="T19" fmla="*/ 5 h 320"/>
                  <a:gd name="T20" fmla="*/ 1 w 77"/>
                  <a:gd name="T21" fmla="*/ 5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320"/>
                  <a:gd name="T35" fmla="*/ 77 w 77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320">
                    <a:moveTo>
                      <a:pt x="77" y="315"/>
                    </a:moveTo>
                    <a:lnTo>
                      <a:pt x="77" y="31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5" y="315"/>
                    </a:lnTo>
                    <a:lnTo>
                      <a:pt x="67" y="319"/>
                    </a:lnTo>
                    <a:lnTo>
                      <a:pt x="71" y="320"/>
                    </a:lnTo>
                    <a:lnTo>
                      <a:pt x="75" y="319"/>
                    </a:lnTo>
                    <a:lnTo>
                      <a:pt x="77" y="3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8" name="Freeform 258"/>
              <p:cNvSpPr>
                <a:spLocks/>
              </p:cNvSpPr>
              <p:nvPr/>
            </p:nvSpPr>
            <p:spPr bwMode="auto">
              <a:xfrm>
                <a:off x="4656" y="2794"/>
                <a:ext cx="23" cy="18"/>
              </a:xfrm>
              <a:custGeom>
                <a:avLst/>
                <a:gdLst>
                  <a:gd name="T0" fmla="*/ 1 w 46"/>
                  <a:gd name="T1" fmla="*/ 1 h 36"/>
                  <a:gd name="T2" fmla="*/ 1 w 46"/>
                  <a:gd name="T3" fmla="*/ 1 h 36"/>
                  <a:gd name="T4" fmla="*/ 1 w 46"/>
                  <a:gd name="T5" fmla="*/ 1 h 36"/>
                  <a:gd name="T6" fmla="*/ 1 w 46"/>
                  <a:gd name="T7" fmla="*/ 1 h 36"/>
                  <a:gd name="T8" fmla="*/ 1 w 46"/>
                  <a:gd name="T9" fmla="*/ 1 h 36"/>
                  <a:gd name="T10" fmla="*/ 1 w 46"/>
                  <a:gd name="T11" fmla="*/ 1 h 36"/>
                  <a:gd name="T12" fmla="*/ 0 w 46"/>
                  <a:gd name="T13" fmla="*/ 1 h 36"/>
                  <a:gd name="T14" fmla="*/ 1 w 46"/>
                  <a:gd name="T15" fmla="*/ 1 h 36"/>
                  <a:gd name="T16" fmla="*/ 1 w 46"/>
                  <a:gd name="T17" fmla="*/ 1 h 36"/>
                  <a:gd name="T18" fmla="*/ 1 w 46"/>
                  <a:gd name="T19" fmla="*/ 1 h 36"/>
                  <a:gd name="T20" fmla="*/ 1 w 46"/>
                  <a:gd name="T21" fmla="*/ 1 h 36"/>
                  <a:gd name="T22" fmla="*/ 1 w 46"/>
                  <a:gd name="T23" fmla="*/ 1 h 36"/>
                  <a:gd name="T24" fmla="*/ 1 w 46"/>
                  <a:gd name="T25" fmla="*/ 1 h 36"/>
                  <a:gd name="T26" fmla="*/ 1 w 46"/>
                  <a:gd name="T27" fmla="*/ 0 h 36"/>
                  <a:gd name="T28" fmla="*/ 1 w 46"/>
                  <a:gd name="T29" fmla="*/ 0 h 36"/>
                  <a:gd name="T30" fmla="*/ 1 w 46"/>
                  <a:gd name="T31" fmla="*/ 1 h 36"/>
                  <a:gd name="T32" fmla="*/ 1 w 46"/>
                  <a:gd name="T33" fmla="*/ 1 h 36"/>
                  <a:gd name="T34" fmla="*/ 1 w 46"/>
                  <a:gd name="T35" fmla="*/ 1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36"/>
                  <a:gd name="T56" fmla="*/ 46 w 46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36">
                    <a:moveTo>
                      <a:pt x="35" y="5"/>
                    </a:moveTo>
                    <a:lnTo>
                      <a:pt x="35" y="7"/>
                    </a:lnTo>
                    <a:lnTo>
                      <a:pt x="33" y="20"/>
                    </a:lnTo>
                    <a:lnTo>
                      <a:pt x="28" y="24"/>
                    </a:lnTo>
                    <a:lnTo>
                      <a:pt x="19" y="23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10" y="31"/>
                    </a:lnTo>
                    <a:lnTo>
                      <a:pt x="28" y="36"/>
                    </a:lnTo>
                    <a:lnTo>
                      <a:pt x="45" y="26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5" y="7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19" name="Freeform 259"/>
              <p:cNvSpPr>
                <a:spLocks/>
              </p:cNvSpPr>
              <p:nvPr/>
            </p:nvSpPr>
            <p:spPr bwMode="auto">
              <a:xfrm>
                <a:off x="4673" y="3405"/>
                <a:ext cx="169" cy="79"/>
              </a:xfrm>
              <a:custGeom>
                <a:avLst/>
                <a:gdLst>
                  <a:gd name="T0" fmla="*/ 1 w 337"/>
                  <a:gd name="T1" fmla="*/ 1 h 157"/>
                  <a:gd name="T2" fmla="*/ 1 w 337"/>
                  <a:gd name="T3" fmla="*/ 1 h 157"/>
                  <a:gd name="T4" fmla="*/ 0 w 337"/>
                  <a:gd name="T5" fmla="*/ 2 h 157"/>
                  <a:gd name="T6" fmla="*/ 1 w 337"/>
                  <a:gd name="T7" fmla="*/ 2 h 157"/>
                  <a:gd name="T8" fmla="*/ 1 w 337"/>
                  <a:gd name="T9" fmla="*/ 3 h 157"/>
                  <a:gd name="T10" fmla="*/ 1 w 337"/>
                  <a:gd name="T11" fmla="*/ 3 h 157"/>
                  <a:gd name="T12" fmla="*/ 1 w 337"/>
                  <a:gd name="T13" fmla="*/ 3 h 157"/>
                  <a:gd name="T14" fmla="*/ 1 w 337"/>
                  <a:gd name="T15" fmla="*/ 3 h 157"/>
                  <a:gd name="T16" fmla="*/ 2 w 337"/>
                  <a:gd name="T17" fmla="*/ 3 h 157"/>
                  <a:gd name="T18" fmla="*/ 2 w 337"/>
                  <a:gd name="T19" fmla="*/ 3 h 157"/>
                  <a:gd name="T20" fmla="*/ 3 w 337"/>
                  <a:gd name="T21" fmla="*/ 3 h 157"/>
                  <a:gd name="T22" fmla="*/ 3 w 337"/>
                  <a:gd name="T23" fmla="*/ 3 h 157"/>
                  <a:gd name="T24" fmla="*/ 3 w 337"/>
                  <a:gd name="T25" fmla="*/ 3 h 157"/>
                  <a:gd name="T26" fmla="*/ 4 w 337"/>
                  <a:gd name="T27" fmla="*/ 3 h 157"/>
                  <a:gd name="T28" fmla="*/ 4 w 337"/>
                  <a:gd name="T29" fmla="*/ 3 h 157"/>
                  <a:gd name="T30" fmla="*/ 5 w 337"/>
                  <a:gd name="T31" fmla="*/ 3 h 157"/>
                  <a:gd name="T32" fmla="*/ 5 w 337"/>
                  <a:gd name="T33" fmla="*/ 3 h 157"/>
                  <a:gd name="T34" fmla="*/ 5 w 337"/>
                  <a:gd name="T35" fmla="*/ 3 h 157"/>
                  <a:gd name="T36" fmla="*/ 5 w 337"/>
                  <a:gd name="T37" fmla="*/ 3 h 157"/>
                  <a:gd name="T38" fmla="*/ 6 w 337"/>
                  <a:gd name="T39" fmla="*/ 3 h 157"/>
                  <a:gd name="T40" fmla="*/ 6 w 337"/>
                  <a:gd name="T41" fmla="*/ 3 h 157"/>
                  <a:gd name="T42" fmla="*/ 6 w 337"/>
                  <a:gd name="T43" fmla="*/ 2 h 157"/>
                  <a:gd name="T44" fmla="*/ 5 w 337"/>
                  <a:gd name="T45" fmla="*/ 2 h 157"/>
                  <a:gd name="T46" fmla="*/ 5 w 337"/>
                  <a:gd name="T47" fmla="*/ 2 h 157"/>
                  <a:gd name="T48" fmla="*/ 5 w 337"/>
                  <a:gd name="T49" fmla="*/ 1 h 157"/>
                  <a:gd name="T50" fmla="*/ 4 w 337"/>
                  <a:gd name="T51" fmla="*/ 1 h 157"/>
                  <a:gd name="T52" fmla="*/ 4 w 337"/>
                  <a:gd name="T53" fmla="*/ 1 h 157"/>
                  <a:gd name="T54" fmla="*/ 3 w 337"/>
                  <a:gd name="T55" fmla="*/ 1 h 157"/>
                  <a:gd name="T56" fmla="*/ 3 w 337"/>
                  <a:gd name="T57" fmla="*/ 0 h 157"/>
                  <a:gd name="T58" fmla="*/ 3 w 337"/>
                  <a:gd name="T59" fmla="*/ 1 h 157"/>
                  <a:gd name="T60" fmla="*/ 3 w 337"/>
                  <a:gd name="T61" fmla="*/ 1 h 157"/>
                  <a:gd name="T62" fmla="*/ 2 w 337"/>
                  <a:gd name="T63" fmla="*/ 1 h 157"/>
                  <a:gd name="T64" fmla="*/ 2 w 337"/>
                  <a:gd name="T65" fmla="*/ 1 h 157"/>
                  <a:gd name="T66" fmla="*/ 2 w 337"/>
                  <a:gd name="T67" fmla="*/ 1 h 157"/>
                  <a:gd name="T68" fmla="*/ 1 w 337"/>
                  <a:gd name="T69" fmla="*/ 1 h 157"/>
                  <a:gd name="T70" fmla="*/ 1 w 337"/>
                  <a:gd name="T71" fmla="*/ 1 h 157"/>
                  <a:gd name="T72" fmla="*/ 1 w 337"/>
                  <a:gd name="T73" fmla="*/ 1 h 1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7"/>
                  <a:gd name="T112" fmla="*/ 0 h 157"/>
                  <a:gd name="T113" fmla="*/ 337 w 337"/>
                  <a:gd name="T114" fmla="*/ 157 h 1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7" h="157">
                    <a:moveTo>
                      <a:pt x="11" y="21"/>
                    </a:moveTo>
                    <a:lnTo>
                      <a:pt x="4" y="53"/>
                    </a:lnTo>
                    <a:lnTo>
                      <a:pt x="0" y="89"/>
                    </a:lnTo>
                    <a:lnTo>
                      <a:pt x="1" y="121"/>
                    </a:lnTo>
                    <a:lnTo>
                      <a:pt x="7" y="142"/>
                    </a:lnTo>
                    <a:lnTo>
                      <a:pt x="20" y="145"/>
                    </a:lnTo>
                    <a:lnTo>
                      <a:pt x="37" y="147"/>
                    </a:lnTo>
                    <a:lnTo>
                      <a:pt x="58" y="148"/>
                    </a:lnTo>
                    <a:lnTo>
                      <a:pt x="81" y="151"/>
                    </a:lnTo>
                    <a:lnTo>
                      <a:pt x="105" y="153"/>
                    </a:lnTo>
                    <a:lnTo>
                      <a:pt x="130" y="154"/>
                    </a:lnTo>
                    <a:lnTo>
                      <a:pt x="157" y="155"/>
                    </a:lnTo>
                    <a:lnTo>
                      <a:pt x="183" y="157"/>
                    </a:lnTo>
                    <a:lnTo>
                      <a:pt x="209" y="157"/>
                    </a:lnTo>
                    <a:lnTo>
                      <a:pt x="235" y="157"/>
                    </a:lnTo>
                    <a:lnTo>
                      <a:pt x="258" y="157"/>
                    </a:lnTo>
                    <a:lnTo>
                      <a:pt x="281" y="155"/>
                    </a:lnTo>
                    <a:lnTo>
                      <a:pt x="300" y="154"/>
                    </a:lnTo>
                    <a:lnTo>
                      <a:pt x="316" y="153"/>
                    </a:lnTo>
                    <a:lnTo>
                      <a:pt x="329" y="150"/>
                    </a:lnTo>
                    <a:lnTo>
                      <a:pt x="337" y="145"/>
                    </a:lnTo>
                    <a:lnTo>
                      <a:pt x="326" y="125"/>
                    </a:lnTo>
                    <a:lnTo>
                      <a:pt x="311" y="105"/>
                    </a:lnTo>
                    <a:lnTo>
                      <a:pt x="293" y="83"/>
                    </a:lnTo>
                    <a:lnTo>
                      <a:pt x="269" y="62"/>
                    </a:lnTo>
                    <a:lnTo>
                      <a:pt x="245" y="41"/>
                    </a:lnTo>
                    <a:lnTo>
                      <a:pt x="218" y="23"/>
                    </a:lnTo>
                    <a:lnTo>
                      <a:pt x="189" y="10"/>
                    </a:lnTo>
                    <a:lnTo>
                      <a:pt x="158" y="0"/>
                    </a:lnTo>
                    <a:lnTo>
                      <a:pt x="147" y="10"/>
                    </a:lnTo>
                    <a:lnTo>
                      <a:pt x="131" y="17"/>
                    </a:lnTo>
                    <a:lnTo>
                      <a:pt x="111" y="21"/>
                    </a:lnTo>
                    <a:lnTo>
                      <a:pt x="91" y="26"/>
                    </a:lnTo>
                    <a:lnTo>
                      <a:pt x="69" y="27"/>
                    </a:lnTo>
                    <a:lnTo>
                      <a:pt x="47" y="26"/>
                    </a:lnTo>
                    <a:lnTo>
                      <a:pt x="27" y="24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20" name="Freeform 260"/>
              <p:cNvSpPr>
                <a:spLocks/>
              </p:cNvSpPr>
              <p:nvPr/>
            </p:nvSpPr>
            <p:spPr bwMode="auto">
              <a:xfrm>
                <a:off x="4670" y="3415"/>
                <a:ext cx="12" cy="65"/>
              </a:xfrm>
              <a:custGeom>
                <a:avLst/>
                <a:gdLst>
                  <a:gd name="T0" fmla="*/ 1 w 23"/>
                  <a:gd name="T1" fmla="*/ 2 h 128"/>
                  <a:gd name="T2" fmla="*/ 1 w 23"/>
                  <a:gd name="T3" fmla="*/ 2 h 128"/>
                  <a:gd name="T4" fmla="*/ 1 w 23"/>
                  <a:gd name="T5" fmla="*/ 2 h 128"/>
                  <a:gd name="T6" fmla="*/ 1 w 23"/>
                  <a:gd name="T7" fmla="*/ 2 h 128"/>
                  <a:gd name="T8" fmla="*/ 1 w 23"/>
                  <a:gd name="T9" fmla="*/ 1 h 128"/>
                  <a:gd name="T10" fmla="*/ 1 w 23"/>
                  <a:gd name="T11" fmla="*/ 1 h 128"/>
                  <a:gd name="T12" fmla="*/ 1 w 23"/>
                  <a:gd name="T13" fmla="*/ 0 h 128"/>
                  <a:gd name="T14" fmla="*/ 1 w 23"/>
                  <a:gd name="T15" fmla="*/ 1 h 128"/>
                  <a:gd name="T16" fmla="*/ 0 w 23"/>
                  <a:gd name="T17" fmla="*/ 2 h 128"/>
                  <a:gd name="T18" fmla="*/ 1 w 23"/>
                  <a:gd name="T19" fmla="*/ 2 h 128"/>
                  <a:gd name="T20" fmla="*/ 1 w 23"/>
                  <a:gd name="T21" fmla="*/ 2 h 128"/>
                  <a:gd name="T22" fmla="*/ 1 w 23"/>
                  <a:gd name="T23" fmla="*/ 3 h 128"/>
                  <a:gd name="T24" fmla="*/ 1 w 23"/>
                  <a:gd name="T25" fmla="*/ 2 h 128"/>
                  <a:gd name="T26" fmla="*/ 1 w 23"/>
                  <a:gd name="T27" fmla="*/ 3 h 128"/>
                  <a:gd name="T28" fmla="*/ 1 w 23"/>
                  <a:gd name="T29" fmla="*/ 3 h 128"/>
                  <a:gd name="T30" fmla="*/ 1 w 23"/>
                  <a:gd name="T31" fmla="*/ 2 h 128"/>
                  <a:gd name="T32" fmla="*/ 1 w 23"/>
                  <a:gd name="T33" fmla="*/ 2 h 128"/>
                  <a:gd name="T34" fmla="*/ 1 w 23"/>
                  <a:gd name="T35" fmla="*/ 2 h 1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28"/>
                  <a:gd name="T56" fmla="*/ 23 w 23"/>
                  <a:gd name="T57" fmla="*/ 128 h 1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28">
                    <a:moveTo>
                      <a:pt x="13" y="117"/>
                    </a:moveTo>
                    <a:lnTo>
                      <a:pt x="19" y="120"/>
                    </a:lnTo>
                    <a:lnTo>
                      <a:pt x="13" y="101"/>
                    </a:lnTo>
                    <a:lnTo>
                      <a:pt x="12" y="69"/>
                    </a:lnTo>
                    <a:lnTo>
                      <a:pt x="16" y="33"/>
                    </a:lnTo>
                    <a:lnTo>
                      <a:pt x="23" y="3"/>
                    </a:lnTo>
                    <a:lnTo>
                      <a:pt x="12" y="0"/>
                    </a:lnTo>
                    <a:lnTo>
                      <a:pt x="4" y="33"/>
                    </a:lnTo>
                    <a:lnTo>
                      <a:pt x="0" y="69"/>
                    </a:lnTo>
                    <a:lnTo>
                      <a:pt x="2" y="101"/>
                    </a:lnTo>
                    <a:lnTo>
                      <a:pt x="7" y="125"/>
                    </a:lnTo>
                    <a:lnTo>
                      <a:pt x="13" y="128"/>
                    </a:lnTo>
                    <a:lnTo>
                      <a:pt x="7" y="125"/>
                    </a:lnTo>
                    <a:lnTo>
                      <a:pt x="10" y="128"/>
                    </a:lnTo>
                    <a:lnTo>
                      <a:pt x="16" y="128"/>
                    </a:lnTo>
                    <a:lnTo>
                      <a:pt x="19" y="124"/>
                    </a:lnTo>
                    <a:lnTo>
                      <a:pt x="19" y="120"/>
                    </a:lnTo>
                    <a:lnTo>
                      <a:pt x="13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21" name="Freeform 261"/>
              <p:cNvSpPr>
                <a:spLocks/>
              </p:cNvSpPr>
              <p:nvPr/>
            </p:nvSpPr>
            <p:spPr bwMode="auto">
              <a:xfrm>
                <a:off x="4677" y="3474"/>
                <a:ext cx="167" cy="14"/>
              </a:xfrm>
              <a:custGeom>
                <a:avLst/>
                <a:gdLst>
                  <a:gd name="T0" fmla="*/ 5 w 336"/>
                  <a:gd name="T1" fmla="*/ 1 h 27"/>
                  <a:gd name="T2" fmla="*/ 5 w 336"/>
                  <a:gd name="T3" fmla="*/ 1 h 27"/>
                  <a:gd name="T4" fmla="*/ 4 w 336"/>
                  <a:gd name="T5" fmla="*/ 1 h 27"/>
                  <a:gd name="T6" fmla="*/ 4 w 336"/>
                  <a:gd name="T7" fmla="*/ 1 h 27"/>
                  <a:gd name="T8" fmla="*/ 4 w 336"/>
                  <a:gd name="T9" fmla="*/ 1 h 27"/>
                  <a:gd name="T10" fmla="*/ 4 w 336"/>
                  <a:gd name="T11" fmla="*/ 1 h 27"/>
                  <a:gd name="T12" fmla="*/ 3 w 336"/>
                  <a:gd name="T13" fmla="*/ 1 h 27"/>
                  <a:gd name="T14" fmla="*/ 3 w 336"/>
                  <a:gd name="T15" fmla="*/ 1 h 27"/>
                  <a:gd name="T16" fmla="*/ 3 w 336"/>
                  <a:gd name="T17" fmla="*/ 1 h 27"/>
                  <a:gd name="T18" fmla="*/ 2 w 336"/>
                  <a:gd name="T19" fmla="*/ 1 h 27"/>
                  <a:gd name="T20" fmla="*/ 2 w 336"/>
                  <a:gd name="T21" fmla="*/ 1 h 27"/>
                  <a:gd name="T22" fmla="*/ 1 w 336"/>
                  <a:gd name="T23" fmla="*/ 1 h 27"/>
                  <a:gd name="T24" fmla="*/ 1 w 336"/>
                  <a:gd name="T25" fmla="*/ 1 h 27"/>
                  <a:gd name="T26" fmla="*/ 1 w 336"/>
                  <a:gd name="T27" fmla="*/ 1 h 27"/>
                  <a:gd name="T28" fmla="*/ 0 w 336"/>
                  <a:gd name="T29" fmla="*/ 1 h 27"/>
                  <a:gd name="T30" fmla="*/ 0 w 336"/>
                  <a:gd name="T31" fmla="*/ 1 h 27"/>
                  <a:gd name="T32" fmla="*/ 0 w 336"/>
                  <a:gd name="T33" fmla="*/ 1 h 27"/>
                  <a:gd name="T34" fmla="*/ 0 w 336"/>
                  <a:gd name="T35" fmla="*/ 0 h 27"/>
                  <a:gd name="T36" fmla="*/ 0 w 336"/>
                  <a:gd name="T37" fmla="*/ 1 h 27"/>
                  <a:gd name="T38" fmla="*/ 0 w 336"/>
                  <a:gd name="T39" fmla="*/ 1 h 27"/>
                  <a:gd name="T40" fmla="*/ 0 w 336"/>
                  <a:gd name="T41" fmla="*/ 1 h 27"/>
                  <a:gd name="T42" fmla="*/ 0 w 336"/>
                  <a:gd name="T43" fmla="*/ 1 h 27"/>
                  <a:gd name="T44" fmla="*/ 1 w 336"/>
                  <a:gd name="T45" fmla="*/ 1 h 27"/>
                  <a:gd name="T46" fmla="*/ 1 w 336"/>
                  <a:gd name="T47" fmla="*/ 1 h 27"/>
                  <a:gd name="T48" fmla="*/ 1 w 336"/>
                  <a:gd name="T49" fmla="*/ 1 h 27"/>
                  <a:gd name="T50" fmla="*/ 2 w 336"/>
                  <a:gd name="T51" fmla="*/ 1 h 27"/>
                  <a:gd name="T52" fmla="*/ 2 w 336"/>
                  <a:gd name="T53" fmla="*/ 1 h 27"/>
                  <a:gd name="T54" fmla="*/ 3 w 336"/>
                  <a:gd name="T55" fmla="*/ 1 h 27"/>
                  <a:gd name="T56" fmla="*/ 3 w 336"/>
                  <a:gd name="T57" fmla="*/ 1 h 27"/>
                  <a:gd name="T58" fmla="*/ 3 w 336"/>
                  <a:gd name="T59" fmla="*/ 1 h 27"/>
                  <a:gd name="T60" fmla="*/ 4 w 336"/>
                  <a:gd name="T61" fmla="*/ 1 h 27"/>
                  <a:gd name="T62" fmla="*/ 4 w 336"/>
                  <a:gd name="T63" fmla="*/ 1 h 27"/>
                  <a:gd name="T64" fmla="*/ 4 w 336"/>
                  <a:gd name="T65" fmla="*/ 1 h 27"/>
                  <a:gd name="T66" fmla="*/ 5 w 336"/>
                  <a:gd name="T67" fmla="*/ 1 h 27"/>
                  <a:gd name="T68" fmla="*/ 5 w 336"/>
                  <a:gd name="T69" fmla="*/ 1 h 27"/>
                  <a:gd name="T70" fmla="*/ 5 w 336"/>
                  <a:gd name="T71" fmla="*/ 1 h 27"/>
                  <a:gd name="T72" fmla="*/ 5 w 336"/>
                  <a:gd name="T73" fmla="*/ 1 h 27"/>
                  <a:gd name="T74" fmla="*/ 5 w 336"/>
                  <a:gd name="T75" fmla="*/ 1 h 27"/>
                  <a:gd name="T76" fmla="*/ 5 w 336"/>
                  <a:gd name="T77" fmla="*/ 1 h 27"/>
                  <a:gd name="T78" fmla="*/ 5 w 336"/>
                  <a:gd name="T79" fmla="*/ 1 h 27"/>
                  <a:gd name="T80" fmla="*/ 5 w 336"/>
                  <a:gd name="T81" fmla="*/ 1 h 27"/>
                  <a:gd name="T82" fmla="*/ 5 w 336"/>
                  <a:gd name="T83" fmla="*/ 1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6"/>
                  <a:gd name="T127" fmla="*/ 0 h 27"/>
                  <a:gd name="T128" fmla="*/ 336 w 336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6" h="27">
                    <a:moveTo>
                      <a:pt x="324" y="11"/>
                    </a:moveTo>
                    <a:lnTo>
                      <a:pt x="327" y="3"/>
                    </a:lnTo>
                    <a:lnTo>
                      <a:pt x="320" y="7"/>
                    </a:lnTo>
                    <a:lnTo>
                      <a:pt x="309" y="10"/>
                    </a:lnTo>
                    <a:lnTo>
                      <a:pt x="293" y="11"/>
                    </a:lnTo>
                    <a:lnTo>
                      <a:pt x="274" y="13"/>
                    </a:lnTo>
                    <a:lnTo>
                      <a:pt x="251" y="13"/>
                    </a:lnTo>
                    <a:lnTo>
                      <a:pt x="228" y="13"/>
                    </a:lnTo>
                    <a:lnTo>
                      <a:pt x="202" y="13"/>
                    </a:lnTo>
                    <a:lnTo>
                      <a:pt x="176" y="13"/>
                    </a:lnTo>
                    <a:lnTo>
                      <a:pt x="150" y="13"/>
                    </a:lnTo>
                    <a:lnTo>
                      <a:pt x="123" y="11"/>
                    </a:lnTo>
                    <a:lnTo>
                      <a:pt x="98" y="10"/>
                    </a:lnTo>
                    <a:lnTo>
                      <a:pt x="74" y="8"/>
                    </a:lnTo>
                    <a:lnTo>
                      <a:pt x="51" y="5"/>
                    </a:lnTo>
                    <a:lnTo>
                      <a:pt x="30" y="4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14"/>
                    </a:lnTo>
                    <a:lnTo>
                      <a:pt x="30" y="16"/>
                    </a:lnTo>
                    <a:lnTo>
                      <a:pt x="51" y="17"/>
                    </a:lnTo>
                    <a:lnTo>
                      <a:pt x="74" y="20"/>
                    </a:lnTo>
                    <a:lnTo>
                      <a:pt x="98" y="21"/>
                    </a:lnTo>
                    <a:lnTo>
                      <a:pt x="123" y="23"/>
                    </a:lnTo>
                    <a:lnTo>
                      <a:pt x="150" y="24"/>
                    </a:lnTo>
                    <a:lnTo>
                      <a:pt x="176" y="27"/>
                    </a:lnTo>
                    <a:lnTo>
                      <a:pt x="202" y="27"/>
                    </a:lnTo>
                    <a:lnTo>
                      <a:pt x="228" y="27"/>
                    </a:lnTo>
                    <a:lnTo>
                      <a:pt x="251" y="27"/>
                    </a:lnTo>
                    <a:lnTo>
                      <a:pt x="274" y="24"/>
                    </a:lnTo>
                    <a:lnTo>
                      <a:pt x="293" y="23"/>
                    </a:lnTo>
                    <a:lnTo>
                      <a:pt x="309" y="21"/>
                    </a:lnTo>
                    <a:lnTo>
                      <a:pt x="323" y="18"/>
                    </a:lnTo>
                    <a:lnTo>
                      <a:pt x="333" y="14"/>
                    </a:lnTo>
                    <a:lnTo>
                      <a:pt x="336" y="5"/>
                    </a:lnTo>
                    <a:lnTo>
                      <a:pt x="333" y="14"/>
                    </a:lnTo>
                    <a:lnTo>
                      <a:pt x="336" y="11"/>
                    </a:lnTo>
                    <a:lnTo>
                      <a:pt x="336" y="5"/>
                    </a:lnTo>
                    <a:lnTo>
                      <a:pt x="332" y="3"/>
                    </a:lnTo>
                    <a:lnTo>
                      <a:pt x="327" y="3"/>
                    </a:lnTo>
                    <a:lnTo>
                      <a:pt x="3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22" name="Freeform 262"/>
              <p:cNvSpPr>
                <a:spLocks/>
              </p:cNvSpPr>
              <p:nvPr/>
            </p:nvSpPr>
            <p:spPr bwMode="auto">
              <a:xfrm>
                <a:off x="4749" y="3402"/>
                <a:ext cx="95" cy="78"/>
              </a:xfrm>
              <a:custGeom>
                <a:avLst/>
                <a:gdLst>
                  <a:gd name="T0" fmla="*/ 1 w 190"/>
                  <a:gd name="T1" fmla="*/ 1 h 154"/>
                  <a:gd name="T2" fmla="*/ 1 w 190"/>
                  <a:gd name="T3" fmla="*/ 1 h 154"/>
                  <a:gd name="T4" fmla="*/ 1 w 190"/>
                  <a:gd name="T5" fmla="*/ 1 h 154"/>
                  <a:gd name="T6" fmla="*/ 1 w 190"/>
                  <a:gd name="T7" fmla="*/ 1 h 154"/>
                  <a:gd name="T8" fmla="*/ 2 w 190"/>
                  <a:gd name="T9" fmla="*/ 1 h 154"/>
                  <a:gd name="T10" fmla="*/ 2 w 190"/>
                  <a:gd name="T11" fmla="*/ 2 h 154"/>
                  <a:gd name="T12" fmla="*/ 3 w 190"/>
                  <a:gd name="T13" fmla="*/ 2 h 154"/>
                  <a:gd name="T14" fmla="*/ 3 w 190"/>
                  <a:gd name="T15" fmla="*/ 2 h 154"/>
                  <a:gd name="T16" fmla="*/ 3 w 190"/>
                  <a:gd name="T17" fmla="*/ 3 h 154"/>
                  <a:gd name="T18" fmla="*/ 3 w 190"/>
                  <a:gd name="T19" fmla="*/ 3 h 154"/>
                  <a:gd name="T20" fmla="*/ 3 w 190"/>
                  <a:gd name="T21" fmla="*/ 3 h 154"/>
                  <a:gd name="T22" fmla="*/ 3 w 190"/>
                  <a:gd name="T23" fmla="*/ 3 h 154"/>
                  <a:gd name="T24" fmla="*/ 3 w 190"/>
                  <a:gd name="T25" fmla="*/ 2 h 154"/>
                  <a:gd name="T26" fmla="*/ 3 w 190"/>
                  <a:gd name="T27" fmla="*/ 2 h 154"/>
                  <a:gd name="T28" fmla="*/ 2 w 190"/>
                  <a:gd name="T29" fmla="*/ 1 h 154"/>
                  <a:gd name="T30" fmla="*/ 2 w 190"/>
                  <a:gd name="T31" fmla="*/ 1 h 154"/>
                  <a:gd name="T32" fmla="*/ 2 w 190"/>
                  <a:gd name="T33" fmla="*/ 1 h 154"/>
                  <a:gd name="T34" fmla="*/ 1 w 190"/>
                  <a:gd name="T35" fmla="*/ 1 h 154"/>
                  <a:gd name="T36" fmla="*/ 1 w 190"/>
                  <a:gd name="T37" fmla="*/ 0 h 154"/>
                  <a:gd name="T38" fmla="*/ 1 w 190"/>
                  <a:gd name="T39" fmla="*/ 1 h 154"/>
                  <a:gd name="T40" fmla="*/ 1 w 190"/>
                  <a:gd name="T41" fmla="*/ 0 h 154"/>
                  <a:gd name="T42" fmla="*/ 1 w 190"/>
                  <a:gd name="T43" fmla="*/ 1 h 154"/>
                  <a:gd name="T44" fmla="*/ 0 w 190"/>
                  <a:gd name="T45" fmla="*/ 1 h 154"/>
                  <a:gd name="T46" fmla="*/ 1 w 190"/>
                  <a:gd name="T47" fmla="*/ 1 h 154"/>
                  <a:gd name="T48" fmla="*/ 1 w 190"/>
                  <a:gd name="T49" fmla="*/ 1 h 154"/>
                  <a:gd name="T50" fmla="*/ 1 w 190"/>
                  <a:gd name="T51" fmla="*/ 1 h 1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0"/>
                  <a:gd name="T79" fmla="*/ 0 h 154"/>
                  <a:gd name="T80" fmla="*/ 190 w 190"/>
                  <a:gd name="T81" fmla="*/ 154 h 1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0" h="154">
                    <a:moveTo>
                      <a:pt x="10" y="10"/>
                    </a:moveTo>
                    <a:lnTo>
                      <a:pt x="4" y="11"/>
                    </a:lnTo>
                    <a:lnTo>
                      <a:pt x="34" y="22"/>
                    </a:lnTo>
                    <a:lnTo>
                      <a:pt x="62" y="35"/>
                    </a:lnTo>
                    <a:lnTo>
                      <a:pt x="89" y="52"/>
                    </a:lnTo>
                    <a:lnTo>
                      <a:pt x="112" y="72"/>
                    </a:lnTo>
                    <a:lnTo>
                      <a:pt x="135" y="94"/>
                    </a:lnTo>
                    <a:lnTo>
                      <a:pt x="154" y="115"/>
                    </a:lnTo>
                    <a:lnTo>
                      <a:pt x="167" y="134"/>
                    </a:lnTo>
                    <a:lnTo>
                      <a:pt x="178" y="154"/>
                    </a:lnTo>
                    <a:lnTo>
                      <a:pt x="190" y="148"/>
                    </a:lnTo>
                    <a:lnTo>
                      <a:pt x="178" y="128"/>
                    </a:lnTo>
                    <a:lnTo>
                      <a:pt x="163" y="107"/>
                    </a:lnTo>
                    <a:lnTo>
                      <a:pt x="144" y="85"/>
                    </a:lnTo>
                    <a:lnTo>
                      <a:pt x="121" y="63"/>
                    </a:lnTo>
                    <a:lnTo>
                      <a:pt x="95" y="43"/>
                    </a:lnTo>
                    <a:lnTo>
                      <a:pt x="67" y="23"/>
                    </a:lnTo>
                    <a:lnTo>
                      <a:pt x="37" y="1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23" name="Freeform 263"/>
              <p:cNvSpPr>
                <a:spLocks/>
              </p:cNvSpPr>
              <p:nvPr/>
            </p:nvSpPr>
            <p:spPr bwMode="auto">
              <a:xfrm>
                <a:off x="4676" y="3403"/>
                <a:ext cx="78" cy="20"/>
              </a:xfrm>
              <a:custGeom>
                <a:avLst/>
                <a:gdLst>
                  <a:gd name="T0" fmla="*/ 0 w 157"/>
                  <a:gd name="T1" fmla="*/ 1 h 39"/>
                  <a:gd name="T2" fmla="*/ 0 w 157"/>
                  <a:gd name="T3" fmla="*/ 1 h 39"/>
                  <a:gd name="T4" fmla="*/ 0 w 157"/>
                  <a:gd name="T5" fmla="*/ 1 h 39"/>
                  <a:gd name="T6" fmla="*/ 0 w 157"/>
                  <a:gd name="T7" fmla="*/ 1 h 39"/>
                  <a:gd name="T8" fmla="*/ 0 w 157"/>
                  <a:gd name="T9" fmla="*/ 1 h 39"/>
                  <a:gd name="T10" fmla="*/ 1 w 157"/>
                  <a:gd name="T11" fmla="*/ 1 h 39"/>
                  <a:gd name="T12" fmla="*/ 1 w 157"/>
                  <a:gd name="T13" fmla="*/ 1 h 39"/>
                  <a:gd name="T14" fmla="*/ 1 w 157"/>
                  <a:gd name="T15" fmla="*/ 1 h 39"/>
                  <a:gd name="T16" fmla="*/ 2 w 157"/>
                  <a:gd name="T17" fmla="*/ 1 h 39"/>
                  <a:gd name="T18" fmla="*/ 2 w 157"/>
                  <a:gd name="T19" fmla="*/ 1 h 39"/>
                  <a:gd name="T20" fmla="*/ 2 w 157"/>
                  <a:gd name="T21" fmla="*/ 0 h 39"/>
                  <a:gd name="T22" fmla="*/ 2 w 157"/>
                  <a:gd name="T23" fmla="*/ 1 h 39"/>
                  <a:gd name="T24" fmla="*/ 1 w 157"/>
                  <a:gd name="T25" fmla="*/ 1 h 39"/>
                  <a:gd name="T26" fmla="*/ 1 w 157"/>
                  <a:gd name="T27" fmla="*/ 1 h 39"/>
                  <a:gd name="T28" fmla="*/ 1 w 157"/>
                  <a:gd name="T29" fmla="*/ 1 h 39"/>
                  <a:gd name="T30" fmla="*/ 0 w 157"/>
                  <a:gd name="T31" fmla="*/ 1 h 39"/>
                  <a:gd name="T32" fmla="*/ 0 w 157"/>
                  <a:gd name="T33" fmla="*/ 1 h 39"/>
                  <a:gd name="T34" fmla="*/ 0 w 157"/>
                  <a:gd name="T35" fmla="*/ 1 h 39"/>
                  <a:gd name="T36" fmla="*/ 0 w 157"/>
                  <a:gd name="T37" fmla="*/ 1 h 39"/>
                  <a:gd name="T38" fmla="*/ 0 w 157"/>
                  <a:gd name="T39" fmla="*/ 1 h 39"/>
                  <a:gd name="T40" fmla="*/ 0 w 157"/>
                  <a:gd name="T41" fmla="*/ 1 h 39"/>
                  <a:gd name="T42" fmla="*/ 0 w 157"/>
                  <a:gd name="T43" fmla="*/ 1 h 39"/>
                  <a:gd name="T44" fmla="*/ 0 w 157"/>
                  <a:gd name="T45" fmla="*/ 1 h 39"/>
                  <a:gd name="T46" fmla="*/ 0 w 157"/>
                  <a:gd name="T47" fmla="*/ 1 h 39"/>
                  <a:gd name="T48" fmla="*/ 0 w 157"/>
                  <a:gd name="T49" fmla="*/ 1 h 39"/>
                  <a:gd name="T50" fmla="*/ 0 w 157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7"/>
                  <a:gd name="T79" fmla="*/ 0 h 39"/>
                  <a:gd name="T80" fmla="*/ 157 w 157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7" h="39">
                    <a:moveTo>
                      <a:pt x="11" y="28"/>
                    </a:moveTo>
                    <a:lnTo>
                      <a:pt x="4" y="32"/>
                    </a:lnTo>
                    <a:lnTo>
                      <a:pt x="21" y="35"/>
                    </a:lnTo>
                    <a:lnTo>
                      <a:pt x="41" y="36"/>
                    </a:lnTo>
                    <a:lnTo>
                      <a:pt x="63" y="39"/>
                    </a:lnTo>
                    <a:lnTo>
                      <a:pt x="85" y="36"/>
                    </a:lnTo>
                    <a:lnTo>
                      <a:pt x="106" y="32"/>
                    </a:lnTo>
                    <a:lnTo>
                      <a:pt x="126" y="28"/>
                    </a:lnTo>
                    <a:lnTo>
                      <a:pt x="144" y="21"/>
                    </a:lnTo>
                    <a:lnTo>
                      <a:pt x="157" y="9"/>
                    </a:lnTo>
                    <a:lnTo>
                      <a:pt x="148" y="0"/>
                    </a:lnTo>
                    <a:lnTo>
                      <a:pt x="138" y="9"/>
                    </a:lnTo>
                    <a:lnTo>
                      <a:pt x="124" y="16"/>
                    </a:lnTo>
                    <a:lnTo>
                      <a:pt x="103" y="21"/>
                    </a:lnTo>
                    <a:lnTo>
                      <a:pt x="85" y="25"/>
                    </a:lnTo>
                    <a:lnTo>
                      <a:pt x="63" y="25"/>
                    </a:lnTo>
                    <a:lnTo>
                      <a:pt x="41" y="25"/>
                    </a:lnTo>
                    <a:lnTo>
                      <a:pt x="21" y="23"/>
                    </a:lnTo>
                    <a:lnTo>
                      <a:pt x="7" y="21"/>
                    </a:lnTo>
                    <a:lnTo>
                      <a:pt x="0" y="25"/>
                    </a:lnTo>
                    <a:lnTo>
                      <a:pt x="7" y="21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4" y="32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12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8" name="Group 264"/>
            <p:cNvGrpSpPr>
              <a:grpSpLocks/>
            </p:cNvGrpSpPr>
            <p:nvPr/>
          </p:nvGrpSpPr>
          <p:grpSpPr bwMode="auto">
            <a:xfrm>
              <a:off x="4417" y="1679"/>
              <a:ext cx="959" cy="864"/>
              <a:chOff x="144" y="2410"/>
              <a:chExt cx="1488" cy="1698"/>
            </a:xfrm>
          </p:grpSpPr>
          <p:sp>
            <p:nvSpPr>
              <p:cNvPr id="222" name="Rectangle 265"/>
              <p:cNvSpPr>
                <a:spLocks noChangeArrowheads="1"/>
              </p:cNvSpPr>
              <p:nvPr/>
            </p:nvSpPr>
            <p:spPr bwMode="auto">
              <a:xfrm>
                <a:off x="336" y="2410"/>
                <a:ext cx="1296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5730" tIns="62866" rIns="125730" bIns="62866">
                <a:spAutoFit/>
              </a:bodyPr>
              <a:lstStyle/>
              <a:p>
                <a:pPr defTabSz="1402080"/>
                <a:r>
                  <a:rPr lang="it-IT" sz="1440" b="1">
                    <a:solidFill>
                      <a:srgbClr val="0000FF"/>
                    </a:solidFill>
                    <a:latin typeface="Calibri Light" panose="020F0302020204030204" pitchFamily="34" charset="0"/>
                  </a:rPr>
                  <a:t>   </a:t>
                </a:r>
                <a:r>
                  <a:rPr lang="it-IT" sz="1920" b="1">
                    <a:solidFill>
                      <a:srgbClr val="0000FF"/>
                    </a:solidFill>
                    <a:latin typeface="Calibri Light" panose="020F0302020204030204" pitchFamily="34" charset="0"/>
                  </a:rPr>
                  <a:t>Location</a:t>
                </a:r>
              </a:p>
              <a:p>
                <a:pPr defTabSz="1402080"/>
                <a:endParaRPr lang="it-IT" sz="1440" b="1">
                  <a:solidFill>
                    <a:srgbClr val="0000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23" name="Rectangle 266"/>
              <p:cNvSpPr>
                <a:spLocks noChangeArrowheads="1"/>
              </p:cNvSpPr>
              <p:nvPr/>
            </p:nvSpPr>
            <p:spPr bwMode="auto">
              <a:xfrm>
                <a:off x="454" y="2726"/>
                <a:ext cx="182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10490" tIns="55246" rIns="110490" bIns="55246">
                <a:spAutoFit/>
              </a:bodyPr>
              <a:lstStyle/>
              <a:p>
                <a:pPr algn="l">
                  <a:defRPr/>
                </a:pPr>
                <a:endPara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224" name="Group 267"/>
              <p:cNvGrpSpPr>
                <a:grpSpLocks/>
              </p:cNvGrpSpPr>
              <p:nvPr/>
            </p:nvGrpSpPr>
            <p:grpSpPr bwMode="auto">
              <a:xfrm>
                <a:off x="144" y="2981"/>
                <a:ext cx="1478" cy="1127"/>
                <a:chOff x="144" y="2981"/>
                <a:chExt cx="1478" cy="1127"/>
              </a:xfrm>
            </p:grpSpPr>
            <p:sp>
              <p:nvSpPr>
                <p:cNvPr id="225" name="Freeform 268"/>
                <p:cNvSpPr>
                  <a:spLocks/>
                </p:cNvSpPr>
                <p:nvPr/>
              </p:nvSpPr>
              <p:spPr bwMode="auto">
                <a:xfrm>
                  <a:off x="732" y="3600"/>
                  <a:ext cx="359" cy="267"/>
                </a:xfrm>
                <a:custGeom>
                  <a:avLst/>
                  <a:gdLst>
                    <a:gd name="T0" fmla="*/ 0 w 1077"/>
                    <a:gd name="T1" fmla="*/ 0 h 800"/>
                    <a:gd name="T2" fmla="*/ 0 w 1077"/>
                    <a:gd name="T3" fmla="*/ 1 h 800"/>
                    <a:gd name="T4" fmla="*/ 0 w 1077"/>
                    <a:gd name="T5" fmla="*/ 1 h 800"/>
                    <a:gd name="T6" fmla="*/ 0 w 1077"/>
                    <a:gd name="T7" fmla="*/ 1 h 800"/>
                    <a:gd name="T8" fmla="*/ 1 w 1077"/>
                    <a:gd name="T9" fmla="*/ 1 h 800"/>
                    <a:gd name="T10" fmla="*/ 1 w 1077"/>
                    <a:gd name="T11" fmla="*/ 1 h 800"/>
                    <a:gd name="T12" fmla="*/ 1 w 1077"/>
                    <a:gd name="T13" fmla="*/ 1 h 800"/>
                    <a:gd name="T14" fmla="*/ 1 w 1077"/>
                    <a:gd name="T15" fmla="*/ 1 h 800"/>
                    <a:gd name="T16" fmla="*/ 1 w 1077"/>
                    <a:gd name="T17" fmla="*/ 1 h 800"/>
                    <a:gd name="T18" fmla="*/ 1 w 1077"/>
                    <a:gd name="T19" fmla="*/ 0 h 800"/>
                    <a:gd name="T20" fmla="*/ 1 w 1077"/>
                    <a:gd name="T21" fmla="*/ 0 h 800"/>
                    <a:gd name="T22" fmla="*/ 1 w 1077"/>
                    <a:gd name="T23" fmla="*/ 0 h 800"/>
                    <a:gd name="T24" fmla="*/ 0 w 1077"/>
                    <a:gd name="T25" fmla="*/ 0 h 800"/>
                    <a:gd name="T26" fmla="*/ 0 w 1077"/>
                    <a:gd name="T27" fmla="*/ 0 h 800"/>
                    <a:gd name="T28" fmla="*/ 0 w 1077"/>
                    <a:gd name="T29" fmla="*/ 0 h 800"/>
                    <a:gd name="T30" fmla="*/ 0 w 1077"/>
                    <a:gd name="T31" fmla="*/ 0 h 8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7"/>
                    <a:gd name="T49" fmla="*/ 0 h 800"/>
                    <a:gd name="T50" fmla="*/ 1077 w 1077"/>
                    <a:gd name="T51" fmla="*/ 800 h 80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7" h="800">
                      <a:moveTo>
                        <a:pt x="155" y="14"/>
                      </a:moveTo>
                      <a:lnTo>
                        <a:pt x="129" y="428"/>
                      </a:lnTo>
                      <a:lnTo>
                        <a:pt x="0" y="428"/>
                      </a:lnTo>
                      <a:lnTo>
                        <a:pt x="67" y="739"/>
                      </a:lnTo>
                      <a:lnTo>
                        <a:pt x="725" y="747"/>
                      </a:lnTo>
                      <a:lnTo>
                        <a:pt x="767" y="800"/>
                      </a:lnTo>
                      <a:lnTo>
                        <a:pt x="1071" y="800"/>
                      </a:lnTo>
                      <a:lnTo>
                        <a:pt x="1077" y="489"/>
                      </a:lnTo>
                      <a:lnTo>
                        <a:pt x="855" y="495"/>
                      </a:lnTo>
                      <a:lnTo>
                        <a:pt x="826" y="21"/>
                      </a:lnTo>
                      <a:lnTo>
                        <a:pt x="753" y="0"/>
                      </a:lnTo>
                      <a:lnTo>
                        <a:pt x="710" y="203"/>
                      </a:lnTo>
                      <a:lnTo>
                        <a:pt x="197" y="239"/>
                      </a:lnTo>
                      <a:lnTo>
                        <a:pt x="155" y="14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6" name="Freeform 269"/>
                <p:cNvSpPr>
                  <a:spLocks/>
                </p:cNvSpPr>
                <p:nvPr/>
              </p:nvSpPr>
              <p:spPr bwMode="auto">
                <a:xfrm>
                  <a:off x="802" y="3644"/>
                  <a:ext cx="171" cy="210"/>
                </a:xfrm>
                <a:custGeom>
                  <a:avLst/>
                  <a:gdLst>
                    <a:gd name="T0" fmla="*/ 0 w 513"/>
                    <a:gd name="T1" fmla="*/ 0 h 632"/>
                    <a:gd name="T2" fmla="*/ 0 w 513"/>
                    <a:gd name="T3" fmla="*/ 1 h 632"/>
                    <a:gd name="T4" fmla="*/ 1 w 513"/>
                    <a:gd name="T5" fmla="*/ 1 h 632"/>
                    <a:gd name="T6" fmla="*/ 1 w 513"/>
                    <a:gd name="T7" fmla="*/ 0 h 632"/>
                    <a:gd name="T8" fmla="*/ 1 w 513"/>
                    <a:gd name="T9" fmla="*/ 0 h 632"/>
                    <a:gd name="T10" fmla="*/ 0 w 513"/>
                    <a:gd name="T11" fmla="*/ 0 h 632"/>
                    <a:gd name="T12" fmla="*/ 0 w 513"/>
                    <a:gd name="T13" fmla="*/ 0 h 632"/>
                    <a:gd name="T14" fmla="*/ 0 w 513"/>
                    <a:gd name="T15" fmla="*/ 0 h 6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3"/>
                    <a:gd name="T25" fmla="*/ 0 h 632"/>
                    <a:gd name="T26" fmla="*/ 513 w 513"/>
                    <a:gd name="T27" fmla="*/ 632 h 6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3" h="632">
                      <a:moveTo>
                        <a:pt x="0" y="0"/>
                      </a:moveTo>
                      <a:lnTo>
                        <a:pt x="37" y="632"/>
                      </a:lnTo>
                      <a:lnTo>
                        <a:pt x="513" y="602"/>
                      </a:lnTo>
                      <a:lnTo>
                        <a:pt x="513" y="85"/>
                      </a:lnTo>
                      <a:lnTo>
                        <a:pt x="382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7" name="Freeform 270"/>
                <p:cNvSpPr>
                  <a:spLocks/>
                </p:cNvSpPr>
                <p:nvPr/>
              </p:nvSpPr>
              <p:spPr bwMode="auto">
                <a:xfrm>
                  <a:off x="163" y="4000"/>
                  <a:ext cx="1442" cy="108"/>
                </a:xfrm>
                <a:custGeom>
                  <a:avLst/>
                  <a:gdLst>
                    <a:gd name="T0" fmla="*/ 0 w 4325"/>
                    <a:gd name="T1" fmla="*/ 0 h 323"/>
                    <a:gd name="T2" fmla="*/ 1 w 4325"/>
                    <a:gd name="T3" fmla="*/ 0 h 323"/>
                    <a:gd name="T4" fmla="*/ 2 w 4325"/>
                    <a:gd name="T5" fmla="*/ 0 h 323"/>
                    <a:gd name="T6" fmla="*/ 3 w 4325"/>
                    <a:gd name="T7" fmla="*/ 0 h 323"/>
                    <a:gd name="T8" fmla="*/ 4 w 4325"/>
                    <a:gd name="T9" fmla="*/ 0 h 323"/>
                    <a:gd name="T10" fmla="*/ 5 w 4325"/>
                    <a:gd name="T11" fmla="*/ 0 h 323"/>
                    <a:gd name="T12" fmla="*/ 6 w 4325"/>
                    <a:gd name="T13" fmla="*/ 0 h 323"/>
                    <a:gd name="T14" fmla="*/ 6 w 4325"/>
                    <a:gd name="T15" fmla="*/ 0 h 323"/>
                    <a:gd name="T16" fmla="*/ 6 w 4325"/>
                    <a:gd name="T17" fmla="*/ 0 h 323"/>
                    <a:gd name="T18" fmla="*/ 0 w 4325"/>
                    <a:gd name="T19" fmla="*/ 0 h 323"/>
                    <a:gd name="T20" fmla="*/ 0 w 4325"/>
                    <a:gd name="T21" fmla="*/ 0 h 323"/>
                    <a:gd name="T22" fmla="*/ 0 w 4325"/>
                    <a:gd name="T23" fmla="*/ 0 h 3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25"/>
                    <a:gd name="T37" fmla="*/ 0 h 323"/>
                    <a:gd name="T38" fmla="*/ 4325 w 4325"/>
                    <a:gd name="T39" fmla="*/ 323 h 3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25" h="323">
                      <a:moveTo>
                        <a:pt x="0" y="1"/>
                      </a:moveTo>
                      <a:lnTo>
                        <a:pt x="365" y="204"/>
                      </a:lnTo>
                      <a:lnTo>
                        <a:pt x="1318" y="287"/>
                      </a:lnTo>
                      <a:lnTo>
                        <a:pt x="2181" y="238"/>
                      </a:lnTo>
                      <a:lnTo>
                        <a:pt x="2934" y="164"/>
                      </a:lnTo>
                      <a:lnTo>
                        <a:pt x="3668" y="323"/>
                      </a:lnTo>
                      <a:lnTo>
                        <a:pt x="4315" y="244"/>
                      </a:lnTo>
                      <a:lnTo>
                        <a:pt x="4235" y="103"/>
                      </a:lnTo>
                      <a:lnTo>
                        <a:pt x="432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8" name="Freeform 271"/>
                <p:cNvSpPr>
                  <a:spLocks/>
                </p:cNvSpPr>
                <p:nvPr/>
              </p:nvSpPr>
              <p:spPr bwMode="auto">
                <a:xfrm>
                  <a:off x="581" y="3723"/>
                  <a:ext cx="118" cy="63"/>
                </a:xfrm>
                <a:custGeom>
                  <a:avLst/>
                  <a:gdLst>
                    <a:gd name="T0" fmla="*/ 0 w 352"/>
                    <a:gd name="T1" fmla="*/ 0 h 189"/>
                    <a:gd name="T2" fmla="*/ 0 w 352"/>
                    <a:gd name="T3" fmla="*/ 0 h 189"/>
                    <a:gd name="T4" fmla="*/ 0 w 352"/>
                    <a:gd name="T5" fmla="*/ 0 h 189"/>
                    <a:gd name="T6" fmla="*/ 0 w 352"/>
                    <a:gd name="T7" fmla="*/ 0 h 189"/>
                    <a:gd name="T8" fmla="*/ 0 w 352"/>
                    <a:gd name="T9" fmla="*/ 0 h 189"/>
                    <a:gd name="T10" fmla="*/ 0 w 352"/>
                    <a:gd name="T11" fmla="*/ 0 h 189"/>
                    <a:gd name="T12" fmla="*/ 0 w 352"/>
                    <a:gd name="T13" fmla="*/ 0 h 1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89"/>
                    <a:gd name="T23" fmla="*/ 352 w 352"/>
                    <a:gd name="T24" fmla="*/ 189 h 1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89">
                      <a:moveTo>
                        <a:pt x="0" y="0"/>
                      </a:moveTo>
                      <a:lnTo>
                        <a:pt x="33" y="162"/>
                      </a:lnTo>
                      <a:lnTo>
                        <a:pt x="283" y="189"/>
                      </a:lnTo>
                      <a:lnTo>
                        <a:pt x="352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9" name="Freeform 272"/>
                <p:cNvSpPr>
                  <a:spLocks/>
                </p:cNvSpPr>
                <p:nvPr/>
              </p:nvSpPr>
              <p:spPr bwMode="auto">
                <a:xfrm>
                  <a:off x="144" y="3819"/>
                  <a:ext cx="1478" cy="188"/>
                </a:xfrm>
                <a:custGeom>
                  <a:avLst/>
                  <a:gdLst>
                    <a:gd name="T0" fmla="*/ 0 w 4434"/>
                    <a:gd name="T1" fmla="*/ 0 h 564"/>
                    <a:gd name="T2" fmla="*/ 1 w 4434"/>
                    <a:gd name="T3" fmla="*/ 0 h 564"/>
                    <a:gd name="T4" fmla="*/ 1 w 4434"/>
                    <a:gd name="T5" fmla="*/ 0 h 564"/>
                    <a:gd name="T6" fmla="*/ 2 w 4434"/>
                    <a:gd name="T7" fmla="*/ 0 h 564"/>
                    <a:gd name="T8" fmla="*/ 3 w 4434"/>
                    <a:gd name="T9" fmla="*/ 0 h 564"/>
                    <a:gd name="T10" fmla="*/ 3 w 4434"/>
                    <a:gd name="T11" fmla="*/ 0 h 564"/>
                    <a:gd name="T12" fmla="*/ 4 w 4434"/>
                    <a:gd name="T13" fmla="*/ 0 h 564"/>
                    <a:gd name="T14" fmla="*/ 4 w 4434"/>
                    <a:gd name="T15" fmla="*/ 0 h 564"/>
                    <a:gd name="T16" fmla="*/ 4 w 4434"/>
                    <a:gd name="T17" fmla="*/ 0 h 564"/>
                    <a:gd name="T18" fmla="*/ 5 w 4434"/>
                    <a:gd name="T19" fmla="*/ 0 h 564"/>
                    <a:gd name="T20" fmla="*/ 6 w 4434"/>
                    <a:gd name="T21" fmla="*/ 0 h 564"/>
                    <a:gd name="T22" fmla="*/ 6 w 4434"/>
                    <a:gd name="T23" fmla="*/ 1 h 564"/>
                    <a:gd name="T24" fmla="*/ 0 w 4434"/>
                    <a:gd name="T25" fmla="*/ 1 h 564"/>
                    <a:gd name="T26" fmla="*/ 0 w 4434"/>
                    <a:gd name="T27" fmla="*/ 0 h 564"/>
                    <a:gd name="T28" fmla="*/ 0 w 4434"/>
                    <a:gd name="T29" fmla="*/ 0 h 564"/>
                    <a:gd name="T30" fmla="*/ 0 w 4434"/>
                    <a:gd name="T31" fmla="*/ 0 h 564"/>
                    <a:gd name="T32" fmla="*/ 0 w 4434"/>
                    <a:gd name="T33" fmla="*/ 0 h 5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34"/>
                    <a:gd name="T52" fmla="*/ 0 h 564"/>
                    <a:gd name="T53" fmla="*/ 4434 w 4434"/>
                    <a:gd name="T54" fmla="*/ 564 h 5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34" h="564">
                      <a:moveTo>
                        <a:pt x="173" y="103"/>
                      </a:moveTo>
                      <a:lnTo>
                        <a:pt x="735" y="0"/>
                      </a:lnTo>
                      <a:lnTo>
                        <a:pt x="769" y="170"/>
                      </a:lnTo>
                      <a:lnTo>
                        <a:pt x="1744" y="218"/>
                      </a:lnTo>
                      <a:lnTo>
                        <a:pt x="2010" y="96"/>
                      </a:lnTo>
                      <a:lnTo>
                        <a:pt x="2511" y="109"/>
                      </a:lnTo>
                      <a:lnTo>
                        <a:pt x="2578" y="137"/>
                      </a:lnTo>
                      <a:lnTo>
                        <a:pt x="2830" y="137"/>
                      </a:lnTo>
                      <a:lnTo>
                        <a:pt x="3033" y="245"/>
                      </a:lnTo>
                      <a:lnTo>
                        <a:pt x="3947" y="239"/>
                      </a:lnTo>
                      <a:lnTo>
                        <a:pt x="4245" y="197"/>
                      </a:lnTo>
                      <a:lnTo>
                        <a:pt x="4434" y="564"/>
                      </a:lnTo>
                      <a:lnTo>
                        <a:pt x="64" y="516"/>
                      </a:lnTo>
                      <a:lnTo>
                        <a:pt x="0" y="279"/>
                      </a:lnTo>
                      <a:lnTo>
                        <a:pt x="173" y="103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0" name="Freeform 273"/>
                <p:cNvSpPr>
                  <a:spLocks/>
                </p:cNvSpPr>
                <p:nvPr/>
              </p:nvSpPr>
              <p:spPr bwMode="auto">
                <a:xfrm>
                  <a:off x="466" y="3564"/>
                  <a:ext cx="316" cy="168"/>
                </a:xfrm>
                <a:custGeom>
                  <a:avLst/>
                  <a:gdLst>
                    <a:gd name="T0" fmla="*/ 0 w 948"/>
                    <a:gd name="T1" fmla="*/ 0 h 503"/>
                    <a:gd name="T2" fmla="*/ 0 w 948"/>
                    <a:gd name="T3" fmla="*/ 0 h 503"/>
                    <a:gd name="T4" fmla="*/ 1 w 948"/>
                    <a:gd name="T5" fmla="*/ 0 h 503"/>
                    <a:gd name="T6" fmla="*/ 1 w 948"/>
                    <a:gd name="T7" fmla="*/ 1 h 503"/>
                    <a:gd name="T8" fmla="*/ 1 w 948"/>
                    <a:gd name="T9" fmla="*/ 1 h 503"/>
                    <a:gd name="T10" fmla="*/ 1 w 948"/>
                    <a:gd name="T11" fmla="*/ 0 h 503"/>
                    <a:gd name="T12" fmla="*/ 0 w 948"/>
                    <a:gd name="T13" fmla="*/ 0 h 503"/>
                    <a:gd name="T14" fmla="*/ 0 w 948"/>
                    <a:gd name="T15" fmla="*/ 0 h 503"/>
                    <a:gd name="T16" fmla="*/ 0 w 948"/>
                    <a:gd name="T17" fmla="*/ 0 h 5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8"/>
                    <a:gd name="T28" fmla="*/ 0 h 503"/>
                    <a:gd name="T29" fmla="*/ 948 w 948"/>
                    <a:gd name="T30" fmla="*/ 503 h 5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8" h="503">
                      <a:moveTo>
                        <a:pt x="0" y="0"/>
                      </a:moveTo>
                      <a:lnTo>
                        <a:pt x="76" y="334"/>
                      </a:lnTo>
                      <a:lnTo>
                        <a:pt x="431" y="334"/>
                      </a:lnTo>
                      <a:lnTo>
                        <a:pt x="777" y="410"/>
                      </a:lnTo>
                      <a:lnTo>
                        <a:pt x="948" y="503"/>
                      </a:lnTo>
                      <a:lnTo>
                        <a:pt x="935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1" name="Freeform 274"/>
                <p:cNvSpPr>
                  <a:spLocks/>
                </p:cNvSpPr>
                <p:nvPr/>
              </p:nvSpPr>
              <p:spPr bwMode="auto">
                <a:xfrm>
                  <a:off x="1010" y="3585"/>
                  <a:ext cx="303" cy="158"/>
                </a:xfrm>
                <a:custGeom>
                  <a:avLst/>
                  <a:gdLst>
                    <a:gd name="T0" fmla="*/ 0 w 908"/>
                    <a:gd name="T1" fmla="*/ 0 h 476"/>
                    <a:gd name="T2" fmla="*/ 0 w 908"/>
                    <a:gd name="T3" fmla="*/ 1 h 476"/>
                    <a:gd name="T4" fmla="*/ 0 w 908"/>
                    <a:gd name="T5" fmla="*/ 0 h 476"/>
                    <a:gd name="T6" fmla="*/ 0 w 908"/>
                    <a:gd name="T7" fmla="*/ 0 h 476"/>
                    <a:gd name="T8" fmla="*/ 1 w 908"/>
                    <a:gd name="T9" fmla="*/ 0 h 476"/>
                    <a:gd name="T10" fmla="*/ 1 w 908"/>
                    <a:gd name="T11" fmla="*/ 0 h 476"/>
                    <a:gd name="T12" fmla="*/ 0 w 908"/>
                    <a:gd name="T13" fmla="*/ 0 h 476"/>
                    <a:gd name="T14" fmla="*/ 0 w 908"/>
                    <a:gd name="T15" fmla="*/ 0 h 476"/>
                    <a:gd name="T16" fmla="*/ 0 w 908"/>
                    <a:gd name="T17" fmla="*/ 0 h 476"/>
                    <a:gd name="T18" fmla="*/ 0 w 908"/>
                    <a:gd name="T19" fmla="*/ 0 h 4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8"/>
                    <a:gd name="T31" fmla="*/ 0 h 476"/>
                    <a:gd name="T32" fmla="*/ 908 w 908"/>
                    <a:gd name="T33" fmla="*/ 476 h 4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8" h="476">
                      <a:moveTo>
                        <a:pt x="0" y="68"/>
                      </a:moveTo>
                      <a:lnTo>
                        <a:pt x="92" y="476"/>
                      </a:lnTo>
                      <a:lnTo>
                        <a:pt x="232" y="359"/>
                      </a:lnTo>
                      <a:lnTo>
                        <a:pt x="264" y="366"/>
                      </a:lnTo>
                      <a:lnTo>
                        <a:pt x="908" y="326"/>
                      </a:lnTo>
                      <a:lnTo>
                        <a:pt x="887" y="68"/>
                      </a:lnTo>
                      <a:lnTo>
                        <a:pt x="135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B2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2" name="Freeform 275"/>
                <p:cNvSpPr>
                  <a:spLocks/>
                </p:cNvSpPr>
                <p:nvPr/>
              </p:nvSpPr>
              <p:spPr bwMode="auto">
                <a:xfrm>
                  <a:off x="161" y="2981"/>
                  <a:ext cx="1405" cy="909"/>
                </a:xfrm>
                <a:custGeom>
                  <a:avLst/>
                  <a:gdLst>
                    <a:gd name="T0" fmla="*/ 0 w 4215"/>
                    <a:gd name="T1" fmla="*/ 4 h 2726"/>
                    <a:gd name="T2" fmla="*/ 1 w 4215"/>
                    <a:gd name="T3" fmla="*/ 4 h 2726"/>
                    <a:gd name="T4" fmla="*/ 1 w 4215"/>
                    <a:gd name="T5" fmla="*/ 3 h 2726"/>
                    <a:gd name="T6" fmla="*/ 1 w 4215"/>
                    <a:gd name="T7" fmla="*/ 3 h 2726"/>
                    <a:gd name="T8" fmla="*/ 1 w 4215"/>
                    <a:gd name="T9" fmla="*/ 3 h 2726"/>
                    <a:gd name="T10" fmla="*/ 1 w 4215"/>
                    <a:gd name="T11" fmla="*/ 2 h 2726"/>
                    <a:gd name="T12" fmla="*/ 1 w 4215"/>
                    <a:gd name="T13" fmla="*/ 2 h 2726"/>
                    <a:gd name="T14" fmla="*/ 1 w 4215"/>
                    <a:gd name="T15" fmla="*/ 2 h 2726"/>
                    <a:gd name="T16" fmla="*/ 1 w 4215"/>
                    <a:gd name="T17" fmla="*/ 2 h 2726"/>
                    <a:gd name="T18" fmla="*/ 1 w 4215"/>
                    <a:gd name="T19" fmla="*/ 2 h 2726"/>
                    <a:gd name="T20" fmla="*/ 2 w 4215"/>
                    <a:gd name="T21" fmla="*/ 2 h 2726"/>
                    <a:gd name="T22" fmla="*/ 4 w 4215"/>
                    <a:gd name="T23" fmla="*/ 2 h 2726"/>
                    <a:gd name="T24" fmla="*/ 5 w 4215"/>
                    <a:gd name="T25" fmla="*/ 2 h 2726"/>
                    <a:gd name="T26" fmla="*/ 5 w 4215"/>
                    <a:gd name="T27" fmla="*/ 3 h 2726"/>
                    <a:gd name="T28" fmla="*/ 5 w 4215"/>
                    <a:gd name="T29" fmla="*/ 3 h 2726"/>
                    <a:gd name="T30" fmla="*/ 5 w 4215"/>
                    <a:gd name="T31" fmla="*/ 4 h 2726"/>
                    <a:gd name="T32" fmla="*/ 6 w 4215"/>
                    <a:gd name="T33" fmla="*/ 4 h 2726"/>
                    <a:gd name="T34" fmla="*/ 6 w 4215"/>
                    <a:gd name="T35" fmla="*/ 3 h 2726"/>
                    <a:gd name="T36" fmla="*/ 6 w 4215"/>
                    <a:gd name="T37" fmla="*/ 3 h 2726"/>
                    <a:gd name="T38" fmla="*/ 6 w 4215"/>
                    <a:gd name="T39" fmla="*/ 3 h 2726"/>
                    <a:gd name="T40" fmla="*/ 6 w 4215"/>
                    <a:gd name="T41" fmla="*/ 2 h 2726"/>
                    <a:gd name="T42" fmla="*/ 5 w 4215"/>
                    <a:gd name="T43" fmla="*/ 2 h 2726"/>
                    <a:gd name="T44" fmla="*/ 5 w 4215"/>
                    <a:gd name="T45" fmla="*/ 0 h 2726"/>
                    <a:gd name="T46" fmla="*/ 1 w 4215"/>
                    <a:gd name="T47" fmla="*/ 0 h 2726"/>
                    <a:gd name="T48" fmla="*/ 1 w 4215"/>
                    <a:gd name="T49" fmla="*/ 1 h 2726"/>
                    <a:gd name="T50" fmla="*/ 1 w 4215"/>
                    <a:gd name="T51" fmla="*/ 0 h 2726"/>
                    <a:gd name="T52" fmla="*/ 0 w 4215"/>
                    <a:gd name="T53" fmla="*/ 1 h 2726"/>
                    <a:gd name="T54" fmla="*/ 0 w 4215"/>
                    <a:gd name="T55" fmla="*/ 2 h 2726"/>
                    <a:gd name="T56" fmla="*/ 1 w 4215"/>
                    <a:gd name="T57" fmla="*/ 3 h 2726"/>
                    <a:gd name="T58" fmla="*/ 0 w 4215"/>
                    <a:gd name="T59" fmla="*/ 4 h 2726"/>
                    <a:gd name="T60" fmla="*/ 0 w 4215"/>
                    <a:gd name="T61" fmla="*/ 4 h 2726"/>
                    <a:gd name="T62" fmla="*/ 0 w 4215"/>
                    <a:gd name="T63" fmla="*/ 4 h 27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15"/>
                    <a:gd name="T97" fmla="*/ 0 h 2726"/>
                    <a:gd name="T98" fmla="*/ 4215 w 4215"/>
                    <a:gd name="T99" fmla="*/ 2726 h 27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15" h="2726">
                      <a:moveTo>
                        <a:pt x="0" y="2622"/>
                      </a:moveTo>
                      <a:lnTo>
                        <a:pt x="684" y="2631"/>
                      </a:lnTo>
                      <a:lnTo>
                        <a:pt x="684" y="2482"/>
                      </a:lnTo>
                      <a:lnTo>
                        <a:pt x="841" y="2210"/>
                      </a:lnTo>
                      <a:lnTo>
                        <a:pt x="902" y="2176"/>
                      </a:lnTo>
                      <a:lnTo>
                        <a:pt x="921" y="1735"/>
                      </a:lnTo>
                      <a:lnTo>
                        <a:pt x="766" y="1756"/>
                      </a:lnTo>
                      <a:lnTo>
                        <a:pt x="732" y="1614"/>
                      </a:lnTo>
                      <a:lnTo>
                        <a:pt x="827" y="1424"/>
                      </a:lnTo>
                      <a:lnTo>
                        <a:pt x="908" y="1213"/>
                      </a:lnTo>
                      <a:lnTo>
                        <a:pt x="1206" y="1261"/>
                      </a:lnTo>
                      <a:lnTo>
                        <a:pt x="3184" y="1309"/>
                      </a:lnTo>
                      <a:lnTo>
                        <a:pt x="3469" y="1267"/>
                      </a:lnTo>
                      <a:lnTo>
                        <a:pt x="3882" y="1966"/>
                      </a:lnTo>
                      <a:lnTo>
                        <a:pt x="3754" y="2453"/>
                      </a:lnTo>
                      <a:lnTo>
                        <a:pt x="3922" y="2726"/>
                      </a:lnTo>
                      <a:lnTo>
                        <a:pt x="4194" y="2684"/>
                      </a:lnTo>
                      <a:lnTo>
                        <a:pt x="4215" y="2488"/>
                      </a:lnTo>
                      <a:lnTo>
                        <a:pt x="4079" y="2333"/>
                      </a:lnTo>
                      <a:lnTo>
                        <a:pt x="4100" y="1987"/>
                      </a:lnTo>
                      <a:lnTo>
                        <a:pt x="4045" y="1491"/>
                      </a:lnTo>
                      <a:lnTo>
                        <a:pt x="3808" y="1267"/>
                      </a:lnTo>
                      <a:lnTo>
                        <a:pt x="3781" y="312"/>
                      </a:lnTo>
                      <a:lnTo>
                        <a:pt x="678" y="0"/>
                      </a:lnTo>
                      <a:lnTo>
                        <a:pt x="463" y="777"/>
                      </a:lnTo>
                      <a:lnTo>
                        <a:pt x="441" y="291"/>
                      </a:lnTo>
                      <a:lnTo>
                        <a:pt x="202" y="820"/>
                      </a:lnTo>
                      <a:lnTo>
                        <a:pt x="210" y="1152"/>
                      </a:lnTo>
                      <a:lnTo>
                        <a:pt x="447" y="2304"/>
                      </a:lnTo>
                      <a:lnTo>
                        <a:pt x="0" y="2622"/>
                      </a:lnTo>
                      <a:close/>
                    </a:path>
                  </a:pathLst>
                </a:custGeom>
                <a:solidFill>
                  <a:srgbClr val="E896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3" name="Freeform 276"/>
                <p:cNvSpPr>
                  <a:spLocks/>
                </p:cNvSpPr>
                <p:nvPr/>
              </p:nvSpPr>
              <p:spPr bwMode="auto">
                <a:xfrm>
                  <a:off x="421" y="3397"/>
                  <a:ext cx="133" cy="126"/>
                </a:xfrm>
                <a:custGeom>
                  <a:avLst/>
                  <a:gdLst>
                    <a:gd name="T0" fmla="*/ 0 w 400"/>
                    <a:gd name="T1" fmla="*/ 0 h 378"/>
                    <a:gd name="T2" fmla="*/ 0 w 400"/>
                    <a:gd name="T3" fmla="*/ 0 h 378"/>
                    <a:gd name="T4" fmla="*/ 0 w 400"/>
                    <a:gd name="T5" fmla="*/ 0 h 378"/>
                    <a:gd name="T6" fmla="*/ 0 w 400"/>
                    <a:gd name="T7" fmla="*/ 1 h 378"/>
                    <a:gd name="T8" fmla="*/ 1 w 400"/>
                    <a:gd name="T9" fmla="*/ 0 h 378"/>
                    <a:gd name="T10" fmla="*/ 0 w 400"/>
                    <a:gd name="T11" fmla="*/ 0 h 378"/>
                    <a:gd name="T12" fmla="*/ 0 w 400"/>
                    <a:gd name="T13" fmla="*/ 0 h 378"/>
                    <a:gd name="T14" fmla="*/ 0 w 400"/>
                    <a:gd name="T15" fmla="*/ 0 h 3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378"/>
                    <a:gd name="T26" fmla="*/ 400 w 400"/>
                    <a:gd name="T27" fmla="*/ 378 h 3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378">
                      <a:moveTo>
                        <a:pt x="170" y="0"/>
                      </a:moveTo>
                      <a:lnTo>
                        <a:pt x="102" y="196"/>
                      </a:lnTo>
                      <a:lnTo>
                        <a:pt x="0" y="345"/>
                      </a:lnTo>
                      <a:lnTo>
                        <a:pt x="312" y="378"/>
                      </a:lnTo>
                      <a:lnTo>
                        <a:pt x="400" y="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FFF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4" name="Freeform 277"/>
                <p:cNvSpPr>
                  <a:spLocks/>
                </p:cNvSpPr>
                <p:nvPr/>
              </p:nvSpPr>
              <p:spPr bwMode="auto">
                <a:xfrm>
                  <a:off x="706" y="3411"/>
                  <a:ext cx="182" cy="119"/>
                </a:xfrm>
                <a:custGeom>
                  <a:avLst/>
                  <a:gdLst>
                    <a:gd name="T0" fmla="*/ 0 w 548"/>
                    <a:gd name="T1" fmla="*/ 0 h 359"/>
                    <a:gd name="T2" fmla="*/ 0 w 548"/>
                    <a:gd name="T3" fmla="*/ 0 h 359"/>
                    <a:gd name="T4" fmla="*/ 0 w 548"/>
                    <a:gd name="T5" fmla="*/ 0 h 359"/>
                    <a:gd name="T6" fmla="*/ 1 w 548"/>
                    <a:gd name="T7" fmla="*/ 0 h 359"/>
                    <a:gd name="T8" fmla="*/ 1 w 548"/>
                    <a:gd name="T9" fmla="*/ 0 h 359"/>
                    <a:gd name="T10" fmla="*/ 0 w 548"/>
                    <a:gd name="T11" fmla="*/ 0 h 359"/>
                    <a:gd name="T12" fmla="*/ 0 w 548"/>
                    <a:gd name="T13" fmla="*/ 0 h 359"/>
                    <a:gd name="T14" fmla="*/ 0 w 548"/>
                    <a:gd name="T15" fmla="*/ 0 h 3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8"/>
                    <a:gd name="T25" fmla="*/ 0 h 359"/>
                    <a:gd name="T26" fmla="*/ 548 w 548"/>
                    <a:gd name="T27" fmla="*/ 359 h 3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8" h="359">
                      <a:moveTo>
                        <a:pt x="128" y="0"/>
                      </a:moveTo>
                      <a:lnTo>
                        <a:pt x="80" y="176"/>
                      </a:lnTo>
                      <a:lnTo>
                        <a:pt x="0" y="326"/>
                      </a:lnTo>
                      <a:lnTo>
                        <a:pt x="534" y="359"/>
                      </a:lnTo>
                      <a:lnTo>
                        <a:pt x="548" y="7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5" name="Freeform 278"/>
                <p:cNvSpPr>
                  <a:spLocks/>
                </p:cNvSpPr>
                <p:nvPr/>
              </p:nvSpPr>
              <p:spPr bwMode="auto">
                <a:xfrm>
                  <a:off x="1076" y="3415"/>
                  <a:ext cx="187" cy="113"/>
                </a:xfrm>
                <a:custGeom>
                  <a:avLst/>
                  <a:gdLst>
                    <a:gd name="T0" fmla="*/ 0 w 562"/>
                    <a:gd name="T1" fmla="*/ 0 h 340"/>
                    <a:gd name="T2" fmla="*/ 0 w 562"/>
                    <a:gd name="T3" fmla="*/ 0 h 340"/>
                    <a:gd name="T4" fmla="*/ 1 w 562"/>
                    <a:gd name="T5" fmla="*/ 0 h 340"/>
                    <a:gd name="T6" fmla="*/ 1 w 562"/>
                    <a:gd name="T7" fmla="*/ 0 h 340"/>
                    <a:gd name="T8" fmla="*/ 1 w 562"/>
                    <a:gd name="T9" fmla="*/ 0 h 340"/>
                    <a:gd name="T10" fmla="*/ 0 w 562"/>
                    <a:gd name="T11" fmla="*/ 0 h 340"/>
                    <a:gd name="T12" fmla="*/ 0 w 562"/>
                    <a:gd name="T13" fmla="*/ 0 h 340"/>
                    <a:gd name="T14" fmla="*/ 0 w 562"/>
                    <a:gd name="T15" fmla="*/ 0 h 3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2"/>
                    <a:gd name="T25" fmla="*/ 0 h 340"/>
                    <a:gd name="T26" fmla="*/ 562 w 562"/>
                    <a:gd name="T27" fmla="*/ 340 h 3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2" h="340">
                      <a:moveTo>
                        <a:pt x="0" y="8"/>
                      </a:moveTo>
                      <a:lnTo>
                        <a:pt x="80" y="340"/>
                      </a:lnTo>
                      <a:lnTo>
                        <a:pt x="562" y="340"/>
                      </a:lnTo>
                      <a:lnTo>
                        <a:pt x="439" y="136"/>
                      </a:lnTo>
                      <a:lnTo>
                        <a:pt x="39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6" name="Freeform 279"/>
                <p:cNvSpPr>
                  <a:spLocks/>
                </p:cNvSpPr>
                <p:nvPr/>
              </p:nvSpPr>
              <p:spPr bwMode="auto">
                <a:xfrm>
                  <a:off x="538" y="3402"/>
                  <a:ext cx="194" cy="126"/>
                </a:xfrm>
                <a:custGeom>
                  <a:avLst/>
                  <a:gdLst>
                    <a:gd name="T0" fmla="*/ 0 w 583"/>
                    <a:gd name="T1" fmla="*/ 0 h 380"/>
                    <a:gd name="T2" fmla="*/ 0 w 583"/>
                    <a:gd name="T3" fmla="*/ 0 h 380"/>
                    <a:gd name="T4" fmla="*/ 0 w 583"/>
                    <a:gd name="T5" fmla="*/ 1 h 380"/>
                    <a:gd name="T6" fmla="*/ 1 w 583"/>
                    <a:gd name="T7" fmla="*/ 0 h 380"/>
                    <a:gd name="T8" fmla="*/ 1 w 583"/>
                    <a:gd name="T9" fmla="*/ 0 h 380"/>
                    <a:gd name="T10" fmla="*/ 0 w 583"/>
                    <a:gd name="T11" fmla="*/ 0 h 380"/>
                    <a:gd name="T12" fmla="*/ 0 w 583"/>
                    <a:gd name="T13" fmla="*/ 0 h 380"/>
                    <a:gd name="T14" fmla="*/ 0 w 583"/>
                    <a:gd name="T15" fmla="*/ 0 h 3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3"/>
                    <a:gd name="T25" fmla="*/ 0 h 380"/>
                    <a:gd name="T26" fmla="*/ 583 w 583"/>
                    <a:gd name="T27" fmla="*/ 380 h 3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3" h="380">
                      <a:moveTo>
                        <a:pt x="136" y="0"/>
                      </a:moveTo>
                      <a:lnTo>
                        <a:pt x="0" y="332"/>
                      </a:lnTo>
                      <a:lnTo>
                        <a:pt x="211" y="380"/>
                      </a:lnTo>
                      <a:lnTo>
                        <a:pt x="495" y="365"/>
                      </a:lnTo>
                      <a:lnTo>
                        <a:pt x="583" y="19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7" name="Freeform 280"/>
                <p:cNvSpPr>
                  <a:spLocks/>
                </p:cNvSpPr>
                <p:nvPr/>
              </p:nvSpPr>
              <p:spPr bwMode="auto">
                <a:xfrm>
                  <a:off x="902" y="3418"/>
                  <a:ext cx="183" cy="108"/>
                </a:xfrm>
                <a:custGeom>
                  <a:avLst/>
                  <a:gdLst>
                    <a:gd name="T0" fmla="*/ 0 w 548"/>
                    <a:gd name="T1" fmla="*/ 0 h 325"/>
                    <a:gd name="T2" fmla="*/ 0 w 548"/>
                    <a:gd name="T3" fmla="*/ 0 h 325"/>
                    <a:gd name="T4" fmla="*/ 0 w 548"/>
                    <a:gd name="T5" fmla="*/ 0 h 325"/>
                    <a:gd name="T6" fmla="*/ 1 w 548"/>
                    <a:gd name="T7" fmla="*/ 0 h 325"/>
                    <a:gd name="T8" fmla="*/ 1 w 548"/>
                    <a:gd name="T9" fmla="*/ 0 h 325"/>
                    <a:gd name="T10" fmla="*/ 0 w 548"/>
                    <a:gd name="T11" fmla="*/ 0 h 325"/>
                    <a:gd name="T12" fmla="*/ 0 w 548"/>
                    <a:gd name="T13" fmla="*/ 0 h 325"/>
                    <a:gd name="T14" fmla="*/ 0 w 548"/>
                    <a:gd name="T15" fmla="*/ 0 h 3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8"/>
                    <a:gd name="T25" fmla="*/ 0 h 325"/>
                    <a:gd name="T26" fmla="*/ 548 w 548"/>
                    <a:gd name="T27" fmla="*/ 325 h 3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8" h="325">
                      <a:moveTo>
                        <a:pt x="6" y="0"/>
                      </a:moveTo>
                      <a:lnTo>
                        <a:pt x="0" y="305"/>
                      </a:lnTo>
                      <a:lnTo>
                        <a:pt x="277" y="325"/>
                      </a:lnTo>
                      <a:lnTo>
                        <a:pt x="548" y="317"/>
                      </a:lnTo>
                      <a:lnTo>
                        <a:pt x="501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8" name="Freeform 281"/>
                <p:cNvSpPr>
                  <a:spLocks/>
                </p:cNvSpPr>
                <p:nvPr/>
              </p:nvSpPr>
              <p:spPr bwMode="auto">
                <a:xfrm>
                  <a:off x="1227" y="3404"/>
                  <a:ext cx="152" cy="129"/>
                </a:xfrm>
                <a:custGeom>
                  <a:avLst/>
                  <a:gdLst>
                    <a:gd name="T0" fmla="*/ 0 w 455"/>
                    <a:gd name="T1" fmla="*/ 0 h 388"/>
                    <a:gd name="T2" fmla="*/ 0 w 455"/>
                    <a:gd name="T3" fmla="*/ 0 h 388"/>
                    <a:gd name="T4" fmla="*/ 0 w 455"/>
                    <a:gd name="T5" fmla="*/ 1 h 388"/>
                    <a:gd name="T6" fmla="*/ 1 w 455"/>
                    <a:gd name="T7" fmla="*/ 1 h 388"/>
                    <a:gd name="T8" fmla="*/ 0 w 455"/>
                    <a:gd name="T9" fmla="*/ 0 h 388"/>
                    <a:gd name="T10" fmla="*/ 0 w 455"/>
                    <a:gd name="T11" fmla="*/ 0 h 388"/>
                    <a:gd name="T12" fmla="*/ 0 w 455"/>
                    <a:gd name="T13" fmla="*/ 0 h 388"/>
                    <a:gd name="T14" fmla="*/ 0 w 455"/>
                    <a:gd name="T15" fmla="*/ 0 h 3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5"/>
                    <a:gd name="T25" fmla="*/ 0 h 388"/>
                    <a:gd name="T26" fmla="*/ 455 w 455"/>
                    <a:gd name="T27" fmla="*/ 388 h 3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5" h="388">
                      <a:moveTo>
                        <a:pt x="0" y="34"/>
                      </a:moveTo>
                      <a:lnTo>
                        <a:pt x="34" y="224"/>
                      </a:lnTo>
                      <a:lnTo>
                        <a:pt x="170" y="380"/>
                      </a:lnTo>
                      <a:lnTo>
                        <a:pt x="455" y="388"/>
                      </a:lnTo>
                      <a:lnTo>
                        <a:pt x="264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9" name="Freeform 282"/>
                <p:cNvSpPr>
                  <a:spLocks/>
                </p:cNvSpPr>
                <p:nvPr/>
              </p:nvSpPr>
              <p:spPr bwMode="auto">
                <a:xfrm>
                  <a:off x="459" y="3180"/>
                  <a:ext cx="865" cy="165"/>
                </a:xfrm>
                <a:custGeom>
                  <a:avLst/>
                  <a:gdLst>
                    <a:gd name="T0" fmla="*/ 0 w 2596"/>
                    <a:gd name="T1" fmla="*/ 0 h 495"/>
                    <a:gd name="T2" fmla="*/ 0 w 2596"/>
                    <a:gd name="T3" fmla="*/ 1 h 495"/>
                    <a:gd name="T4" fmla="*/ 4 w 2596"/>
                    <a:gd name="T5" fmla="*/ 1 h 495"/>
                    <a:gd name="T6" fmla="*/ 4 w 2596"/>
                    <a:gd name="T7" fmla="*/ 0 h 495"/>
                    <a:gd name="T8" fmla="*/ 0 w 2596"/>
                    <a:gd name="T9" fmla="*/ 0 h 495"/>
                    <a:gd name="T10" fmla="*/ 0 w 2596"/>
                    <a:gd name="T11" fmla="*/ 0 h 495"/>
                    <a:gd name="T12" fmla="*/ 0 w 2596"/>
                    <a:gd name="T13" fmla="*/ 0 h 4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96"/>
                    <a:gd name="T22" fmla="*/ 0 h 495"/>
                    <a:gd name="T23" fmla="*/ 2596 w 2596"/>
                    <a:gd name="T24" fmla="*/ 495 h 4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96" h="495">
                      <a:moveTo>
                        <a:pt x="0" y="0"/>
                      </a:moveTo>
                      <a:lnTo>
                        <a:pt x="48" y="489"/>
                      </a:lnTo>
                      <a:lnTo>
                        <a:pt x="2568" y="495"/>
                      </a:lnTo>
                      <a:lnTo>
                        <a:pt x="259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0" name="Freeform 283"/>
                <p:cNvSpPr>
                  <a:spLocks/>
                </p:cNvSpPr>
                <p:nvPr/>
              </p:nvSpPr>
              <p:spPr bwMode="auto">
                <a:xfrm>
                  <a:off x="504" y="3201"/>
                  <a:ext cx="793" cy="108"/>
                </a:xfrm>
                <a:custGeom>
                  <a:avLst/>
                  <a:gdLst>
                    <a:gd name="T0" fmla="*/ 0 w 2378"/>
                    <a:gd name="T1" fmla="*/ 0 h 324"/>
                    <a:gd name="T2" fmla="*/ 0 w 2378"/>
                    <a:gd name="T3" fmla="*/ 0 h 324"/>
                    <a:gd name="T4" fmla="*/ 3 w 2378"/>
                    <a:gd name="T5" fmla="*/ 0 h 324"/>
                    <a:gd name="T6" fmla="*/ 3 w 2378"/>
                    <a:gd name="T7" fmla="*/ 0 h 324"/>
                    <a:gd name="T8" fmla="*/ 0 w 2378"/>
                    <a:gd name="T9" fmla="*/ 0 h 324"/>
                    <a:gd name="T10" fmla="*/ 0 w 2378"/>
                    <a:gd name="T11" fmla="*/ 0 h 324"/>
                    <a:gd name="T12" fmla="*/ 0 w 2378"/>
                    <a:gd name="T13" fmla="*/ 0 h 3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78"/>
                    <a:gd name="T22" fmla="*/ 0 h 324"/>
                    <a:gd name="T23" fmla="*/ 2378 w 2378"/>
                    <a:gd name="T24" fmla="*/ 324 h 3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78" h="324">
                      <a:moveTo>
                        <a:pt x="0" y="0"/>
                      </a:moveTo>
                      <a:lnTo>
                        <a:pt x="27" y="305"/>
                      </a:lnTo>
                      <a:lnTo>
                        <a:pt x="2311" y="324"/>
                      </a:lnTo>
                      <a:lnTo>
                        <a:pt x="2378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1" name="Freeform 284"/>
                <p:cNvSpPr>
                  <a:spLocks/>
                </p:cNvSpPr>
                <p:nvPr/>
              </p:nvSpPr>
              <p:spPr bwMode="auto">
                <a:xfrm>
                  <a:off x="520" y="3209"/>
                  <a:ext cx="766" cy="88"/>
                </a:xfrm>
                <a:custGeom>
                  <a:avLst/>
                  <a:gdLst>
                    <a:gd name="T0" fmla="*/ 0 w 2296"/>
                    <a:gd name="T1" fmla="*/ 0 h 264"/>
                    <a:gd name="T2" fmla="*/ 0 w 2296"/>
                    <a:gd name="T3" fmla="*/ 0 h 264"/>
                    <a:gd name="T4" fmla="*/ 1 w 2296"/>
                    <a:gd name="T5" fmla="*/ 0 h 264"/>
                    <a:gd name="T6" fmla="*/ 2 w 2296"/>
                    <a:gd name="T7" fmla="*/ 0 h 264"/>
                    <a:gd name="T8" fmla="*/ 3 w 2296"/>
                    <a:gd name="T9" fmla="*/ 0 h 264"/>
                    <a:gd name="T10" fmla="*/ 3 w 2296"/>
                    <a:gd name="T11" fmla="*/ 0 h 264"/>
                    <a:gd name="T12" fmla="*/ 3 w 2296"/>
                    <a:gd name="T13" fmla="*/ 0 h 264"/>
                    <a:gd name="T14" fmla="*/ 0 w 2296"/>
                    <a:gd name="T15" fmla="*/ 0 h 264"/>
                    <a:gd name="T16" fmla="*/ 0 w 2296"/>
                    <a:gd name="T17" fmla="*/ 0 h 264"/>
                    <a:gd name="T18" fmla="*/ 0 w 2296"/>
                    <a:gd name="T19" fmla="*/ 0 h 264"/>
                    <a:gd name="T20" fmla="*/ 0 w 2296"/>
                    <a:gd name="T21" fmla="*/ 0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96"/>
                    <a:gd name="T34" fmla="*/ 0 h 264"/>
                    <a:gd name="T35" fmla="*/ 2296 w 2296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96" h="264">
                      <a:moveTo>
                        <a:pt x="0" y="264"/>
                      </a:moveTo>
                      <a:lnTo>
                        <a:pt x="359" y="251"/>
                      </a:lnTo>
                      <a:lnTo>
                        <a:pt x="703" y="123"/>
                      </a:lnTo>
                      <a:lnTo>
                        <a:pt x="1531" y="176"/>
                      </a:lnTo>
                      <a:lnTo>
                        <a:pt x="1930" y="129"/>
                      </a:lnTo>
                      <a:lnTo>
                        <a:pt x="2263" y="251"/>
                      </a:lnTo>
                      <a:lnTo>
                        <a:pt x="2296" y="21"/>
                      </a:lnTo>
                      <a:lnTo>
                        <a:pt x="19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2" name="Freeform 285"/>
                <p:cNvSpPr>
                  <a:spLocks/>
                </p:cNvSpPr>
                <p:nvPr/>
              </p:nvSpPr>
              <p:spPr bwMode="auto">
                <a:xfrm>
                  <a:off x="407" y="3431"/>
                  <a:ext cx="145" cy="122"/>
                </a:xfrm>
                <a:custGeom>
                  <a:avLst/>
                  <a:gdLst>
                    <a:gd name="T0" fmla="*/ 0 w 434"/>
                    <a:gd name="T1" fmla="*/ 0 h 367"/>
                    <a:gd name="T2" fmla="*/ 0 w 434"/>
                    <a:gd name="T3" fmla="*/ 0 h 367"/>
                    <a:gd name="T4" fmla="*/ 1 w 434"/>
                    <a:gd name="T5" fmla="*/ 0 h 367"/>
                    <a:gd name="T6" fmla="*/ 1 w 434"/>
                    <a:gd name="T7" fmla="*/ 0 h 367"/>
                    <a:gd name="T8" fmla="*/ 1 w 434"/>
                    <a:gd name="T9" fmla="*/ 1 h 367"/>
                    <a:gd name="T10" fmla="*/ 0 w 434"/>
                    <a:gd name="T11" fmla="*/ 1 h 367"/>
                    <a:gd name="T12" fmla="*/ 0 w 434"/>
                    <a:gd name="T13" fmla="*/ 0 h 367"/>
                    <a:gd name="T14" fmla="*/ 0 w 434"/>
                    <a:gd name="T15" fmla="*/ 0 h 367"/>
                    <a:gd name="T16" fmla="*/ 0 w 434"/>
                    <a:gd name="T17" fmla="*/ 0 h 3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4"/>
                    <a:gd name="T28" fmla="*/ 0 h 367"/>
                    <a:gd name="T29" fmla="*/ 434 w 434"/>
                    <a:gd name="T30" fmla="*/ 367 h 3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4" h="367">
                      <a:moveTo>
                        <a:pt x="0" y="271"/>
                      </a:moveTo>
                      <a:lnTo>
                        <a:pt x="285" y="285"/>
                      </a:lnTo>
                      <a:lnTo>
                        <a:pt x="434" y="0"/>
                      </a:lnTo>
                      <a:lnTo>
                        <a:pt x="366" y="271"/>
                      </a:lnTo>
                      <a:lnTo>
                        <a:pt x="373" y="367"/>
                      </a:lnTo>
                      <a:lnTo>
                        <a:pt x="54" y="367"/>
                      </a:lnTo>
                      <a:lnTo>
                        <a:pt x="0" y="271"/>
                      </a:lnTo>
                      <a:close/>
                    </a:path>
                  </a:pathLst>
                </a:custGeom>
                <a:solidFill>
                  <a:srgbClr val="99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3" name="Freeform 286"/>
                <p:cNvSpPr>
                  <a:spLocks/>
                </p:cNvSpPr>
                <p:nvPr/>
              </p:nvSpPr>
              <p:spPr bwMode="auto">
                <a:xfrm>
                  <a:off x="710" y="3454"/>
                  <a:ext cx="180" cy="120"/>
                </a:xfrm>
                <a:custGeom>
                  <a:avLst/>
                  <a:gdLst>
                    <a:gd name="T0" fmla="*/ 0 w 542"/>
                    <a:gd name="T1" fmla="*/ 0 h 359"/>
                    <a:gd name="T2" fmla="*/ 0 w 542"/>
                    <a:gd name="T3" fmla="*/ 0 h 359"/>
                    <a:gd name="T4" fmla="*/ 1 w 542"/>
                    <a:gd name="T5" fmla="*/ 0 h 359"/>
                    <a:gd name="T6" fmla="*/ 1 w 542"/>
                    <a:gd name="T7" fmla="*/ 0 h 359"/>
                    <a:gd name="T8" fmla="*/ 1 w 542"/>
                    <a:gd name="T9" fmla="*/ 0 h 359"/>
                    <a:gd name="T10" fmla="*/ 1 w 542"/>
                    <a:gd name="T11" fmla="*/ 0 h 359"/>
                    <a:gd name="T12" fmla="*/ 0 w 542"/>
                    <a:gd name="T13" fmla="*/ 0 h 359"/>
                    <a:gd name="T14" fmla="*/ 0 w 542"/>
                    <a:gd name="T15" fmla="*/ 0 h 359"/>
                    <a:gd name="T16" fmla="*/ 0 w 542"/>
                    <a:gd name="T17" fmla="*/ 0 h 359"/>
                    <a:gd name="T18" fmla="*/ 0 w 542"/>
                    <a:gd name="T19" fmla="*/ 0 h 3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2"/>
                    <a:gd name="T31" fmla="*/ 0 h 359"/>
                    <a:gd name="T32" fmla="*/ 542 w 542"/>
                    <a:gd name="T33" fmla="*/ 359 h 3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2" h="359">
                      <a:moveTo>
                        <a:pt x="0" y="208"/>
                      </a:moveTo>
                      <a:lnTo>
                        <a:pt x="258" y="237"/>
                      </a:lnTo>
                      <a:lnTo>
                        <a:pt x="481" y="223"/>
                      </a:lnTo>
                      <a:lnTo>
                        <a:pt x="542" y="0"/>
                      </a:lnTo>
                      <a:lnTo>
                        <a:pt x="529" y="257"/>
                      </a:lnTo>
                      <a:lnTo>
                        <a:pt x="454" y="359"/>
                      </a:lnTo>
                      <a:lnTo>
                        <a:pt x="68" y="338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solidFill>
                  <a:srgbClr val="99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4" name="Freeform 287"/>
                <p:cNvSpPr>
                  <a:spLocks/>
                </p:cNvSpPr>
                <p:nvPr/>
              </p:nvSpPr>
              <p:spPr bwMode="auto">
                <a:xfrm>
                  <a:off x="1139" y="3523"/>
                  <a:ext cx="115" cy="44"/>
                </a:xfrm>
                <a:custGeom>
                  <a:avLst/>
                  <a:gdLst>
                    <a:gd name="T0" fmla="*/ 0 w 346"/>
                    <a:gd name="T1" fmla="*/ 0 h 130"/>
                    <a:gd name="T2" fmla="*/ 0 w 346"/>
                    <a:gd name="T3" fmla="*/ 0 h 130"/>
                    <a:gd name="T4" fmla="*/ 0 w 346"/>
                    <a:gd name="T5" fmla="*/ 0 h 130"/>
                    <a:gd name="T6" fmla="*/ 0 w 346"/>
                    <a:gd name="T7" fmla="*/ 0 h 130"/>
                    <a:gd name="T8" fmla="*/ 0 w 346"/>
                    <a:gd name="T9" fmla="*/ 0 h 130"/>
                    <a:gd name="T10" fmla="*/ 0 w 346"/>
                    <a:gd name="T11" fmla="*/ 0 h 130"/>
                    <a:gd name="T12" fmla="*/ 0 w 346"/>
                    <a:gd name="T13" fmla="*/ 0 h 130"/>
                    <a:gd name="T14" fmla="*/ 0 w 346"/>
                    <a:gd name="T15" fmla="*/ 0 h 1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6"/>
                    <a:gd name="T25" fmla="*/ 0 h 130"/>
                    <a:gd name="T26" fmla="*/ 346 w 346"/>
                    <a:gd name="T27" fmla="*/ 130 h 1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6" h="130">
                      <a:moveTo>
                        <a:pt x="0" y="0"/>
                      </a:moveTo>
                      <a:lnTo>
                        <a:pt x="197" y="15"/>
                      </a:lnTo>
                      <a:lnTo>
                        <a:pt x="346" y="0"/>
                      </a:lnTo>
                      <a:lnTo>
                        <a:pt x="346" y="130"/>
                      </a:lnTo>
                      <a:lnTo>
                        <a:pt x="82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5" name="Freeform 288"/>
                <p:cNvSpPr>
                  <a:spLocks/>
                </p:cNvSpPr>
                <p:nvPr/>
              </p:nvSpPr>
              <p:spPr bwMode="auto">
                <a:xfrm>
                  <a:off x="554" y="3427"/>
                  <a:ext cx="174" cy="147"/>
                </a:xfrm>
                <a:custGeom>
                  <a:avLst/>
                  <a:gdLst>
                    <a:gd name="T0" fmla="*/ 0 w 522"/>
                    <a:gd name="T1" fmla="*/ 0 h 441"/>
                    <a:gd name="T2" fmla="*/ 1 w 522"/>
                    <a:gd name="T3" fmla="*/ 0 h 441"/>
                    <a:gd name="T4" fmla="*/ 1 w 522"/>
                    <a:gd name="T5" fmla="*/ 0 h 441"/>
                    <a:gd name="T6" fmla="*/ 1 w 522"/>
                    <a:gd name="T7" fmla="*/ 0 h 441"/>
                    <a:gd name="T8" fmla="*/ 1 w 522"/>
                    <a:gd name="T9" fmla="*/ 1 h 441"/>
                    <a:gd name="T10" fmla="*/ 0 w 522"/>
                    <a:gd name="T11" fmla="*/ 1 h 441"/>
                    <a:gd name="T12" fmla="*/ 0 w 522"/>
                    <a:gd name="T13" fmla="*/ 0 h 441"/>
                    <a:gd name="T14" fmla="*/ 0 w 522"/>
                    <a:gd name="T15" fmla="*/ 0 h 441"/>
                    <a:gd name="T16" fmla="*/ 0 w 522"/>
                    <a:gd name="T17" fmla="*/ 0 h 4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2"/>
                    <a:gd name="T28" fmla="*/ 0 h 441"/>
                    <a:gd name="T29" fmla="*/ 522 w 522"/>
                    <a:gd name="T30" fmla="*/ 441 h 4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2" h="441">
                      <a:moveTo>
                        <a:pt x="0" y="284"/>
                      </a:moveTo>
                      <a:lnTo>
                        <a:pt x="373" y="284"/>
                      </a:lnTo>
                      <a:lnTo>
                        <a:pt x="522" y="0"/>
                      </a:lnTo>
                      <a:lnTo>
                        <a:pt x="447" y="290"/>
                      </a:lnTo>
                      <a:lnTo>
                        <a:pt x="455" y="433"/>
                      </a:lnTo>
                      <a:lnTo>
                        <a:pt x="95" y="441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6" name="Freeform 289"/>
                <p:cNvSpPr>
                  <a:spLocks/>
                </p:cNvSpPr>
                <p:nvPr/>
              </p:nvSpPr>
              <p:spPr bwMode="auto">
                <a:xfrm>
                  <a:off x="918" y="3431"/>
                  <a:ext cx="194" cy="140"/>
                </a:xfrm>
                <a:custGeom>
                  <a:avLst/>
                  <a:gdLst>
                    <a:gd name="T0" fmla="*/ 0 w 582"/>
                    <a:gd name="T1" fmla="*/ 0 h 420"/>
                    <a:gd name="T2" fmla="*/ 0 w 582"/>
                    <a:gd name="T3" fmla="*/ 1 h 420"/>
                    <a:gd name="T4" fmla="*/ 1 w 582"/>
                    <a:gd name="T5" fmla="*/ 1 h 420"/>
                    <a:gd name="T6" fmla="*/ 1 w 582"/>
                    <a:gd name="T7" fmla="*/ 0 h 420"/>
                    <a:gd name="T8" fmla="*/ 1 w 582"/>
                    <a:gd name="T9" fmla="*/ 0 h 420"/>
                    <a:gd name="T10" fmla="*/ 1 w 582"/>
                    <a:gd name="T11" fmla="*/ 0 h 420"/>
                    <a:gd name="T12" fmla="*/ 0 w 582"/>
                    <a:gd name="T13" fmla="*/ 0 h 420"/>
                    <a:gd name="T14" fmla="*/ 0 w 582"/>
                    <a:gd name="T15" fmla="*/ 0 h 420"/>
                    <a:gd name="T16" fmla="*/ 0 w 582"/>
                    <a:gd name="T17" fmla="*/ 0 h 420"/>
                    <a:gd name="T18" fmla="*/ 0 w 582"/>
                    <a:gd name="T19" fmla="*/ 0 h 4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2"/>
                    <a:gd name="T31" fmla="*/ 0 h 420"/>
                    <a:gd name="T32" fmla="*/ 582 w 582"/>
                    <a:gd name="T33" fmla="*/ 420 h 4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2" h="420">
                      <a:moveTo>
                        <a:pt x="0" y="285"/>
                      </a:moveTo>
                      <a:lnTo>
                        <a:pt x="54" y="414"/>
                      </a:lnTo>
                      <a:lnTo>
                        <a:pt x="528" y="420"/>
                      </a:lnTo>
                      <a:lnTo>
                        <a:pt x="582" y="332"/>
                      </a:lnTo>
                      <a:lnTo>
                        <a:pt x="460" y="0"/>
                      </a:lnTo>
                      <a:lnTo>
                        <a:pt x="488" y="265"/>
                      </a:lnTo>
                      <a:lnTo>
                        <a:pt x="211" y="285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7" name="Freeform 290"/>
                <p:cNvSpPr>
                  <a:spLocks/>
                </p:cNvSpPr>
                <p:nvPr/>
              </p:nvSpPr>
              <p:spPr bwMode="auto">
                <a:xfrm>
                  <a:off x="1295" y="3523"/>
                  <a:ext cx="92" cy="51"/>
                </a:xfrm>
                <a:custGeom>
                  <a:avLst/>
                  <a:gdLst>
                    <a:gd name="T0" fmla="*/ 0 w 277"/>
                    <a:gd name="T1" fmla="*/ 0 h 151"/>
                    <a:gd name="T2" fmla="*/ 0 w 277"/>
                    <a:gd name="T3" fmla="*/ 0 h 151"/>
                    <a:gd name="T4" fmla="*/ 0 w 277"/>
                    <a:gd name="T5" fmla="*/ 0 h 151"/>
                    <a:gd name="T6" fmla="*/ 0 w 277"/>
                    <a:gd name="T7" fmla="*/ 0 h 151"/>
                    <a:gd name="T8" fmla="*/ 0 w 277"/>
                    <a:gd name="T9" fmla="*/ 0 h 151"/>
                    <a:gd name="T10" fmla="*/ 0 w 277"/>
                    <a:gd name="T11" fmla="*/ 0 h 151"/>
                    <a:gd name="T12" fmla="*/ 0 w 277"/>
                    <a:gd name="T13" fmla="*/ 0 h 151"/>
                    <a:gd name="T14" fmla="*/ 0 w 277"/>
                    <a:gd name="T15" fmla="*/ 0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151"/>
                    <a:gd name="T26" fmla="*/ 277 w 277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151">
                      <a:moveTo>
                        <a:pt x="0" y="0"/>
                      </a:moveTo>
                      <a:lnTo>
                        <a:pt x="155" y="34"/>
                      </a:lnTo>
                      <a:lnTo>
                        <a:pt x="277" y="34"/>
                      </a:lnTo>
                      <a:lnTo>
                        <a:pt x="257" y="151"/>
                      </a:lnTo>
                      <a:lnTo>
                        <a:pt x="60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8" name="Freeform 291"/>
                <p:cNvSpPr>
                  <a:spLocks/>
                </p:cNvSpPr>
                <p:nvPr/>
              </p:nvSpPr>
              <p:spPr bwMode="auto">
                <a:xfrm>
                  <a:off x="477" y="3546"/>
                  <a:ext cx="312" cy="163"/>
                </a:xfrm>
                <a:custGeom>
                  <a:avLst/>
                  <a:gdLst>
                    <a:gd name="T0" fmla="*/ 0 w 935"/>
                    <a:gd name="T1" fmla="*/ 0 h 489"/>
                    <a:gd name="T2" fmla="*/ 0 w 935"/>
                    <a:gd name="T3" fmla="*/ 0 h 489"/>
                    <a:gd name="T4" fmla="*/ 0 w 935"/>
                    <a:gd name="T5" fmla="*/ 0 h 489"/>
                    <a:gd name="T6" fmla="*/ 1 w 935"/>
                    <a:gd name="T7" fmla="*/ 1 h 489"/>
                    <a:gd name="T8" fmla="*/ 1 w 935"/>
                    <a:gd name="T9" fmla="*/ 0 h 489"/>
                    <a:gd name="T10" fmla="*/ 1 w 935"/>
                    <a:gd name="T11" fmla="*/ 1 h 489"/>
                    <a:gd name="T12" fmla="*/ 1 w 935"/>
                    <a:gd name="T13" fmla="*/ 0 h 489"/>
                    <a:gd name="T14" fmla="*/ 0 w 935"/>
                    <a:gd name="T15" fmla="*/ 0 h 489"/>
                    <a:gd name="T16" fmla="*/ 0 w 935"/>
                    <a:gd name="T17" fmla="*/ 0 h 489"/>
                    <a:gd name="T18" fmla="*/ 0 w 935"/>
                    <a:gd name="T19" fmla="*/ 0 h 4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5"/>
                    <a:gd name="T31" fmla="*/ 0 h 489"/>
                    <a:gd name="T32" fmla="*/ 935 w 935"/>
                    <a:gd name="T33" fmla="*/ 489 h 4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5" h="489">
                      <a:moveTo>
                        <a:pt x="0" y="0"/>
                      </a:moveTo>
                      <a:lnTo>
                        <a:pt x="47" y="332"/>
                      </a:lnTo>
                      <a:lnTo>
                        <a:pt x="129" y="183"/>
                      </a:lnTo>
                      <a:lnTo>
                        <a:pt x="433" y="427"/>
                      </a:lnTo>
                      <a:lnTo>
                        <a:pt x="419" y="231"/>
                      </a:lnTo>
                      <a:lnTo>
                        <a:pt x="901" y="489"/>
                      </a:lnTo>
                      <a:lnTo>
                        <a:pt x="935" y="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D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9" name="Freeform 292"/>
                <p:cNvSpPr>
                  <a:spLocks/>
                </p:cNvSpPr>
                <p:nvPr/>
              </p:nvSpPr>
              <p:spPr bwMode="auto">
                <a:xfrm>
                  <a:off x="1026" y="3591"/>
                  <a:ext cx="275" cy="129"/>
                </a:xfrm>
                <a:custGeom>
                  <a:avLst/>
                  <a:gdLst>
                    <a:gd name="T0" fmla="*/ 0 w 826"/>
                    <a:gd name="T1" fmla="*/ 0 h 386"/>
                    <a:gd name="T2" fmla="*/ 0 w 826"/>
                    <a:gd name="T3" fmla="*/ 1 h 386"/>
                    <a:gd name="T4" fmla="*/ 0 w 826"/>
                    <a:gd name="T5" fmla="*/ 0 h 386"/>
                    <a:gd name="T6" fmla="*/ 1 w 826"/>
                    <a:gd name="T7" fmla="*/ 0 h 386"/>
                    <a:gd name="T8" fmla="*/ 0 w 826"/>
                    <a:gd name="T9" fmla="*/ 0 h 386"/>
                    <a:gd name="T10" fmla="*/ 1 w 826"/>
                    <a:gd name="T11" fmla="*/ 0 h 386"/>
                    <a:gd name="T12" fmla="*/ 1 w 826"/>
                    <a:gd name="T13" fmla="*/ 0 h 386"/>
                    <a:gd name="T14" fmla="*/ 0 w 826"/>
                    <a:gd name="T15" fmla="*/ 0 h 386"/>
                    <a:gd name="T16" fmla="*/ 0 w 826"/>
                    <a:gd name="T17" fmla="*/ 0 h 386"/>
                    <a:gd name="T18" fmla="*/ 0 w 826"/>
                    <a:gd name="T19" fmla="*/ 0 h 3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6"/>
                    <a:gd name="T31" fmla="*/ 0 h 386"/>
                    <a:gd name="T32" fmla="*/ 826 w 826"/>
                    <a:gd name="T33" fmla="*/ 386 h 3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6" h="386">
                      <a:moveTo>
                        <a:pt x="0" y="54"/>
                      </a:moveTo>
                      <a:lnTo>
                        <a:pt x="33" y="386"/>
                      </a:lnTo>
                      <a:lnTo>
                        <a:pt x="142" y="231"/>
                      </a:lnTo>
                      <a:lnTo>
                        <a:pt x="413" y="272"/>
                      </a:lnTo>
                      <a:lnTo>
                        <a:pt x="278" y="115"/>
                      </a:lnTo>
                      <a:lnTo>
                        <a:pt x="773" y="231"/>
                      </a:lnTo>
                      <a:lnTo>
                        <a:pt x="826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D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0" name="Freeform 293"/>
                <p:cNvSpPr>
                  <a:spLocks/>
                </p:cNvSpPr>
                <p:nvPr/>
              </p:nvSpPr>
              <p:spPr bwMode="auto">
                <a:xfrm>
                  <a:off x="154" y="3973"/>
                  <a:ext cx="1459" cy="101"/>
                </a:xfrm>
                <a:custGeom>
                  <a:avLst/>
                  <a:gdLst>
                    <a:gd name="T0" fmla="*/ 0 w 4376"/>
                    <a:gd name="T1" fmla="*/ 0 h 301"/>
                    <a:gd name="T2" fmla="*/ 6 w 4376"/>
                    <a:gd name="T3" fmla="*/ 0 h 301"/>
                    <a:gd name="T4" fmla="*/ 6 w 4376"/>
                    <a:gd name="T5" fmla="*/ 0 h 301"/>
                    <a:gd name="T6" fmla="*/ 5 w 4376"/>
                    <a:gd name="T7" fmla="*/ 0 h 301"/>
                    <a:gd name="T8" fmla="*/ 6 w 4376"/>
                    <a:gd name="T9" fmla="*/ 0 h 301"/>
                    <a:gd name="T10" fmla="*/ 5 w 4376"/>
                    <a:gd name="T11" fmla="*/ 0 h 301"/>
                    <a:gd name="T12" fmla="*/ 5 w 4376"/>
                    <a:gd name="T13" fmla="*/ 0 h 301"/>
                    <a:gd name="T14" fmla="*/ 5 w 4376"/>
                    <a:gd name="T15" fmla="*/ 0 h 301"/>
                    <a:gd name="T16" fmla="*/ 5 w 4376"/>
                    <a:gd name="T17" fmla="*/ 0 h 301"/>
                    <a:gd name="T18" fmla="*/ 5 w 4376"/>
                    <a:gd name="T19" fmla="*/ 0 h 301"/>
                    <a:gd name="T20" fmla="*/ 5 w 4376"/>
                    <a:gd name="T21" fmla="*/ 0 h 301"/>
                    <a:gd name="T22" fmla="*/ 5 w 4376"/>
                    <a:gd name="T23" fmla="*/ 0 h 301"/>
                    <a:gd name="T24" fmla="*/ 5 w 4376"/>
                    <a:gd name="T25" fmla="*/ 0 h 301"/>
                    <a:gd name="T26" fmla="*/ 5 w 4376"/>
                    <a:gd name="T27" fmla="*/ 0 h 301"/>
                    <a:gd name="T28" fmla="*/ 5 w 4376"/>
                    <a:gd name="T29" fmla="*/ 0 h 301"/>
                    <a:gd name="T30" fmla="*/ 5 w 4376"/>
                    <a:gd name="T31" fmla="*/ 0 h 301"/>
                    <a:gd name="T32" fmla="*/ 5 w 4376"/>
                    <a:gd name="T33" fmla="*/ 0 h 301"/>
                    <a:gd name="T34" fmla="*/ 0 w 4376"/>
                    <a:gd name="T35" fmla="*/ 0 h 301"/>
                    <a:gd name="T36" fmla="*/ 0 w 4376"/>
                    <a:gd name="T37" fmla="*/ 0 h 301"/>
                    <a:gd name="T38" fmla="*/ 0 w 4376"/>
                    <a:gd name="T39" fmla="*/ 0 h 301"/>
                    <a:gd name="T40" fmla="*/ 0 w 4376"/>
                    <a:gd name="T41" fmla="*/ 0 h 3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76"/>
                    <a:gd name="T64" fmla="*/ 0 h 301"/>
                    <a:gd name="T65" fmla="*/ 4376 w 4376"/>
                    <a:gd name="T66" fmla="*/ 301 h 3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76" h="301">
                      <a:moveTo>
                        <a:pt x="14" y="0"/>
                      </a:moveTo>
                      <a:lnTo>
                        <a:pt x="4342" y="14"/>
                      </a:lnTo>
                      <a:lnTo>
                        <a:pt x="4376" y="136"/>
                      </a:lnTo>
                      <a:lnTo>
                        <a:pt x="4008" y="118"/>
                      </a:lnTo>
                      <a:lnTo>
                        <a:pt x="4139" y="301"/>
                      </a:lnTo>
                      <a:lnTo>
                        <a:pt x="3570" y="301"/>
                      </a:lnTo>
                      <a:lnTo>
                        <a:pt x="3537" y="129"/>
                      </a:lnTo>
                      <a:lnTo>
                        <a:pt x="3635" y="258"/>
                      </a:lnTo>
                      <a:lnTo>
                        <a:pt x="3638" y="166"/>
                      </a:lnTo>
                      <a:lnTo>
                        <a:pt x="3705" y="237"/>
                      </a:lnTo>
                      <a:lnTo>
                        <a:pt x="3692" y="129"/>
                      </a:lnTo>
                      <a:lnTo>
                        <a:pt x="3784" y="237"/>
                      </a:lnTo>
                      <a:lnTo>
                        <a:pt x="3777" y="163"/>
                      </a:lnTo>
                      <a:lnTo>
                        <a:pt x="3895" y="234"/>
                      </a:lnTo>
                      <a:lnTo>
                        <a:pt x="3828" y="143"/>
                      </a:lnTo>
                      <a:lnTo>
                        <a:pt x="4004" y="224"/>
                      </a:lnTo>
                      <a:lnTo>
                        <a:pt x="3923" y="106"/>
                      </a:lnTo>
                      <a:lnTo>
                        <a:pt x="0" y="9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1" name="Freeform 294"/>
                <p:cNvSpPr>
                  <a:spLocks/>
                </p:cNvSpPr>
                <p:nvPr/>
              </p:nvSpPr>
              <p:spPr bwMode="auto">
                <a:xfrm>
                  <a:off x="507" y="3064"/>
                  <a:ext cx="63" cy="27"/>
                </a:xfrm>
                <a:custGeom>
                  <a:avLst/>
                  <a:gdLst>
                    <a:gd name="T0" fmla="*/ 0 w 191"/>
                    <a:gd name="T1" fmla="*/ 0 h 80"/>
                    <a:gd name="T2" fmla="*/ 0 w 191"/>
                    <a:gd name="T3" fmla="*/ 0 h 80"/>
                    <a:gd name="T4" fmla="*/ 0 w 191"/>
                    <a:gd name="T5" fmla="*/ 0 h 80"/>
                    <a:gd name="T6" fmla="*/ 0 w 191"/>
                    <a:gd name="T7" fmla="*/ 0 h 80"/>
                    <a:gd name="T8" fmla="*/ 0 w 191"/>
                    <a:gd name="T9" fmla="*/ 0 h 80"/>
                    <a:gd name="T10" fmla="*/ 0 w 191"/>
                    <a:gd name="T11" fmla="*/ 0 h 80"/>
                    <a:gd name="T12" fmla="*/ 0 w 191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1"/>
                    <a:gd name="T22" fmla="*/ 0 h 80"/>
                    <a:gd name="T23" fmla="*/ 191 w 191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1" h="80">
                      <a:moveTo>
                        <a:pt x="9" y="55"/>
                      </a:move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66" y="80"/>
                      </a:lnTo>
                      <a:lnTo>
                        <a:pt x="9" y="55"/>
                      </a:lnTo>
                      <a:close/>
                    </a:path>
                  </a:pathLst>
                </a:custGeom>
                <a:solidFill>
                  <a:srgbClr val="D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2" name="Freeform 295"/>
                <p:cNvSpPr>
                  <a:spLocks/>
                </p:cNvSpPr>
                <p:nvPr/>
              </p:nvSpPr>
              <p:spPr bwMode="auto">
                <a:xfrm>
                  <a:off x="658" y="3078"/>
                  <a:ext cx="135" cy="64"/>
                </a:xfrm>
                <a:custGeom>
                  <a:avLst/>
                  <a:gdLst>
                    <a:gd name="T0" fmla="*/ 0 w 405"/>
                    <a:gd name="T1" fmla="*/ 0 h 193"/>
                    <a:gd name="T2" fmla="*/ 0 w 405"/>
                    <a:gd name="T3" fmla="*/ 0 h 193"/>
                    <a:gd name="T4" fmla="*/ 0 w 405"/>
                    <a:gd name="T5" fmla="*/ 0 h 193"/>
                    <a:gd name="T6" fmla="*/ 0 w 405"/>
                    <a:gd name="T7" fmla="*/ 0 h 193"/>
                    <a:gd name="T8" fmla="*/ 0 w 405"/>
                    <a:gd name="T9" fmla="*/ 0 h 193"/>
                    <a:gd name="T10" fmla="*/ 1 w 405"/>
                    <a:gd name="T11" fmla="*/ 0 h 193"/>
                    <a:gd name="T12" fmla="*/ 1 w 405"/>
                    <a:gd name="T13" fmla="*/ 0 h 193"/>
                    <a:gd name="T14" fmla="*/ 0 w 405"/>
                    <a:gd name="T15" fmla="*/ 0 h 193"/>
                    <a:gd name="T16" fmla="*/ 0 w 405"/>
                    <a:gd name="T17" fmla="*/ 0 h 193"/>
                    <a:gd name="T18" fmla="*/ 0 w 405"/>
                    <a:gd name="T19" fmla="*/ 0 h 193"/>
                    <a:gd name="T20" fmla="*/ 0 w 405"/>
                    <a:gd name="T21" fmla="*/ 0 h 193"/>
                    <a:gd name="T22" fmla="*/ 0 w 405"/>
                    <a:gd name="T23" fmla="*/ 0 h 193"/>
                    <a:gd name="T24" fmla="*/ 0 w 405"/>
                    <a:gd name="T25" fmla="*/ 0 h 1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5"/>
                    <a:gd name="T40" fmla="*/ 0 h 193"/>
                    <a:gd name="T41" fmla="*/ 405 w 405"/>
                    <a:gd name="T42" fmla="*/ 193 h 1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5" h="193">
                      <a:moveTo>
                        <a:pt x="0" y="108"/>
                      </a:moveTo>
                      <a:lnTo>
                        <a:pt x="97" y="108"/>
                      </a:lnTo>
                      <a:lnTo>
                        <a:pt x="101" y="0"/>
                      </a:lnTo>
                      <a:lnTo>
                        <a:pt x="258" y="11"/>
                      </a:lnTo>
                      <a:lnTo>
                        <a:pt x="268" y="51"/>
                      </a:lnTo>
                      <a:lnTo>
                        <a:pt x="399" y="51"/>
                      </a:lnTo>
                      <a:lnTo>
                        <a:pt x="405" y="97"/>
                      </a:lnTo>
                      <a:lnTo>
                        <a:pt x="208" y="102"/>
                      </a:lnTo>
                      <a:lnTo>
                        <a:pt x="213" y="188"/>
                      </a:lnTo>
                      <a:lnTo>
                        <a:pt x="21" y="193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D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3" name="Freeform 296"/>
                <p:cNvSpPr>
                  <a:spLocks/>
                </p:cNvSpPr>
                <p:nvPr/>
              </p:nvSpPr>
              <p:spPr bwMode="auto">
                <a:xfrm>
                  <a:off x="985" y="3082"/>
                  <a:ext cx="214" cy="59"/>
                </a:xfrm>
                <a:custGeom>
                  <a:avLst/>
                  <a:gdLst>
                    <a:gd name="T0" fmla="*/ 0 w 642"/>
                    <a:gd name="T1" fmla="*/ 0 h 177"/>
                    <a:gd name="T2" fmla="*/ 0 w 642"/>
                    <a:gd name="T3" fmla="*/ 0 h 177"/>
                    <a:gd name="T4" fmla="*/ 0 w 642"/>
                    <a:gd name="T5" fmla="*/ 0 h 177"/>
                    <a:gd name="T6" fmla="*/ 0 w 642"/>
                    <a:gd name="T7" fmla="*/ 0 h 177"/>
                    <a:gd name="T8" fmla="*/ 0 w 642"/>
                    <a:gd name="T9" fmla="*/ 0 h 177"/>
                    <a:gd name="T10" fmla="*/ 1 w 642"/>
                    <a:gd name="T11" fmla="*/ 0 h 177"/>
                    <a:gd name="T12" fmla="*/ 1 w 642"/>
                    <a:gd name="T13" fmla="*/ 0 h 177"/>
                    <a:gd name="T14" fmla="*/ 1 w 642"/>
                    <a:gd name="T15" fmla="*/ 0 h 177"/>
                    <a:gd name="T16" fmla="*/ 1 w 642"/>
                    <a:gd name="T17" fmla="*/ 0 h 177"/>
                    <a:gd name="T18" fmla="*/ 0 w 642"/>
                    <a:gd name="T19" fmla="*/ 0 h 177"/>
                    <a:gd name="T20" fmla="*/ 0 w 642"/>
                    <a:gd name="T21" fmla="*/ 0 h 177"/>
                    <a:gd name="T22" fmla="*/ 0 w 642"/>
                    <a:gd name="T23" fmla="*/ 0 h 177"/>
                    <a:gd name="T24" fmla="*/ 0 w 642"/>
                    <a:gd name="T25" fmla="*/ 0 h 177"/>
                    <a:gd name="T26" fmla="*/ 0 w 642"/>
                    <a:gd name="T27" fmla="*/ 0 h 177"/>
                    <a:gd name="T28" fmla="*/ 0 w 642"/>
                    <a:gd name="T29" fmla="*/ 0 h 17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42"/>
                    <a:gd name="T46" fmla="*/ 0 h 177"/>
                    <a:gd name="T47" fmla="*/ 642 w 642"/>
                    <a:gd name="T48" fmla="*/ 177 h 17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42" h="177">
                      <a:moveTo>
                        <a:pt x="0" y="107"/>
                      </a:moveTo>
                      <a:lnTo>
                        <a:pt x="91" y="101"/>
                      </a:lnTo>
                      <a:lnTo>
                        <a:pt x="86" y="6"/>
                      </a:lnTo>
                      <a:lnTo>
                        <a:pt x="258" y="0"/>
                      </a:lnTo>
                      <a:lnTo>
                        <a:pt x="273" y="51"/>
                      </a:lnTo>
                      <a:lnTo>
                        <a:pt x="384" y="21"/>
                      </a:lnTo>
                      <a:lnTo>
                        <a:pt x="399" y="65"/>
                      </a:lnTo>
                      <a:lnTo>
                        <a:pt x="626" y="57"/>
                      </a:lnTo>
                      <a:lnTo>
                        <a:pt x="642" y="127"/>
                      </a:lnTo>
                      <a:lnTo>
                        <a:pt x="262" y="122"/>
                      </a:lnTo>
                      <a:lnTo>
                        <a:pt x="252" y="177"/>
                      </a:lnTo>
                      <a:lnTo>
                        <a:pt x="76" y="173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D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4" name="Freeform 297"/>
                <p:cNvSpPr>
                  <a:spLocks/>
                </p:cNvSpPr>
                <p:nvPr/>
              </p:nvSpPr>
              <p:spPr bwMode="auto">
                <a:xfrm>
                  <a:off x="1371" y="3455"/>
                  <a:ext cx="104" cy="54"/>
                </a:xfrm>
                <a:custGeom>
                  <a:avLst/>
                  <a:gdLst>
                    <a:gd name="T0" fmla="*/ 0 w 313"/>
                    <a:gd name="T1" fmla="*/ 0 h 162"/>
                    <a:gd name="T2" fmla="*/ 0 w 313"/>
                    <a:gd name="T3" fmla="*/ 0 h 162"/>
                    <a:gd name="T4" fmla="*/ 0 w 313"/>
                    <a:gd name="T5" fmla="*/ 0 h 162"/>
                    <a:gd name="T6" fmla="*/ 0 w 313"/>
                    <a:gd name="T7" fmla="*/ 0 h 162"/>
                    <a:gd name="T8" fmla="*/ 0 w 313"/>
                    <a:gd name="T9" fmla="*/ 0 h 162"/>
                    <a:gd name="T10" fmla="*/ 0 w 313"/>
                    <a:gd name="T11" fmla="*/ 0 h 162"/>
                    <a:gd name="T12" fmla="*/ 0 w 313"/>
                    <a:gd name="T13" fmla="*/ 0 h 162"/>
                    <a:gd name="T14" fmla="*/ 0 w 313"/>
                    <a:gd name="T15" fmla="*/ 0 h 162"/>
                    <a:gd name="T16" fmla="*/ 0 w 313"/>
                    <a:gd name="T17" fmla="*/ 0 h 162"/>
                    <a:gd name="T18" fmla="*/ 0 w 313"/>
                    <a:gd name="T19" fmla="*/ 0 h 162"/>
                    <a:gd name="T20" fmla="*/ 0 w 31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3"/>
                    <a:gd name="T34" fmla="*/ 0 h 162"/>
                    <a:gd name="T35" fmla="*/ 313 w 31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3" h="162">
                      <a:moveTo>
                        <a:pt x="188" y="162"/>
                      </a:moveTo>
                      <a:lnTo>
                        <a:pt x="313" y="162"/>
                      </a:lnTo>
                      <a:lnTo>
                        <a:pt x="313" y="76"/>
                      </a:lnTo>
                      <a:lnTo>
                        <a:pt x="192" y="86"/>
                      </a:lnTo>
                      <a:lnTo>
                        <a:pt x="177" y="0"/>
                      </a:lnTo>
                      <a:lnTo>
                        <a:pt x="0" y="16"/>
                      </a:lnTo>
                      <a:lnTo>
                        <a:pt x="40" y="76"/>
                      </a:lnTo>
                      <a:lnTo>
                        <a:pt x="156" y="96"/>
                      </a:lnTo>
                      <a:lnTo>
                        <a:pt x="188" y="162"/>
                      </a:lnTo>
                      <a:close/>
                    </a:path>
                  </a:pathLst>
                </a:custGeom>
                <a:solidFill>
                  <a:srgbClr val="D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5" name="Freeform 298"/>
                <p:cNvSpPr>
                  <a:spLocks/>
                </p:cNvSpPr>
                <p:nvPr/>
              </p:nvSpPr>
              <p:spPr bwMode="auto">
                <a:xfrm>
                  <a:off x="1305" y="3110"/>
                  <a:ext cx="94" cy="57"/>
                </a:xfrm>
                <a:custGeom>
                  <a:avLst/>
                  <a:gdLst>
                    <a:gd name="T0" fmla="*/ 0 w 283"/>
                    <a:gd name="T1" fmla="*/ 0 h 171"/>
                    <a:gd name="T2" fmla="*/ 0 w 283"/>
                    <a:gd name="T3" fmla="*/ 0 h 171"/>
                    <a:gd name="T4" fmla="*/ 0 w 283"/>
                    <a:gd name="T5" fmla="*/ 0 h 171"/>
                    <a:gd name="T6" fmla="*/ 0 w 283"/>
                    <a:gd name="T7" fmla="*/ 0 h 171"/>
                    <a:gd name="T8" fmla="*/ 0 w 283"/>
                    <a:gd name="T9" fmla="*/ 0 h 171"/>
                    <a:gd name="T10" fmla="*/ 0 w 283"/>
                    <a:gd name="T11" fmla="*/ 0 h 171"/>
                    <a:gd name="T12" fmla="*/ 0 w 283"/>
                    <a:gd name="T13" fmla="*/ 0 h 171"/>
                    <a:gd name="T14" fmla="*/ 0 w 283"/>
                    <a:gd name="T15" fmla="*/ 0 h 171"/>
                    <a:gd name="T16" fmla="*/ 0 w 283"/>
                    <a:gd name="T17" fmla="*/ 0 h 171"/>
                    <a:gd name="T18" fmla="*/ 0 w 283"/>
                    <a:gd name="T19" fmla="*/ 0 h 171"/>
                    <a:gd name="T20" fmla="*/ 0 w 283"/>
                    <a:gd name="T21" fmla="*/ 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3"/>
                    <a:gd name="T34" fmla="*/ 0 h 171"/>
                    <a:gd name="T35" fmla="*/ 283 w 283"/>
                    <a:gd name="T36" fmla="*/ 171 h 1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3" h="171">
                      <a:moveTo>
                        <a:pt x="212" y="0"/>
                      </a:moveTo>
                      <a:lnTo>
                        <a:pt x="116" y="0"/>
                      </a:lnTo>
                      <a:lnTo>
                        <a:pt x="136" y="91"/>
                      </a:lnTo>
                      <a:lnTo>
                        <a:pt x="0" y="91"/>
                      </a:lnTo>
                      <a:lnTo>
                        <a:pt x="15" y="156"/>
                      </a:lnTo>
                      <a:lnTo>
                        <a:pt x="203" y="171"/>
                      </a:lnTo>
                      <a:lnTo>
                        <a:pt x="192" y="95"/>
                      </a:lnTo>
                      <a:lnTo>
                        <a:pt x="283" y="91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D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6" name="Freeform 299"/>
                <p:cNvSpPr>
                  <a:spLocks/>
                </p:cNvSpPr>
                <p:nvPr/>
              </p:nvSpPr>
              <p:spPr bwMode="auto">
                <a:xfrm>
                  <a:off x="453" y="3166"/>
                  <a:ext cx="862" cy="118"/>
                </a:xfrm>
                <a:custGeom>
                  <a:avLst/>
                  <a:gdLst>
                    <a:gd name="T0" fmla="*/ 4 w 2587"/>
                    <a:gd name="T1" fmla="*/ 0 h 353"/>
                    <a:gd name="T2" fmla="*/ 0 w 2587"/>
                    <a:gd name="T3" fmla="*/ 0 h 353"/>
                    <a:gd name="T4" fmla="*/ 0 w 2587"/>
                    <a:gd name="T5" fmla="*/ 0 h 353"/>
                    <a:gd name="T6" fmla="*/ 0 w 2587"/>
                    <a:gd name="T7" fmla="*/ 0 h 353"/>
                    <a:gd name="T8" fmla="*/ 3 w 2587"/>
                    <a:gd name="T9" fmla="*/ 0 h 353"/>
                    <a:gd name="T10" fmla="*/ 4 w 2587"/>
                    <a:gd name="T11" fmla="*/ 0 h 353"/>
                    <a:gd name="T12" fmla="*/ 4 w 2587"/>
                    <a:gd name="T13" fmla="*/ 0 h 353"/>
                    <a:gd name="T14" fmla="*/ 4 w 2587"/>
                    <a:gd name="T15" fmla="*/ 0 h 3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87"/>
                    <a:gd name="T25" fmla="*/ 0 h 353"/>
                    <a:gd name="T26" fmla="*/ 2587 w 2587"/>
                    <a:gd name="T27" fmla="*/ 353 h 3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87" h="353">
                      <a:moveTo>
                        <a:pt x="2587" y="34"/>
                      </a:moveTo>
                      <a:lnTo>
                        <a:pt x="0" y="0"/>
                      </a:lnTo>
                      <a:lnTo>
                        <a:pt x="67" y="353"/>
                      </a:lnTo>
                      <a:lnTo>
                        <a:pt x="88" y="47"/>
                      </a:lnTo>
                      <a:lnTo>
                        <a:pt x="2546" y="62"/>
                      </a:lnTo>
                      <a:lnTo>
                        <a:pt x="2587" y="3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7" name="Freeform 300"/>
                <p:cNvSpPr>
                  <a:spLocks/>
                </p:cNvSpPr>
                <p:nvPr/>
              </p:nvSpPr>
              <p:spPr bwMode="auto">
                <a:xfrm>
                  <a:off x="504" y="3203"/>
                  <a:ext cx="791" cy="99"/>
                </a:xfrm>
                <a:custGeom>
                  <a:avLst/>
                  <a:gdLst>
                    <a:gd name="T0" fmla="*/ 0 w 2372"/>
                    <a:gd name="T1" fmla="*/ 0 h 299"/>
                    <a:gd name="T2" fmla="*/ 0 w 2372"/>
                    <a:gd name="T3" fmla="*/ 0 h 299"/>
                    <a:gd name="T4" fmla="*/ 3 w 2372"/>
                    <a:gd name="T5" fmla="*/ 0 h 299"/>
                    <a:gd name="T6" fmla="*/ 3 w 2372"/>
                    <a:gd name="T7" fmla="*/ 0 h 299"/>
                    <a:gd name="T8" fmla="*/ 3 w 2372"/>
                    <a:gd name="T9" fmla="*/ 0 h 299"/>
                    <a:gd name="T10" fmla="*/ 0 w 2372"/>
                    <a:gd name="T11" fmla="*/ 0 h 299"/>
                    <a:gd name="T12" fmla="*/ 0 w 2372"/>
                    <a:gd name="T13" fmla="*/ 0 h 299"/>
                    <a:gd name="T14" fmla="*/ 0 w 2372"/>
                    <a:gd name="T15" fmla="*/ 0 h 299"/>
                    <a:gd name="T16" fmla="*/ 0 w 2372"/>
                    <a:gd name="T17" fmla="*/ 0 h 299"/>
                    <a:gd name="T18" fmla="*/ 0 w 2372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72"/>
                    <a:gd name="T31" fmla="*/ 0 h 299"/>
                    <a:gd name="T32" fmla="*/ 2372 w 2372"/>
                    <a:gd name="T33" fmla="*/ 299 h 2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72" h="299">
                      <a:moveTo>
                        <a:pt x="7" y="299"/>
                      </a:moveTo>
                      <a:lnTo>
                        <a:pt x="0" y="0"/>
                      </a:lnTo>
                      <a:lnTo>
                        <a:pt x="2372" y="14"/>
                      </a:lnTo>
                      <a:lnTo>
                        <a:pt x="2344" y="238"/>
                      </a:lnTo>
                      <a:lnTo>
                        <a:pt x="2283" y="89"/>
                      </a:lnTo>
                      <a:lnTo>
                        <a:pt x="101" y="55"/>
                      </a:lnTo>
                      <a:lnTo>
                        <a:pt x="67" y="284"/>
                      </a:lnTo>
                      <a:lnTo>
                        <a:pt x="7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8" name="Freeform 301"/>
                <p:cNvSpPr>
                  <a:spLocks/>
                </p:cNvSpPr>
                <p:nvPr/>
              </p:nvSpPr>
              <p:spPr bwMode="auto">
                <a:xfrm>
                  <a:off x="491" y="3408"/>
                  <a:ext cx="1104" cy="504"/>
                </a:xfrm>
                <a:custGeom>
                  <a:avLst/>
                  <a:gdLst>
                    <a:gd name="T0" fmla="*/ 0 w 3313"/>
                    <a:gd name="T1" fmla="*/ 1 h 1513"/>
                    <a:gd name="T2" fmla="*/ 0 w 3313"/>
                    <a:gd name="T3" fmla="*/ 1 h 1513"/>
                    <a:gd name="T4" fmla="*/ 0 w 3313"/>
                    <a:gd name="T5" fmla="*/ 0 h 1513"/>
                    <a:gd name="T6" fmla="*/ 0 w 3313"/>
                    <a:gd name="T7" fmla="*/ 1 h 1513"/>
                    <a:gd name="T8" fmla="*/ 1 w 3313"/>
                    <a:gd name="T9" fmla="*/ 1 h 1513"/>
                    <a:gd name="T10" fmla="*/ 1 w 3313"/>
                    <a:gd name="T11" fmla="*/ 1 h 1513"/>
                    <a:gd name="T12" fmla="*/ 1 w 3313"/>
                    <a:gd name="T13" fmla="*/ 1 h 1513"/>
                    <a:gd name="T14" fmla="*/ 2 w 3313"/>
                    <a:gd name="T15" fmla="*/ 1 h 1513"/>
                    <a:gd name="T16" fmla="*/ 2 w 3313"/>
                    <a:gd name="T17" fmla="*/ 0 h 1513"/>
                    <a:gd name="T18" fmla="*/ 2 w 3313"/>
                    <a:gd name="T19" fmla="*/ 1 h 1513"/>
                    <a:gd name="T20" fmla="*/ 2 w 3313"/>
                    <a:gd name="T21" fmla="*/ 1 h 1513"/>
                    <a:gd name="T22" fmla="*/ 3 w 3313"/>
                    <a:gd name="T23" fmla="*/ 0 h 1513"/>
                    <a:gd name="T24" fmla="*/ 3 w 3313"/>
                    <a:gd name="T25" fmla="*/ 1 h 1513"/>
                    <a:gd name="T26" fmla="*/ 3 w 3313"/>
                    <a:gd name="T27" fmla="*/ 1 h 1513"/>
                    <a:gd name="T28" fmla="*/ 3 w 3313"/>
                    <a:gd name="T29" fmla="*/ 0 h 1513"/>
                    <a:gd name="T30" fmla="*/ 3 w 3313"/>
                    <a:gd name="T31" fmla="*/ 1 h 1513"/>
                    <a:gd name="T32" fmla="*/ 4 w 3313"/>
                    <a:gd name="T33" fmla="*/ 1 h 1513"/>
                    <a:gd name="T34" fmla="*/ 4 w 3313"/>
                    <a:gd name="T35" fmla="*/ 1 h 1513"/>
                    <a:gd name="T36" fmla="*/ 4 w 3313"/>
                    <a:gd name="T37" fmla="*/ 0 h 1513"/>
                    <a:gd name="T38" fmla="*/ 3 w 3313"/>
                    <a:gd name="T39" fmla="*/ 0 h 1513"/>
                    <a:gd name="T40" fmla="*/ 4 w 3313"/>
                    <a:gd name="T41" fmla="*/ 1 h 1513"/>
                    <a:gd name="T42" fmla="*/ 4 w 3313"/>
                    <a:gd name="T43" fmla="*/ 1 h 1513"/>
                    <a:gd name="T44" fmla="*/ 4 w 3313"/>
                    <a:gd name="T45" fmla="*/ 1 h 1513"/>
                    <a:gd name="T46" fmla="*/ 4 w 3313"/>
                    <a:gd name="T47" fmla="*/ 1 h 1513"/>
                    <a:gd name="T48" fmla="*/ 4 w 3313"/>
                    <a:gd name="T49" fmla="*/ 2 h 1513"/>
                    <a:gd name="T50" fmla="*/ 4 w 3313"/>
                    <a:gd name="T51" fmla="*/ 2 h 1513"/>
                    <a:gd name="T52" fmla="*/ 5 w 3313"/>
                    <a:gd name="T53" fmla="*/ 2 h 1513"/>
                    <a:gd name="T54" fmla="*/ 4 w 3313"/>
                    <a:gd name="T55" fmla="*/ 2 h 1513"/>
                    <a:gd name="T56" fmla="*/ 3 w 3313"/>
                    <a:gd name="T57" fmla="*/ 2 h 1513"/>
                    <a:gd name="T58" fmla="*/ 4 w 3313"/>
                    <a:gd name="T59" fmla="*/ 2 h 1513"/>
                    <a:gd name="T60" fmla="*/ 4 w 3313"/>
                    <a:gd name="T61" fmla="*/ 1 h 1513"/>
                    <a:gd name="T62" fmla="*/ 4 w 3313"/>
                    <a:gd name="T63" fmla="*/ 1 h 1513"/>
                    <a:gd name="T64" fmla="*/ 4 w 3313"/>
                    <a:gd name="T65" fmla="*/ 1 h 1513"/>
                    <a:gd name="T66" fmla="*/ 4 w 3313"/>
                    <a:gd name="T67" fmla="*/ 1 h 1513"/>
                    <a:gd name="T68" fmla="*/ 4 w 3313"/>
                    <a:gd name="T69" fmla="*/ 1 h 1513"/>
                    <a:gd name="T70" fmla="*/ 4 w 3313"/>
                    <a:gd name="T71" fmla="*/ 1 h 1513"/>
                    <a:gd name="T72" fmla="*/ 3 w 3313"/>
                    <a:gd name="T73" fmla="*/ 1 h 1513"/>
                    <a:gd name="T74" fmla="*/ 4 w 3313"/>
                    <a:gd name="T75" fmla="*/ 1 h 1513"/>
                    <a:gd name="T76" fmla="*/ 3 w 3313"/>
                    <a:gd name="T77" fmla="*/ 1 h 1513"/>
                    <a:gd name="T78" fmla="*/ 3 w 3313"/>
                    <a:gd name="T79" fmla="*/ 1 h 1513"/>
                    <a:gd name="T80" fmla="*/ 3 w 3313"/>
                    <a:gd name="T81" fmla="*/ 1 h 1513"/>
                    <a:gd name="T82" fmla="*/ 3 w 3313"/>
                    <a:gd name="T83" fmla="*/ 1 h 1513"/>
                    <a:gd name="T84" fmla="*/ 3 w 3313"/>
                    <a:gd name="T85" fmla="*/ 1 h 1513"/>
                    <a:gd name="T86" fmla="*/ 3 w 3313"/>
                    <a:gd name="T87" fmla="*/ 1 h 1513"/>
                    <a:gd name="T88" fmla="*/ 2 w 3313"/>
                    <a:gd name="T89" fmla="*/ 1 h 1513"/>
                    <a:gd name="T90" fmla="*/ 2 w 3313"/>
                    <a:gd name="T91" fmla="*/ 1 h 1513"/>
                    <a:gd name="T92" fmla="*/ 2 w 3313"/>
                    <a:gd name="T93" fmla="*/ 1 h 1513"/>
                    <a:gd name="T94" fmla="*/ 2 w 3313"/>
                    <a:gd name="T95" fmla="*/ 1 h 1513"/>
                    <a:gd name="T96" fmla="*/ 2 w 3313"/>
                    <a:gd name="T97" fmla="*/ 1 h 1513"/>
                    <a:gd name="T98" fmla="*/ 1 w 3313"/>
                    <a:gd name="T99" fmla="*/ 1 h 1513"/>
                    <a:gd name="T100" fmla="*/ 1 w 3313"/>
                    <a:gd name="T101" fmla="*/ 1 h 1513"/>
                    <a:gd name="T102" fmla="*/ 1 w 3313"/>
                    <a:gd name="T103" fmla="*/ 1 h 1513"/>
                    <a:gd name="T104" fmla="*/ 1 w 3313"/>
                    <a:gd name="T105" fmla="*/ 1 h 1513"/>
                    <a:gd name="T106" fmla="*/ 1 w 3313"/>
                    <a:gd name="T107" fmla="*/ 1 h 1513"/>
                    <a:gd name="T108" fmla="*/ 0 w 3313"/>
                    <a:gd name="T109" fmla="*/ 1 h 1513"/>
                    <a:gd name="T110" fmla="*/ 0 w 3313"/>
                    <a:gd name="T111" fmla="*/ 1 h 1513"/>
                    <a:gd name="T112" fmla="*/ 0 w 3313"/>
                    <a:gd name="T113" fmla="*/ 1 h 1513"/>
                    <a:gd name="T114" fmla="*/ 0 w 3313"/>
                    <a:gd name="T115" fmla="*/ 1 h 15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313"/>
                    <a:gd name="T175" fmla="*/ 0 h 1513"/>
                    <a:gd name="T176" fmla="*/ 3313 w 3313"/>
                    <a:gd name="T177" fmla="*/ 1513 h 15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313" h="1513">
                      <a:moveTo>
                        <a:pt x="0" y="436"/>
                      </a:moveTo>
                      <a:lnTo>
                        <a:pt x="94" y="428"/>
                      </a:lnTo>
                      <a:lnTo>
                        <a:pt x="162" y="354"/>
                      </a:lnTo>
                      <a:lnTo>
                        <a:pt x="229" y="455"/>
                      </a:lnTo>
                      <a:lnTo>
                        <a:pt x="602" y="468"/>
                      </a:lnTo>
                      <a:lnTo>
                        <a:pt x="644" y="375"/>
                      </a:lnTo>
                      <a:lnTo>
                        <a:pt x="703" y="455"/>
                      </a:lnTo>
                      <a:lnTo>
                        <a:pt x="1116" y="468"/>
                      </a:lnTo>
                      <a:lnTo>
                        <a:pt x="1198" y="361"/>
                      </a:lnTo>
                      <a:lnTo>
                        <a:pt x="1280" y="449"/>
                      </a:lnTo>
                      <a:lnTo>
                        <a:pt x="1795" y="455"/>
                      </a:lnTo>
                      <a:lnTo>
                        <a:pt x="1869" y="361"/>
                      </a:lnTo>
                      <a:lnTo>
                        <a:pt x="2011" y="455"/>
                      </a:lnTo>
                      <a:lnTo>
                        <a:pt x="2262" y="449"/>
                      </a:lnTo>
                      <a:lnTo>
                        <a:pt x="2309" y="361"/>
                      </a:lnTo>
                      <a:lnTo>
                        <a:pt x="2431" y="436"/>
                      </a:lnTo>
                      <a:lnTo>
                        <a:pt x="2636" y="455"/>
                      </a:lnTo>
                      <a:lnTo>
                        <a:pt x="2682" y="380"/>
                      </a:lnTo>
                      <a:lnTo>
                        <a:pt x="2588" y="258"/>
                      </a:lnTo>
                      <a:lnTo>
                        <a:pt x="2479" y="0"/>
                      </a:lnTo>
                      <a:lnTo>
                        <a:pt x="2757" y="422"/>
                      </a:lnTo>
                      <a:lnTo>
                        <a:pt x="2994" y="692"/>
                      </a:lnTo>
                      <a:lnTo>
                        <a:pt x="3035" y="904"/>
                      </a:lnTo>
                      <a:lnTo>
                        <a:pt x="2947" y="816"/>
                      </a:lnTo>
                      <a:lnTo>
                        <a:pt x="2783" y="1154"/>
                      </a:lnTo>
                      <a:lnTo>
                        <a:pt x="3211" y="1358"/>
                      </a:lnTo>
                      <a:lnTo>
                        <a:pt x="3313" y="1473"/>
                      </a:lnTo>
                      <a:lnTo>
                        <a:pt x="2812" y="1513"/>
                      </a:lnTo>
                      <a:lnTo>
                        <a:pt x="2066" y="1479"/>
                      </a:lnTo>
                      <a:lnTo>
                        <a:pt x="2695" y="1452"/>
                      </a:lnTo>
                      <a:lnTo>
                        <a:pt x="2722" y="1011"/>
                      </a:lnTo>
                      <a:lnTo>
                        <a:pt x="2587" y="945"/>
                      </a:lnTo>
                      <a:lnTo>
                        <a:pt x="2607" y="869"/>
                      </a:lnTo>
                      <a:lnTo>
                        <a:pt x="2669" y="896"/>
                      </a:lnTo>
                      <a:lnTo>
                        <a:pt x="2695" y="829"/>
                      </a:lnTo>
                      <a:lnTo>
                        <a:pt x="2554" y="720"/>
                      </a:lnTo>
                      <a:lnTo>
                        <a:pt x="2511" y="829"/>
                      </a:lnTo>
                      <a:lnTo>
                        <a:pt x="2554" y="850"/>
                      </a:lnTo>
                      <a:lnTo>
                        <a:pt x="2531" y="912"/>
                      </a:lnTo>
                      <a:lnTo>
                        <a:pt x="2426" y="877"/>
                      </a:lnTo>
                      <a:lnTo>
                        <a:pt x="2426" y="611"/>
                      </a:lnTo>
                      <a:lnTo>
                        <a:pt x="1971" y="625"/>
                      </a:lnTo>
                      <a:lnTo>
                        <a:pt x="1917" y="564"/>
                      </a:lnTo>
                      <a:lnTo>
                        <a:pt x="1835" y="631"/>
                      </a:lnTo>
                      <a:lnTo>
                        <a:pt x="1510" y="638"/>
                      </a:lnTo>
                      <a:lnTo>
                        <a:pt x="1456" y="868"/>
                      </a:lnTo>
                      <a:lnTo>
                        <a:pt x="1273" y="848"/>
                      </a:lnTo>
                      <a:lnTo>
                        <a:pt x="1225" y="760"/>
                      </a:lnTo>
                      <a:lnTo>
                        <a:pt x="1145" y="808"/>
                      </a:lnTo>
                      <a:lnTo>
                        <a:pt x="908" y="726"/>
                      </a:lnTo>
                      <a:lnTo>
                        <a:pt x="894" y="625"/>
                      </a:lnTo>
                      <a:lnTo>
                        <a:pt x="568" y="625"/>
                      </a:lnTo>
                      <a:lnTo>
                        <a:pt x="514" y="543"/>
                      </a:lnTo>
                      <a:lnTo>
                        <a:pt x="460" y="625"/>
                      </a:lnTo>
                      <a:lnTo>
                        <a:pt x="223" y="619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9" name="Freeform 302"/>
                <p:cNvSpPr>
                  <a:spLocks/>
                </p:cNvSpPr>
                <p:nvPr/>
              </p:nvSpPr>
              <p:spPr bwMode="auto">
                <a:xfrm>
                  <a:off x="453" y="3212"/>
                  <a:ext cx="896" cy="156"/>
                </a:xfrm>
                <a:custGeom>
                  <a:avLst/>
                  <a:gdLst>
                    <a:gd name="T0" fmla="*/ 0 w 2690"/>
                    <a:gd name="T1" fmla="*/ 0 h 468"/>
                    <a:gd name="T2" fmla="*/ 0 w 2690"/>
                    <a:gd name="T3" fmla="*/ 1 h 468"/>
                    <a:gd name="T4" fmla="*/ 0 w 2690"/>
                    <a:gd name="T5" fmla="*/ 1 h 468"/>
                    <a:gd name="T6" fmla="*/ 4 w 2690"/>
                    <a:gd name="T7" fmla="*/ 1 h 468"/>
                    <a:gd name="T8" fmla="*/ 4 w 2690"/>
                    <a:gd name="T9" fmla="*/ 0 h 468"/>
                    <a:gd name="T10" fmla="*/ 4 w 2690"/>
                    <a:gd name="T11" fmla="*/ 0 h 468"/>
                    <a:gd name="T12" fmla="*/ 4 w 2690"/>
                    <a:gd name="T13" fmla="*/ 1 h 468"/>
                    <a:gd name="T14" fmla="*/ 0 w 2690"/>
                    <a:gd name="T15" fmla="*/ 0 h 468"/>
                    <a:gd name="T16" fmla="*/ 0 w 2690"/>
                    <a:gd name="T17" fmla="*/ 0 h 468"/>
                    <a:gd name="T18" fmla="*/ 0 w 2690"/>
                    <a:gd name="T19" fmla="*/ 0 h 468"/>
                    <a:gd name="T20" fmla="*/ 0 w 2690"/>
                    <a:gd name="T21" fmla="*/ 0 h 4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90"/>
                    <a:gd name="T34" fmla="*/ 0 h 468"/>
                    <a:gd name="T35" fmla="*/ 2690 w 2690"/>
                    <a:gd name="T36" fmla="*/ 468 h 4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90" h="468">
                      <a:moveTo>
                        <a:pt x="0" y="74"/>
                      </a:moveTo>
                      <a:lnTo>
                        <a:pt x="19" y="407"/>
                      </a:lnTo>
                      <a:lnTo>
                        <a:pt x="115" y="468"/>
                      </a:lnTo>
                      <a:lnTo>
                        <a:pt x="2675" y="468"/>
                      </a:lnTo>
                      <a:lnTo>
                        <a:pt x="2690" y="176"/>
                      </a:lnTo>
                      <a:lnTo>
                        <a:pt x="2621" y="0"/>
                      </a:lnTo>
                      <a:lnTo>
                        <a:pt x="2567" y="365"/>
                      </a:lnTo>
                      <a:lnTo>
                        <a:pt x="94" y="359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0" name="Freeform 303"/>
                <p:cNvSpPr>
                  <a:spLocks/>
                </p:cNvSpPr>
                <p:nvPr/>
              </p:nvSpPr>
              <p:spPr bwMode="auto">
                <a:xfrm>
                  <a:off x="389" y="3363"/>
                  <a:ext cx="912" cy="195"/>
                </a:xfrm>
                <a:custGeom>
                  <a:avLst/>
                  <a:gdLst>
                    <a:gd name="T0" fmla="*/ 0 w 2737"/>
                    <a:gd name="T1" fmla="*/ 0 h 584"/>
                    <a:gd name="T2" fmla="*/ 1 w 2737"/>
                    <a:gd name="T3" fmla="*/ 0 h 584"/>
                    <a:gd name="T4" fmla="*/ 2 w 2737"/>
                    <a:gd name="T5" fmla="*/ 0 h 584"/>
                    <a:gd name="T6" fmla="*/ 3 w 2737"/>
                    <a:gd name="T7" fmla="*/ 0 h 584"/>
                    <a:gd name="T8" fmla="*/ 3 w 2737"/>
                    <a:gd name="T9" fmla="*/ 0 h 584"/>
                    <a:gd name="T10" fmla="*/ 4 w 2737"/>
                    <a:gd name="T11" fmla="*/ 0 h 584"/>
                    <a:gd name="T12" fmla="*/ 3 w 2737"/>
                    <a:gd name="T13" fmla="*/ 0 h 584"/>
                    <a:gd name="T14" fmla="*/ 3 w 2737"/>
                    <a:gd name="T15" fmla="*/ 0 h 584"/>
                    <a:gd name="T16" fmla="*/ 4 w 2737"/>
                    <a:gd name="T17" fmla="*/ 1 h 584"/>
                    <a:gd name="T18" fmla="*/ 3 w 2737"/>
                    <a:gd name="T19" fmla="*/ 0 h 584"/>
                    <a:gd name="T20" fmla="*/ 3 w 2737"/>
                    <a:gd name="T21" fmla="*/ 0 h 584"/>
                    <a:gd name="T22" fmla="*/ 3 w 2737"/>
                    <a:gd name="T23" fmla="*/ 0 h 584"/>
                    <a:gd name="T24" fmla="*/ 3 w 2737"/>
                    <a:gd name="T25" fmla="*/ 1 h 584"/>
                    <a:gd name="T26" fmla="*/ 3 w 2737"/>
                    <a:gd name="T27" fmla="*/ 0 h 584"/>
                    <a:gd name="T28" fmla="*/ 2 w 2737"/>
                    <a:gd name="T29" fmla="*/ 0 h 584"/>
                    <a:gd name="T30" fmla="*/ 2 w 2737"/>
                    <a:gd name="T31" fmla="*/ 1 h 584"/>
                    <a:gd name="T32" fmla="*/ 2 w 2737"/>
                    <a:gd name="T33" fmla="*/ 0 h 584"/>
                    <a:gd name="T34" fmla="*/ 1 w 2737"/>
                    <a:gd name="T35" fmla="*/ 0 h 584"/>
                    <a:gd name="T36" fmla="*/ 1 w 2737"/>
                    <a:gd name="T37" fmla="*/ 0 h 584"/>
                    <a:gd name="T38" fmla="*/ 1 w 2737"/>
                    <a:gd name="T39" fmla="*/ 1 h 584"/>
                    <a:gd name="T40" fmla="*/ 1 w 2737"/>
                    <a:gd name="T41" fmla="*/ 0 h 584"/>
                    <a:gd name="T42" fmla="*/ 1 w 2737"/>
                    <a:gd name="T43" fmla="*/ 0 h 584"/>
                    <a:gd name="T44" fmla="*/ 1 w 2737"/>
                    <a:gd name="T45" fmla="*/ 0 h 584"/>
                    <a:gd name="T46" fmla="*/ 1 w 2737"/>
                    <a:gd name="T47" fmla="*/ 1 h 584"/>
                    <a:gd name="T48" fmla="*/ 1 w 2737"/>
                    <a:gd name="T49" fmla="*/ 0 h 584"/>
                    <a:gd name="T50" fmla="*/ 0 w 2737"/>
                    <a:gd name="T51" fmla="*/ 0 h 584"/>
                    <a:gd name="T52" fmla="*/ 0 w 2737"/>
                    <a:gd name="T53" fmla="*/ 0 h 584"/>
                    <a:gd name="T54" fmla="*/ 0 w 2737"/>
                    <a:gd name="T55" fmla="*/ 1 h 584"/>
                    <a:gd name="T56" fmla="*/ 0 w 2737"/>
                    <a:gd name="T57" fmla="*/ 1 h 584"/>
                    <a:gd name="T58" fmla="*/ 0 w 2737"/>
                    <a:gd name="T59" fmla="*/ 1 h 584"/>
                    <a:gd name="T60" fmla="*/ 0 w 2737"/>
                    <a:gd name="T61" fmla="*/ 1 h 584"/>
                    <a:gd name="T62" fmla="*/ 0 w 2737"/>
                    <a:gd name="T63" fmla="*/ 1 h 584"/>
                    <a:gd name="T64" fmla="*/ 0 w 2737"/>
                    <a:gd name="T65" fmla="*/ 0 h 584"/>
                    <a:gd name="T66" fmla="*/ 0 w 2737"/>
                    <a:gd name="T67" fmla="*/ 0 h 584"/>
                    <a:gd name="T68" fmla="*/ 0 w 2737"/>
                    <a:gd name="T69" fmla="*/ 0 h 584"/>
                    <a:gd name="T70" fmla="*/ 0 w 2737"/>
                    <a:gd name="T71" fmla="*/ 0 h 584"/>
                    <a:gd name="T72" fmla="*/ 0 w 2737"/>
                    <a:gd name="T73" fmla="*/ 0 h 5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37"/>
                    <a:gd name="T112" fmla="*/ 0 h 584"/>
                    <a:gd name="T113" fmla="*/ 2737 w 2737"/>
                    <a:gd name="T114" fmla="*/ 584 h 5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37" h="584">
                      <a:moveTo>
                        <a:pt x="251" y="55"/>
                      </a:moveTo>
                      <a:lnTo>
                        <a:pt x="652" y="89"/>
                      </a:lnTo>
                      <a:lnTo>
                        <a:pt x="1185" y="109"/>
                      </a:lnTo>
                      <a:lnTo>
                        <a:pt x="1965" y="122"/>
                      </a:lnTo>
                      <a:lnTo>
                        <a:pt x="2487" y="122"/>
                      </a:lnTo>
                      <a:lnTo>
                        <a:pt x="2737" y="95"/>
                      </a:lnTo>
                      <a:lnTo>
                        <a:pt x="2494" y="177"/>
                      </a:lnTo>
                      <a:lnTo>
                        <a:pt x="2514" y="299"/>
                      </a:lnTo>
                      <a:lnTo>
                        <a:pt x="2588" y="441"/>
                      </a:lnTo>
                      <a:lnTo>
                        <a:pt x="2466" y="319"/>
                      </a:lnTo>
                      <a:lnTo>
                        <a:pt x="2426" y="170"/>
                      </a:lnTo>
                      <a:lnTo>
                        <a:pt x="2114" y="177"/>
                      </a:lnTo>
                      <a:lnTo>
                        <a:pt x="2122" y="428"/>
                      </a:lnTo>
                      <a:lnTo>
                        <a:pt x="2034" y="191"/>
                      </a:lnTo>
                      <a:lnTo>
                        <a:pt x="1558" y="164"/>
                      </a:lnTo>
                      <a:lnTo>
                        <a:pt x="1504" y="407"/>
                      </a:lnTo>
                      <a:lnTo>
                        <a:pt x="1470" y="164"/>
                      </a:lnTo>
                      <a:lnTo>
                        <a:pt x="1091" y="156"/>
                      </a:lnTo>
                      <a:lnTo>
                        <a:pt x="1051" y="319"/>
                      </a:lnTo>
                      <a:lnTo>
                        <a:pt x="956" y="448"/>
                      </a:lnTo>
                      <a:lnTo>
                        <a:pt x="1023" y="150"/>
                      </a:lnTo>
                      <a:lnTo>
                        <a:pt x="590" y="150"/>
                      </a:lnTo>
                      <a:lnTo>
                        <a:pt x="501" y="299"/>
                      </a:lnTo>
                      <a:lnTo>
                        <a:pt x="441" y="387"/>
                      </a:lnTo>
                      <a:lnTo>
                        <a:pt x="482" y="135"/>
                      </a:lnTo>
                      <a:lnTo>
                        <a:pt x="231" y="89"/>
                      </a:lnTo>
                      <a:lnTo>
                        <a:pt x="149" y="299"/>
                      </a:lnTo>
                      <a:lnTo>
                        <a:pt x="55" y="441"/>
                      </a:lnTo>
                      <a:lnTo>
                        <a:pt x="88" y="542"/>
                      </a:lnTo>
                      <a:lnTo>
                        <a:pt x="224" y="577"/>
                      </a:lnTo>
                      <a:lnTo>
                        <a:pt x="82" y="584"/>
                      </a:lnTo>
                      <a:lnTo>
                        <a:pt x="0" y="441"/>
                      </a:lnTo>
                      <a:lnTo>
                        <a:pt x="157" y="183"/>
                      </a:lnTo>
                      <a:lnTo>
                        <a:pt x="210" y="0"/>
                      </a:lnTo>
                      <a:lnTo>
                        <a:pt x="251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1" name="Freeform 304"/>
                <p:cNvSpPr>
                  <a:spLocks/>
                </p:cNvSpPr>
                <p:nvPr/>
              </p:nvSpPr>
              <p:spPr bwMode="auto">
                <a:xfrm>
                  <a:off x="838" y="3685"/>
                  <a:ext cx="119" cy="131"/>
                </a:xfrm>
                <a:custGeom>
                  <a:avLst/>
                  <a:gdLst>
                    <a:gd name="T0" fmla="*/ 0 w 358"/>
                    <a:gd name="T1" fmla="*/ 0 h 393"/>
                    <a:gd name="T2" fmla="*/ 0 w 358"/>
                    <a:gd name="T3" fmla="*/ 0 h 393"/>
                    <a:gd name="T4" fmla="*/ 0 w 358"/>
                    <a:gd name="T5" fmla="*/ 1 h 393"/>
                    <a:gd name="T6" fmla="*/ 0 w 358"/>
                    <a:gd name="T7" fmla="*/ 1 h 393"/>
                    <a:gd name="T8" fmla="*/ 0 w 358"/>
                    <a:gd name="T9" fmla="*/ 0 h 393"/>
                    <a:gd name="T10" fmla="*/ 0 w 358"/>
                    <a:gd name="T11" fmla="*/ 0 h 393"/>
                    <a:gd name="T12" fmla="*/ 0 w 358"/>
                    <a:gd name="T13" fmla="*/ 0 h 393"/>
                    <a:gd name="T14" fmla="*/ 0 w 358"/>
                    <a:gd name="T15" fmla="*/ 0 h 393"/>
                    <a:gd name="T16" fmla="*/ 0 w 358"/>
                    <a:gd name="T17" fmla="*/ 0 h 3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8"/>
                    <a:gd name="T28" fmla="*/ 0 h 393"/>
                    <a:gd name="T29" fmla="*/ 358 w 358"/>
                    <a:gd name="T30" fmla="*/ 393 h 3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8" h="393">
                      <a:moveTo>
                        <a:pt x="358" y="130"/>
                      </a:moveTo>
                      <a:lnTo>
                        <a:pt x="0" y="0"/>
                      </a:lnTo>
                      <a:lnTo>
                        <a:pt x="14" y="393"/>
                      </a:lnTo>
                      <a:lnTo>
                        <a:pt x="352" y="393"/>
                      </a:lnTo>
                      <a:lnTo>
                        <a:pt x="75" y="359"/>
                      </a:lnTo>
                      <a:lnTo>
                        <a:pt x="56" y="67"/>
                      </a:lnTo>
                      <a:lnTo>
                        <a:pt x="358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2" name="Freeform 305"/>
                <p:cNvSpPr>
                  <a:spLocks/>
                </p:cNvSpPr>
                <p:nvPr/>
              </p:nvSpPr>
              <p:spPr bwMode="auto">
                <a:xfrm>
                  <a:off x="1001" y="3628"/>
                  <a:ext cx="95" cy="239"/>
                </a:xfrm>
                <a:custGeom>
                  <a:avLst/>
                  <a:gdLst>
                    <a:gd name="T0" fmla="*/ 0 w 285"/>
                    <a:gd name="T1" fmla="*/ 0 h 718"/>
                    <a:gd name="T2" fmla="*/ 0 w 285"/>
                    <a:gd name="T3" fmla="*/ 1 h 718"/>
                    <a:gd name="T4" fmla="*/ 0 w 285"/>
                    <a:gd name="T5" fmla="*/ 1 h 718"/>
                    <a:gd name="T6" fmla="*/ 0 w 285"/>
                    <a:gd name="T7" fmla="*/ 1 h 718"/>
                    <a:gd name="T8" fmla="*/ 0 w 285"/>
                    <a:gd name="T9" fmla="*/ 1 h 718"/>
                    <a:gd name="T10" fmla="*/ 0 w 285"/>
                    <a:gd name="T11" fmla="*/ 1 h 718"/>
                    <a:gd name="T12" fmla="*/ 0 w 285"/>
                    <a:gd name="T13" fmla="*/ 1 h 718"/>
                    <a:gd name="T14" fmla="*/ 0 w 285"/>
                    <a:gd name="T15" fmla="*/ 1 h 718"/>
                    <a:gd name="T16" fmla="*/ 0 w 285"/>
                    <a:gd name="T17" fmla="*/ 1 h 718"/>
                    <a:gd name="T18" fmla="*/ 0 w 285"/>
                    <a:gd name="T19" fmla="*/ 1 h 718"/>
                    <a:gd name="T20" fmla="*/ 0 w 285"/>
                    <a:gd name="T21" fmla="*/ 0 h 718"/>
                    <a:gd name="T22" fmla="*/ 0 w 285"/>
                    <a:gd name="T23" fmla="*/ 0 h 718"/>
                    <a:gd name="T24" fmla="*/ 0 w 285"/>
                    <a:gd name="T25" fmla="*/ 0 h 718"/>
                    <a:gd name="T26" fmla="*/ 0 w 285"/>
                    <a:gd name="T27" fmla="*/ 0 h 7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5"/>
                    <a:gd name="T43" fmla="*/ 0 h 718"/>
                    <a:gd name="T44" fmla="*/ 285 w 285"/>
                    <a:gd name="T45" fmla="*/ 718 h 7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5" h="718">
                      <a:moveTo>
                        <a:pt x="61" y="94"/>
                      </a:moveTo>
                      <a:lnTo>
                        <a:pt x="67" y="373"/>
                      </a:lnTo>
                      <a:lnTo>
                        <a:pt x="285" y="394"/>
                      </a:lnTo>
                      <a:lnTo>
                        <a:pt x="197" y="440"/>
                      </a:lnTo>
                      <a:lnTo>
                        <a:pt x="176" y="596"/>
                      </a:lnTo>
                      <a:lnTo>
                        <a:pt x="149" y="447"/>
                      </a:lnTo>
                      <a:lnTo>
                        <a:pt x="80" y="455"/>
                      </a:lnTo>
                      <a:lnTo>
                        <a:pt x="74" y="678"/>
                      </a:lnTo>
                      <a:lnTo>
                        <a:pt x="243" y="718"/>
                      </a:lnTo>
                      <a:lnTo>
                        <a:pt x="0" y="705"/>
                      </a:lnTo>
                      <a:lnTo>
                        <a:pt x="6" y="0"/>
                      </a:lnTo>
                      <a:lnTo>
                        <a:pt x="61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3" name="Freeform 306"/>
                <p:cNvSpPr>
                  <a:spLocks/>
                </p:cNvSpPr>
                <p:nvPr/>
              </p:nvSpPr>
              <p:spPr bwMode="auto">
                <a:xfrm>
                  <a:off x="583" y="3711"/>
                  <a:ext cx="197" cy="66"/>
                </a:xfrm>
                <a:custGeom>
                  <a:avLst/>
                  <a:gdLst>
                    <a:gd name="T0" fmla="*/ 0 w 589"/>
                    <a:gd name="T1" fmla="*/ 0 h 196"/>
                    <a:gd name="T2" fmla="*/ 1 w 589"/>
                    <a:gd name="T3" fmla="*/ 0 h 196"/>
                    <a:gd name="T4" fmla="*/ 1 w 589"/>
                    <a:gd name="T5" fmla="*/ 0 h 196"/>
                    <a:gd name="T6" fmla="*/ 1 w 589"/>
                    <a:gd name="T7" fmla="*/ 0 h 196"/>
                    <a:gd name="T8" fmla="*/ 1 w 589"/>
                    <a:gd name="T9" fmla="*/ 0 h 196"/>
                    <a:gd name="T10" fmla="*/ 1 w 589"/>
                    <a:gd name="T11" fmla="*/ 0 h 196"/>
                    <a:gd name="T12" fmla="*/ 1 w 589"/>
                    <a:gd name="T13" fmla="*/ 0 h 196"/>
                    <a:gd name="T14" fmla="*/ 1 w 589"/>
                    <a:gd name="T15" fmla="*/ 0 h 196"/>
                    <a:gd name="T16" fmla="*/ 0 w 589"/>
                    <a:gd name="T17" fmla="*/ 0 h 196"/>
                    <a:gd name="T18" fmla="*/ 0 w 589"/>
                    <a:gd name="T19" fmla="*/ 0 h 196"/>
                    <a:gd name="T20" fmla="*/ 0 w 589"/>
                    <a:gd name="T21" fmla="*/ 0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9"/>
                    <a:gd name="T34" fmla="*/ 0 h 196"/>
                    <a:gd name="T35" fmla="*/ 589 w 589"/>
                    <a:gd name="T36" fmla="*/ 196 h 19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9" h="196">
                      <a:moveTo>
                        <a:pt x="0" y="0"/>
                      </a:moveTo>
                      <a:lnTo>
                        <a:pt x="426" y="0"/>
                      </a:lnTo>
                      <a:lnTo>
                        <a:pt x="488" y="55"/>
                      </a:lnTo>
                      <a:lnTo>
                        <a:pt x="589" y="61"/>
                      </a:lnTo>
                      <a:lnTo>
                        <a:pt x="562" y="196"/>
                      </a:lnTo>
                      <a:lnTo>
                        <a:pt x="529" y="108"/>
                      </a:lnTo>
                      <a:lnTo>
                        <a:pt x="420" y="101"/>
                      </a:lnTo>
                      <a:lnTo>
                        <a:pt x="407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4" name="Freeform 307"/>
                <p:cNvSpPr>
                  <a:spLocks/>
                </p:cNvSpPr>
                <p:nvPr/>
              </p:nvSpPr>
              <p:spPr bwMode="auto">
                <a:xfrm>
                  <a:off x="437" y="3721"/>
                  <a:ext cx="58" cy="49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6"/>
                    <a:gd name="T49" fmla="*/ 0 h 146"/>
                    <a:gd name="T50" fmla="*/ 176 w 176"/>
                    <a:gd name="T51" fmla="*/ 146 h 1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6" h="146">
                      <a:moveTo>
                        <a:pt x="0" y="127"/>
                      </a:moveTo>
                      <a:lnTo>
                        <a:pt x="20" y="82"/>
                      </a:lnTo>
                      <a:lnTo>
                        <a:pt x="60" y="96"/>
                      </a:lnTo>
                      <a:lnTo>
                        <a:pt x="70" y="58"/>
                      </a:lnTo>
                      <a:lnTo>
                        <a:pt x="115" y="66"/>
                      </a:lnTo>
                      <a:lnTo>
                        <a:pt x="128" y="0"/>
                      </a:lnTo>
                      <a:lnTo>
                        <a:pt x="176" y="21"/>
                      </a:lnTo>
                      <a:lnTo>
                        <a:pt x="155" y="29"/>
                      </a:lnTo>
                      <a:lnTo>
                        <a:pt x="136" y="90"/>
                      </a:lnTo>
                      <a:lnTo>
                        <a:pt x="102" y="85"/>
                      </a:lnTo>
                      <a:lnTo>
                        <a:pt x="67" y="133"/>
                      </a:lnTo>
                      <a:lnTo>
                        <a:pt x="40" y="114"/>
                      </a:lnTo>
                      <a:lnTo>
                        <a:pt x="6" y="14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5" name="Freeform 308"/>
                <p:cNvSpPr>
                  <a:spLocks/>
                </p:cNvSpPr>
                <p:nvPr/>
              </p:nvSpPr>
              <p:spPr bwMode="auto">
                <a:xfrm>
                  <a:off x="675" y="3732"/>
                  <a:ext cx="22" cy="39"/>
                </a:xfrm>
                <a:custGeom>
                  <a:avLst/>
                  <a:gdLst>
                    <a:gd name="T0" fmla="*/ 0 w 67"/>
                    <a:gd name="T1" fmla="*/ 0 h 119"/>
                    <a:gd name="T2" fmla="*/ 0 w 67"/>
                    <a:gd name="T3" fmla="*/ 0 h 119"/>
                    <a:gd name="T4" fmla="*/ 0 w 67"/>
                    <a:gd name="T5" fmla="*/ 0 h 119"/>
                    <a:gd name="T6" fmla="*/ 0 w 67"/>
                    <a:gd name="T7" fmla="*/ 0 h 119"/>
                    <a:gd name="T8" fmla="*/ 0 w 67"/>
                    <a:gd name="T9" fmla="*/ 0 h 119"/>
                    <a:gd name="T10" fmla="*/ 0 w 67"/>
                    <a:gd name="T11" fmla="*/ 0 h 119"/>
                    <a:gd name="T12" fmla="*/ 0 w 67"/>
                    <a:gd name="T13" fmla="*/ 0 h 119"/>
                    <a:gd name="T14" fmla="*/ 0 w 67"/>
                    <a:gd name="T15" fmla="*/ 0 h 1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"/>
                    <a:gd name="T25" fmla="*/ 0 h 119"/>
                    <a:gd name="T26" fmla="*/ 67 w 67"/>
                    <a:gd name="T27" fmla="*/ 119 h 1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" h="119">
                      <a:moveTo>
                        <a:pt x="67" y="58"/>
                      </a:moveTo>
                      <a:lnTo>
                        <a:pt x="41" y="0"/>
                      </a:lnTo>
                      <a:lnTo>
                        <a:pt x="0" y="77"/>
                      </a:lnTo>
                      <a:lnTo>
                        <a:pt x="41" y="61"/>
                      </a:lnTo>
                      <a:lnTo>
                        <a:pt x="51" y="119"/>
                      </a:lnTo>
                      <a:lnTo>
                        <a:pt x="67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6" name="Freeform 309"/>
                <p:cNvSpPr>
                  <a:spLocks/>
                </p:cNvSpPr>
                <p:nvPr/>
              </p:nvSpPr>
              <p:spPr bwMode="auto">
                <a:xfrm>
                  <a:off x="1243" y="3714"/>
                  <a:ext cx="75" cy="40"/>
                </a:xfrm>
                <a:custGeom>
                  <a:avLst/>
                  <a:gdLst>
                    <a:gd name="T0" fmla="*/ 0 w 226"/>
                    <a:gd name="T1" fmla="*/ 0 h 122"/>
                    <a:gd name="T2" fmla="*/ 0 w 226"/>
                    <a:gd name="T3" fmla="*/ 0 h 122"/>
                    <a:gd name="T4" fmla="*/ 0 w 226"/>
                    <a:gd name="T5" fmla="*/ 0 h 122"/>
                    <a:gd name="T6" fmla="*/ 0 w 226"/>
                    <a:gd name="T7" fmla="*/ 0 h 122"/>
                    <a:gd name="T8" fmla="*/ 0 w 226"/>
                    <a:gd name="T9" fmla="*/ 0 h 122"/>
                    <a:gd name="T10" fmla="*/ 0 w 226"/>
                    <a:gd name="T11" fmla="*/ 0 h 122"/>
                    <a:gd name="T12" fmla="*/ 0 w 226"/>
                    <a:gd name="T13" fmla="*/ 0 h 122"/>
                    <a:gd name="T14" fmla="*/ 0 w 226"/>
                    <a:gd name="T15" fmla="*/ 0 h 122"/>
                    <a:gd name="T16" fmla="*/ 0 w 226"/>
                    <a:gd name="T17" fmla="*/ 0 h 122"/>
                    <a:gd name="T18" fmla="*/ 0 w 226"/>
                    <a:gd name="T19" fmla="*/ 0 h 122"/>
                    <a:gd name="T20" fmla="*/ 0 w 226"/>
                    <a:gd name="T21" fmla="*/ 0 h 122"/>
                    <a:gd name="T22" fmla="*/ 0 w 226"/>
                    <a:gd name="T23" fmla="*/ 0 h 122"/>
                    <a:gd name="T24" fmla="*/ 0 w 226"/>
                    <a:gd name="T25" fmla="*/ 0 h 122"/>
                    <a:gd name="T26" fmla="*/ 0 w 226"/>
                    <a:gd name="T27" fmla="*/ 0 h 122"/>
                    <a:gd name="T28" fmla="*/ 0 w 226"/>
                    <a:gd name="T29" fmla="*/ 0 h 122"/>
                    <a:gd name="T30" fmla="*/ 0 w 226"/>
                    <a:gd name="T31" fmla="*/ 0 h 1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26"/>
                    <a:gd name="T49" fmla="*/ 0 h 122"/>
                    <a:gd name="T50" fmla="*/ 226 w 226"/>
                    <a:gd name="T51" fmla="*/ 122 h 1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26" h="122">
                      <a:moveTo>
                        <a:pt x="26" y="19"/>
                      </a:moveTo>
                      <a:lnTo>
                        <a:pt x="53" y="0"/>
                      </a:lnTo>
                      <a:lnTo>
                        <a:pt x="71" y="37"/>
                      </a:lnTo>
                      <a:lnTo>
                        <a:pt x="149" y="10"/>
                      </a:lnTo>
                      <a:lnTo>
                        <a:pt x="162" y="80"/>
                      </a:lnTo>
                      <a:lnTo>
                        <a:pt x="226" y="88"/>
                      </a:lnTo>
                      <a:lnTo>
                        <a:pt x="199" y="122"/>
                      </a:lnTo>
                      <a:lnTo>
                        <a:pt x="192" y="98"/>
                      </a:lnTo>
                      <a:lnTo>
                        <a:pt x="132" y="107"/>
                      </a:lnTo>
                      <a:lnTo>
                        <a:pt x="132" y="43"/>
                      </a:lnTo>
                      <a:lnTo>
                        <a:pt x="53" y="64"/>
                      </a:lnTo>
                      <a:lnTo>
                        <a:pt x="47" y="30"/>
                      </a:lnTo>
                      <a:lnTo>
                        <a:pt x="0" y="33"/>
                      </a:lnTo>
                      <a:lnTo>
                        <a:pt x="26" y="1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7" name="Freeform 310"/>
                <p:cNvSpPr>
                  <a:spLocks/>
                </p:cNvSpPr>
                <p:nvPr/>
              </p:nvSpPr>
              <p:spPr bwMode="auto">
                <a:xfrm>
                  <a:off x="1314" y="3699"/>
                  <a:ext cx="44" cy="52"/>
                </a:xfrm>
                <a:custGeom>
                  <a:avLst/>
                  <a:gdLst>
                    <a:gd name="T0" fmla="*/ 0 w 132"/>
                    <a:gd name="T1" fmla="*/ 0 h 155"/>
                    <a:gd name="T2" fmla="*/ 0 w 132"/>
                    <a:gd name="T3" fmla="*/ 0 h 155"/>
                    <a:gd name="T4" fmla="*/ 0 w 132"/>
                    <a:gd name="T5" fmla="*/ 0 h 155"/>
                    <a:gd name="T6" fmla="*/ 0 w 132"/>
                    <a:gd name="T7" fmla="*/ 0 h 155"/>
                    <a:gd name="T8" fmla="*/ 0 w 132"/>
                    <a:gd name="T9" fmla="*/ 0 h 155"/>
                    <a:gd name="T10" fmla="*/ 0 w 132"/>
                    <a:gd name="T11" fmla="*/ 0 h 155"/>
                    <a:gd name="T12" fmla="*/ 0 w 132"/>
                    <a:gd name="T13" fmla="*/ 0 h 155"/>
                    <a:gd name="T14" fmla="*/ 0 w 132"/>
                    <a:gd name="T15" fmla="*/ 0 h 155"/>
                    <a:gd name="T16" fmla="*/ 0 w 132"/>
                    <a:gd name="T17" fmla="*/ 0 h 155"/>
                    <a:gd name="T18" fmla="*/ 0 w 132"/>
                    <a:gd name="T19" fmla="*/ 0 h 155"/>
                    <a:gd name="T20" fmla="*/ 0 w 132"/>
                    <a:gd name="T21" fmla="*/ 0 h 155"/>
                    <a:gd name="T22" fmla="*/ 0 w 132"/>
                    <a:gd name="T23" fmla="*/ 0 h 155"/>
                    <a:gd name="T24" fmla="*/ 0 w 132"/>
                    <a:gd name="T25" fmla="*/ 0 h 155"/>
                    <a:gd name="T26" fmla="*/ 0 w 132"/>
                    <a:gd name="T27" fmla="*/ 0 h 1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2"/>
                    <a:gd name="T43" fmla="*/ 0 h 155"/>
                    <a:gd name="T44" fmla="*/ 132 w 132"/>
                    <a:gd name="T45" fmla="*/ 155 h 1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2" h="155">
                      <a:moveTo>
                        <a:pt x="0" y="86"/>
                      </a:moveTo>
                      <a:lnTo>
                        <a:pt x="27" y="65"/>
                      </a:lnTo>
                      <a:lnTo>
                        <a:pt x="61" y="117"/>
                      </a:lnTo>
                      <a:lnTo>
                        <a:pt x="98" y="0"/>
                      </a:lnTo>
                      <a:lnTo>
                        <a:pt x="115" y="18"/>
                      </a:lnTo>
                      <a:lnTo>
                        <a:pt x="85" y="113"/>
                      </a:lnTo>
                      <a:lnTo>
                        <a:pt x="106" y="104"/>
                      </a:lnTo>
                      <a:lnTo>
                        <a:pt x="132" y="155"/>
                      </a:lnTo>
                      <a:lnTo>
                        <a:pt x="101" y="134"/>
                      </a:lnTo>
                      <a:lnTo>
                        <a:pt x="50" y="155"/>
                      </a:lnTo>
                      <a:lnTo>
                        <a:pt x="31" y="91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8" name="Freeform 311"/>
                <p:cNvSpPr>
                  <a:spLocks/>
                </p:cNvSpPr>
                <p:nvPr/>
              </p:nvSpPr>
              <p:spPr bwMode="auto">
                <a:xfrm>
                  <a:off x="220" y="3180"/>
                  <a:ext cx="158" cy="671"/>
                </a:xfrm>
                <a:custGeom>
                  <a:avLst/>
                  <a:gdLst>
                    <a:gd name="T0" fmla="*/ 0 w 475"/>
                    <a:gd name="T1" fmla="*/ 3 h 2014"/>
                    <a:gd name="T2" fmla="*/ 0 w 475"/>
                    <a:gd name="T3" fmla="*/ 3 h 2014"/>
                    <a:gd name="T4" fmla="*/ 1 w 475"/>
                    <a:gd name="T5" fmla="*/ 3 h 2014"/>
                    <a:gd name="T6" fmla="*/ 1 w 475"/>
                    <a:gd name="T7" fmla="*/ 0 h 2014"/>
                    <a:gd name="T8" fmla="*/ 0 w 475"/>
                    <a:gd name="T9" fmla="*/ 1 h 2014"/>
                    <a:gd name="T10" fmla="*/ 0 w 475"/>
                    <a:gd name="T11" fmla="*/ 1 h 2014"/>
                    <a:gd name="T12" fmla="*/ 1 w 475"/>
                    <a:gd name="T13" fmla="*/ 1 h 2014"/>
                    <a:gd name="T14" fmla="*/ 1 w 475"/>
                    <a:gd name="T15" fmla="*/ 1 h 2014"/>
                    <a:gd name="T16" fmla="*/ 0 w 475"/>
                    <a:gd name="T17" fmla="*/ 1 h 2014"/>
                    <a:gd name="T18" fmla="*/ 0 w 475"/>
                    <a:gd name="T19" fmla="*/ 1 h 2014"/>
                    <a:gd name="T20" fmla="*/ 0 w 475"/>
                    <a:gd name="T21" fmla="*/ 1 h 2014"/>
                    <a:gd name="T22" fmla="*/ 0 w 475"/>
                    <a:gd name="T23" fmla="*/ 1 h 2014"/>
                    <a:gd name="T24" fmla="*/ 1 w 475"/>
                    <a:gd name="T25" fmla="*/ 1 h 2014"/>
                    <a:gd name="T26" fmla="*/ 1 w 475"/>
                    <a:gd name="T27" fmla="*/ 2 h 2014"/>
                    <a:gd name="T28" fmla="*/ 0 w 475"/>
                    <a:gd name="T29" fmla="*/ 2 h 2014"/>
                    <a:gd name="T30" fmla="*/ 0 w 475"/>
                    <a:gd name="T31" fmla="*/ 2 h 2014"/>
                    <a:gd name="T32" fmla="*/ 1 w 475"/>
                    <a:gd name="T33" fmla="*/ 2 h 2014"/>
                    <a:gd name="T34" fmla="*/ 1 w 475"/>
                    <a:gd name="T35" fmla="*/ 2 h 2014"/>
                    <a:gd name="T36" fmla="*/ 0 w 475"/>
                    <a:gd name="T37" fmla="*/ 2 h 2014"/>
                    <a:gd name="T38" fmla="*/ 0 w 475"/>
                    <a:gd name="T39" fmla="*/ 2 h 2014"/>
                    <a:gd name="T40" fmla="*/ 0 w 475"/>
                    <a:gd name="T41" fmla="*/ 2 h 2014"/>
                    <a:gd name="T42" fmla="*/ 0 w 475"/>
                    <a:gd name="T43" fmla="*/ 3 h 2014"/>
                    <a:gd name="T44" fmla="*/ 0 w 475"/>
                    <a:gd name="T45" fmla="*/ 3 h 2014"/>
                    <a:gd name="T46" fmla="*/ 0 w 475"/>
                    <a:gd name="T47" fmla="*/ 3 h 2014"/>
                    <a:gd name="T48" fmla="*/ 0 w 475"/>
                    <a:gd name="T49" fmla="*/ 3 h 2014"/>
                    <a:gd name="T50" fmla="*/ 0 w 475"/>
                    <a:gd name="T51" fmla="*/ 3 h 2014"/>
                    <a:gd name="T52" fmla="*/ 0 w 475"/>
                    <a:gd name="T53" fmla="*/ 3 h 2014"/>
                    <a:gd name="T54" fmla="*/ 0 w 475"/>
                    <a:gd name="T55" fmla="*/ 3 h 2014"/>
                    <a:gd name="T56" fmla="*/ 0 w 475"/>
                    <a:gd name="T57" fmla="*/ 3 h 2014"/>
                    <a:gd name="T58" fmla="*/ 0 w 475"/>
                    <a:gd name="T59" fmla="*/ 3 h 20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5"/>
                    <a:gd name="T91" fmla="*/ 0 h 2014"/>
                    <a:gd name="T92" fmla="*/ 475 w 475"/>
                    <a:gd name="T93" fmla="*/ 2014 h 201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5" h="2014">
                      <a:moveTo>
                        <a:pt x="0" y="2000"/>
                      </a:moveTo>
                      <a:lnTo>
                        <a:pt x="313" y="2014"/>
                      </a:lnTo>
                      <a:lnTo>
                        <a:pt x="428" y="1926"/>
                      </a:lnTo>
                      <a:lnTo>
                        <a:pt x="475" y="0"/>
                      </a:lnTo>
                      <a:lnTo>
                        <a:pt x="292" y="503"/>
                      </a:lnTo>
                      <a:lnTo>
                        <a:pt x="298" y="671"/>
                      </a:lnTo>
                      <a:lnTo>
                        <a:pt x="366" y="638"/>
                      </a:lnTo>
                      <a:lnTo>
                        <a:pt x="374" y="726"/>
                      </a:lnTo>
                      <a:lnTo>
                        <a:pt x="305" y="807"/>
                      </a:lnTo>
                      <a:lnTo>
                        <a:pt x="298" y="956"/>
                      </a:lnTo>
                      <a:lnTo>
                        <a:pt x="353" y="923"/>
                      </a:lnTo>
                      <a:lnTo>
                        <a:pt x="353" y="1011"/>
                      </a:lnTo>
                      <a:lnTo>
                        <a:pt x="401" y="1011"/>
                      </a:lnTo>
                      <a:lnTo>
                        <a:pt x="407" y="1112"/>
                      </a:lnTo>
                      <a:lnTo>
                        <a:pt x="346" y="1160"/>
                      </a:lnTo>
                      <a:lnTo>
                        <a:pt x="340" y="1295"/>
                      </a:lnTo>
                      <a:lnTo>
                        <a:pt x="380" y="1282"/>
                      </a:lnTo>
                      <a:lnTo>
                        <a:pt x="387" y="1370"/>
                      </a:lnTo>
                      <a:lnTo>
                        <a:pt x="313" y="1437"/>
                      </a:lnTo>
                      <a:lnTo>
                        <a:pt x="319" y="1790"/>
                      </a:lnTo>
                      <a:lnTo>
                        <a:pt x="238" y="1804"/>
                      </a:lnTo>
                      <a:lnTo>
                        <a:pt x="238" y="1851"/>
                      </a:lnTo>
                      <a:lnTo>
                        <a:pt x="170" y="1857"/>
                      </a:lnTo>
                      <a:lnTo>
                        <a:pt x="170" y="1905"/>
                      </a:lnTo>
                      <a:lnTo>
                        <a:pt x="244" y="1918"/>
                      </a:lnTo>
                      <a:lnTo>
                        <a:pt x="238" y="1966"/>
                      </a:lnTo>
                      <a:lnTo>
                        <a:pt x="68" y="1953"/>
                      </a:lnTo>
                      <a:lnTo>
                        <a:pt x="0" y="2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69" name="Freeform 312"/>
                <p:cNvSpPr>
                  <a:spLocks/>
                </p:cNvSpPr>
                <p:nvPr/>
              </p:nvSpPr>
              <p:spPr bwMode="auto">
                <a:xfrm>
                  <a:off x="1425" y="3489"/>
                  <a:ext cx="74" cy="42"/>
                </a:xfrm>
                <a:custGeom>
                  <a:avLst/>
                  <a:gdLst>
                    <a:gd name="T0" fmla="*/ 0 w 222"/>
                    <a:gd name="T1" fmla="*/ 0 h 127"/>
                    <a:gd name="T2" fmla="*/ 0 w 222"/>
                    <a:gd name="T3" fmla="*/ 0 h 127"/>
                    <a:gd name="T4" fmla="*/ 0 w 222"/>
                    <a:gd name="T5" fmla="*/ 0 h 127"/>
                    <a:gd name="T6" fmla="*/ 0 w 222"/>
                    <a:gd name="T7" fmla="*/ 0 h 127"/>
                    <a:gd name="T8" fmla="*/ 0 w 222"/>
                    <a:gd name="T9" fmla="*/ 0 h 127"/>
                    <a:gd name="T10" fmla="*/ 0 w 222"/>
                    <a:gd name="T11" fmla="*/ 0 h 127"/>
                    <a:gd name="T12" fmla="*/ 0 w 222"/>
                    <a:gd name="T13" fmla="*/ 0 h 127"/>
                    <a:gd name="T14" fmla="*/ 0 w 222"/>
                    <a:gd name="T15" fmla="*/ 0 h 127"/>
                    <a:gd name="T16" fmla="*/ 0 w 222"/>
                    <a:gd name="T17" fmla="*/ 0 h 1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2"/>
                    <a:gd name="T28" fmla="*/ 0 h 127"/>
                    <a:gd name="T29" fmla="*/ 222 w 222"/>
                    <a:gd name="T30" fmla="*/ 127 h 1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2" h="127">
                      <a:moveTo>
                        <a:pt x="176" y="0"/>
                      </a:moveTo>
                      <a:lnTo>
                        <a:pt x="208" y="40"/>
                      </a:lnTo>
                      <a:lnTo>
                        <a:pt x="222" y="127"/>
                      </a:lnTo>
                      <a:lnTo>
                        <a:pt x="30" y="116"/>
                      </a:lnTo>
                      <a:lnTo>
                        <a:pt x="0" y="80"/>
                      </a:lnTo>
                      <a:lnTo>
                        <a:pt x="172" y="86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0" name="Freeform 313"/>
                <p:cNvSpPr>
                  <a:spLocks/>
                </p:cNvSpPr>
                <p:nvPr/>
              </p:nvSpPr>
              <p:spPr bwMode="auto">
                <a:xfrm>
                  <a:off x="514" y="3069"/>
                  <a:ext cx="78" cy="47"/>
                </a:xfrm>
                <a:custGeom>
                  <a:avLst/>
                  <a:gdLst>
                    <a:gd name="T0" fmla="*/ 0 w 232"/>
                    <a:gd name="T1" fmla="*/ 0 h 141"/>
                    <a:gd name="T2" fmla="*/ 0 w 232"/>
                    <a:gd name="T3" fmla="*/ 0 h 141"/>
                    <a:gd name="T4" fmla="*/ 0 w 232"/>
                    <a:gd name="T5" fmla="*/ 0 h 141"/>
                    <a:gd name="T6" fmla="*/ 0 w 232"/>
                    <a:gd name="T7" fmla="*/ 0 h 141"/>
                    <a:gd name="T8" fmla="*/ 0 w 232"/>
                    <a:gd name="T9" fmla="*/ 0 h 141"/>
                    <a:gd name="T10" fmla="*/ 0 w 232"/>
                    <a:gd name="T11" fmla="*/ 0 h 141"/>
                    <a:gd name="T12" fmla="*/ 0 w 232"/>
                    <a:gd name="T13" fmla="*/ 0 h 141"/>
                    <a:gd name="T14" fmla="*/ 0 w 232"/>
                    <a:gd name="T15" fmla="*/ 0 h 141"/>
                    <a:gd name="T16" fmla="*/ 0 w 232"/>
                    <a:gd name="T17" fmla="*/ 0 h 1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2"/>
                    <a:gd name="T28" fmla="*/ 0 h 141"/>
                    <a:gd name="T29" fmla="*/ 232 w 232"/>
                    <a:gd name="T30" fmla="*/ 141 h 1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2" h="141">
                      <a:moveTo>
                        <a:pt x="0" y="97"/>
                      </a:moveTo>
                      <a:lnTo>
                        <a:pt x="192" y="97"/>
                      </a:lnTo>
                      <a:lnTo>
                        <a:pt x="203" y="0"/>
                      </a:lnTo>
                      <a:lnTo>
                        <a:pt x="228" y="35"/>
                      </a:lnTo>
                      <a:lnTo>
                        <a:pt x="232" y="137"/>
                      </a:lnTo>
                      <a:lnTo>
                        <a:pt x="31" y="141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1" name="Freeform 314"/>
                <p:cNvSpPr>
                  <a:spLocks/>
                </p:cNvSpPr>
                <p:nvPr/>
              </p:nvSpPr>
              <p:spPr bwMode="auto">
                <a:xfrm>
                  <a:off x="1015" y="3096"/>
                  <a:ext cx="199" cy="70"/>
                </a:xfrm>
                <a:custGeom>
                  <a:avLst/>
                  <a:gdLst>
                    <a:gd name="T0" fmla="*/ 0 w 597"/>
                    <a:gd name="T1" fmla="*/ 0 h 208"/>
                    <a:gd name="T2" fmla="*/ 0 w 597"/>
                    <a:gd name="T3" fmla="*/ 0 h 208"/>
                    <a:gd name="T4" fmla="*/ 0 w 597"/>
                    <a:gd name="T5" fmla="*/ 0 h 208"/>
                    <a:gd name="T6" fmla="*/ 0 w 597"/>
                    <a:gd name="T7" fmla="*/ 0 h 208"/>
                    <a:gd name="T8" fmla="*/ 0 w 597"/>
                    <a:gd name="T9" fmla="*/ 0 h 208"/>
                    <a:gd name="T10" fmla="*/ 0 w 597"/>
                    <a:gd name="T11" fmla="*/ 0 h 208"/>
                    <a:gd name="T12" fmla="*/ 0 w 597"/>
                    <a:gd name="T13" fmla="*/ 0 h 208"/>
                    <a:gd name="T14" fmla="*/ 0 w 597"/>
                    <a:gd name="T15" fmla="*/ 0 h 208"/>
                    <a:gd name="T16" fmla="*/ 1 w 597"/>
                    <a:gd name="T17" fmla="*/ 0 h 208"/>
                    <a:gd name="T18" fmla="*/ 1 w 597"/>
                    <a:gd name="T19" fmla="*/ 0 h 208"/>
                    <a:gd name="T20" fmla="*/ 1 w 597"/>
                    <a:gd name="T21" fmla="*/ 0 h 208"/>
                    <a:gd name="T22" fmla="*/ 1 w 597"/>
                    <a:gd name="T23" fmla="*/ 0 h 208"/>
                    <a:gd name="T24" fmla="*/ 0 w 597"/>
                    <a:gd name="T25" fmla="*/ 0 h 208"/>
                    <a:gd name="T26" fmla="*/ 0 w 597"/>
                    <a:gd name="T27" fmla="*/ 0 h 208"/>
                    <a:gd name="T28" fmla="*/ 0 w 597"/>
                    <a:gd name="T29" fmla="*/ 0 h 2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97"/>
                    <a:gd name="T46" fmla="*/ 0 h 208"/>
                    <a:gd name="T47" fmla="*/ 597 w 597"/>
                    <a:gd name="T48" fmla="*/ 208 h 2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97" h="208">
                      <a:moveTo>
                        <a:pt x="324" y="0"/>
                      </a:moveTo>
                      <a:lnTo>
                        <a:pt x="324" y="77"/>
                      </a:lnTo>
                      <a:lnTo>
                        <a:pt x="172" y="71"/>
                      </a:lnTo>
                      <a:lnTo>
                        <a:pt x="187" y="167"/>
                      </a:lnTo>
                      <a:lnTo>
                        <a:pt x="0" y="167"/>
                      </a:lnTo>
                      <a:lnTo>
                        <a:pt x="34" y="198"/>
                      </a:lnTo>
                      <a:lnTo>
                        <a:pt x="227" y="208"/>
                      </a:lnTo>
                      <a:lnTo>
                        <a:pt x="222" y="128"/>
                      </a:lnTo>
                      <a:lnTo>
                        <a:pt x="597" y="164"/>
                      </a:lnTo>
                      <a:lnTo>
                        <a:pt x="597" y="71"/>
                      </a:lnTo>
                      <a:lnTo>
                        <a:pt x="565" y="107"/>
                      </a:lnTo>
                      <a:lnTo>
                        <a:pt x="379" y="111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2" name="Freeform 315"/>
                <p:cNvSpPr>
                  <a:spLocks/>
                </p:cNvSpPr>
                <p:nvPr/>
              </p:nvSpPr>
              <p:spPr bwMode="auto">
                <a:xfrm>
                  <a:off x="673" y="3085"/>
                  <a:ext cx="147" cy="73"/>
                </a:xfrm>
                <a:custGeom>
                  <a:avLst/>
                  <a:gdLst>
                    <a:gd name="T0" fmla="*/ 0 w 440"/>
                    <a:gd name="T1" fmla="*/ 0 h 217"/>
                    <a:gd name="T2" fmla="*/ 0 w 440"/>
                    <a:gd name="T3" fmla="*/ 0 h 217"/>
                    <a:gd name="T4" fmla="*/ 0 w 440"/>
                    <a:gd name="T5" fmla="*/ 0 h 217"/>
                    <a:gd name="T6" fmla="*/ 1 w 440"/>
                    <a:gd name="T7" fmla="*/ 0 h 217"/>
                    <a:gd name="T8" fmla="*/ 1 w 440"/>
                    <a:gd name="T9" fmla="*/ 0 h 217"/>
                    <a:gd name="T10" fmla="*/ 1 w 440"/>
                    <a:gd name="T11" fmla="*/ 0 h 217"/>
                    <a:gd name="T12" fmla="*/ 0 w 440"/>
                    <a:gd name="T13" fmla="*/ 0 h 217"/>
                    <a:gd name="T14" fmla="*/ 0 w 440"/>
                    <a:gd name="T15" fmla="*/ 0 h 217"/>
                    <a:gd name="T16" fmla="*/ 0 w 440"/>
                    <a:gd name="T17" fmla="*/ 0 h 217"/>
                    <a:gd name="T18" fmla="*/ 0 w 440"/>
                    <a:gd name="T19" fmla="*/ 0 h 217"/>
                    <a:gd name="T20" fmla="*/ 0 w 440"/>
                    <a:gd name="T21" fmla="*/ 0 h 217"/>
                    <a:gd name="T22" fmla="*/ 0 w 440"/>
                    <a:gd name="T23" fmla="*/ 0 h 2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0"/>
                    <a:gd name="T37" fmla="*/ 0 h 217"/>
                    <a:gd name="T38" fmla="*/ 440 w 440"/>
                    <a:gd name="T39" fmla="*/ 217 h 2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0" h="217">
                      <a:moveTo>
                        <a:pt x="0" y="167"/>
                      </a:moveTo>
                      <a:lnTo>
                        <a:pt x="203" y="171"/>
                      </a:lnTo>
                      <a:lnTo>
                        <a:pt x="203" y="86"/>
                      </a:lnTo>
                      <a:lnTo>
                        <a:pt x="395" y="86"/>
                      </a:lnTo>
                      <a:lnTo>
                        <a:pt x="410" y="0"/>
                      </a:lnTo>
                      <a:lnTo>
                        <a:pt x="440" y="116"/>
                      </a:lnTo>
                      <a:lnTo>
                        <a:pt x="262" y="131"/>
                      </a:lnTo>
                      <a:lnTo>
                        <a:pt x="258" y="217"/>
                      </a:lnTo>
                      <a:lnTo>
                        <a:pt x="51" y="211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3" name="Freeform 316"/>
                <p:cNvSpPr>
                  <a:spLocks/>
                </p:cNvSpPr>
                <p:nvPr/>
              </p:nvSpPr>
              <p:spPr bwMode="auto">
                <a:xfrm>
                  <a:off x="159" y="4003"/>
                  <a:ext cx="1319" cy="54"/>
                </a:xfrm>
                <a:custGeom>
                  <a:avLst/>
                  <a:gdLst>
                    <a:gd name="T0" fmla="*/ 0 w 3957"/>
                    <a:gd name="T1" fmla="*/ 0 h 163"/>
                    <a:gd name="T2" fmla="*/ 5 w 3957"/>
                    <a:gd name="T3" fmla="*/ 0 h 163"/>
                    <a:gd name="T4" fmla="*/ 5 w 3957"/>
                    <a:gd name="T5" fmla="*/ 0 h 163"/>
                    <a:gd name="T6" fmla="*/ 5 w 3957"/>
                    <a:gd name="T7" fmla="*/ 0 h 163"/>
                    <a:gd name="T8" fmla="*/ 5 w 3957"/>
                    <a:gd name="T9" fmla="*/ 0 h 163"/>
                    <a:gd name="T10" fmla="*/ 5 w 3957"/>
                    <a:gd name="T11" fmla="*/ 0 h 163"/>
                    <a:gd name="T12" fmla="*/ 5 w 3957"/>
                    <a:gd name="T13" fmla="*/ 0 h 163"/>
                    <a:gd name="T14" fmla="*/ 5 w 3957"/>
                    <a:gd name="T15" fmla="*/ 0 h 163"/>
                    <a:gd name="T16" fmla="*/ 5 w 3957"/>
                    <a:gd name="T17" fmla="*/ 0 h 163"/>
                    <a:gd name="T18" fmla="*/ 5 w 3957"/>
                    <a:gd name="T19" fmla="*/ 0 h 163"/>
                    <a:gd name="T20" fmla="*/ 5 w 3957"/>
                    <a:gd name="T21" fmla="*/ 0 h 163"/>
                    <a:gd name="T22" fmla="*/ 5 w 3957"/>
                    <a:gd name="T23" fmla="*/ 0 h 163"/>
                    <a:gd name="T24" fmla="*/ 5 w 3957"/>
                    <a:gd name="T25" fmla="*/ 0 h 163"/>
                    <a:gd name="T26" fmla="*/ 5 w 3957"/>
                    <a:gd name="T27" fmla="*/ 0 h 163"/>
                    <a:gd name="T28" fmla="*/ 0 w 3957"/>
                    <a:gd name="T29" fmla="*/ 0 h 163"/>
                    <a:gd name="T30" fmla="*/ 0 w 3957"/>
                    <a:gd name="T31" fmla="*/ 0 h 163"/>
                    <a:gd name="T32" fmla="*/ 0 w 3957"/>
                    <a:gd name="T33" fmla="*/ 0 h 163"/>
                    <a:gd name="T34" fmla="*/ 0 w 3957"/>
                    <a:gd name="T35" fmla="*/ 0 h 1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57"/>
                    <a:gd name="T55" fmla="*/ 0 h 163"/>
                    <a:gd name="T56" fmla="*/ 3957 w 3957"/>
                    <a:gd name="T57" fmla="*/ 163 h 1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57" h="163">
                      <a:moveTo>
                        <a:pt x="95" y="21"/>
                      </a:moveTo>
                      <a:lnTo>
                        <a:pt x="3454" y="61"/>
                      </a:lnTo>
                      <a:lnTo>
                        <a:pt x="3515" y="163"/>
                      </a:lnTo>
                      <a:lnTo>
                        <a:pt x="3502" y="41"/>
                      </a:lnTo>
                      <a:lnTo>
                        <a:pt x="3587" y="118"/>
                      </a:lnTo>
                      <a:lnTo>
                        <a:pt x="3594" y="58"/>
                      </a:lnTo>
                      <a:lnTo>
                        <a:pt x="3672" y="109"/>
                      </a:lnTo>
                      <a:lnTo>
                        <a:pt x="3675" y="51"/>
                      </a:lnTo>
                      <a:lnTo>
                        <a:pt x="3739" y="115"/>
                      </a:lnTo>
                      <a:lnTo>
                        <a:pt x="3733" y="48"/>
                      </a:lnTo>
                      <a:lnTo>
                        <a:pt x="3861" y="122"/>
                      </a:lnTo>
                      <a:lnTo>
                        <a:pt x="3814" y="27"/>
                      </a:lnTo>
                      <a:lnTo>
                        <a:pt x="3957" y="122"/>
                      </a:lnTo>
                      <a:lnTo>
                        <a:pt x="3881" y="8"/>
                      </a:lnTo>
                      <a:lnTo>
                        <a:pt x="0" y="0"/>
                      </a:lnTo>
                      <a:lnTo>
                        <a:pt x="95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4" name="Freeform 317"/>
                <p:cNvSpPr>
                  <a:spLocks/>
                </p:cNvSpPr>
                <p:nvPr/>
              </p:nvSpPr>
              <p:spPr bwMode="auto">
                <a:xfrm>
                  <a:off x="1360" y="4010"/>
                  <a:ext cx="237" cy="65"/>
                </a:xfrm>
                <a:custGeom>
                  <a:avLst/>
                  <a:gdLst>
                    <a:gd name="T0" fmla="*/ 0 w 712"/>
                    <a:gd name="T1" fmla="*/ 0 h 195"/>
                    <a:gd name="T2" fmla="*/ 1 w 712"/>
                    <a:gd name="T3" fmla="*/ 0 h 195"/>
                    <a:gd name="T4" fmla="*/ 1 w 712"/>
                    <a:gd name="T5" fmla="*/ 0 h 195"/>
                    <a:gd name="T6" fmla="*/ 1 w 712"/>
                    <a:gd name="T7" fmla="*/ 0 h 195"/>
                    <a:gd name="T8" fmla="*/ 1 w 712"/>
                    <a:gd name="T9" fmla="*/ 0 h 195"/>
                    <a:gd name="T10" fmla="*/ 1 w 712"/>
                    <a:gd name="T11" fmla="*/ 0 h 195"/>
                    <a:gd name="T12" fmla="*/ 0 w 712"/>
                    <a:gd name="T13" fmla="*/ 0 h 195"/>
                    <a:gd name="T14" fmla="*/ 0 w 712"/>
                    <a:gd name="T15" fmla="*/ 0 h 195"/>
                    <a:gd name="T16" fmla="*/ 0 w 712"/>
                    <a:gd name="T17" fmla="*/ 0 h 1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2"/>
                    <a:gd name="T28" fmla="*/ 0 h 195"/>
                    <a:gd name="T29" fmla="*/ 712 w 712"/>
                    <a:gd name="T30" fmla="*/ 195 h 1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2" h="195">
                      <a:moveTo>
                        <a:pt x="0" y="183"/>
                      </a:moveTo>
                      <a:lnTo>
                        <a:pt x="469" y="155"/>
                      </a:lnTo>
                      <a:lnTo>
                        <a:pt x="373" y="0"/>
                      </a:lnTo>
                      <a:lnTo>
                        <a:pt x="712" y="27"/>
                      </a:lnTo>
                      <a:lnTo>
                        <a:pt x="469" y="67"/>
                      </a:lnTo>
                      <a:lnTo>
                        <a:pt x="570" y="195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5" name="Rectangle 318"/>
                <p:cNvSpPr>
                  <a:spLocks noChangeArrowheads="1"/>
                </p:cNvSpPr>
                <p:nvPr/>
              </p:nvSpPr>
              <p:spPr bwMode="auto">
                <a:xfrm>
                  <a:off x="1296" y="3648"/>
                  <a:ext cx="96" cy="4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pic>
              <p:nvPicPr>
                <p:cNvPr id="276" name="Picture 319" descr="wu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3168"/>
                  <a:ext cx="86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" name="Rectangle 320"/>
                <p:cNvSpPr>
                  <a:spLocks noChangeArrowheads="1"/>
                </p:cNvSpPr>
                <p:nvPr/>
              </p:nvSpPr>
              <p:spPr bwMode="auto">
                <a:xfrm>
                  <a:off x="1008" y="3744"/>
                  <a:ext cx="384" cy="144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8" name="Rectangle 321"/>
                <p:cNvSpPr>
                  <a:spLocks noChangeArrowheads="1"/>
                </p:cNvSpPr>
                <p:nvPr/>
              </p:nvSpPr>
              <p:spPr bwMode="auto">
                <a:xfrm>
                  <a:off x="384" y="3744"/>
                  <a:ext cx="432" cy="144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19" name="Group 322"/>
            <p:cNvGrpSpPr>
              <a:grpSpLocks/>
            </p:cNvGrpSpPr>
            <p:nvPr/>
          </p:nvGrpSpPr>
          <p:grpSpPr bwMode="auto">
            <a:xfrm>
              <a:off x="4704" y="2687"/>
              <a:ext cx="432" cy="768"/>
              <a:chOff x="1875" y="1914"/>
              <a:chExt cx="1025" cy="1786"/>
            </a:xfrm>
          </p:grpSpPr>
          <p:grpSp>
            <p:nvGrpSpPr>
              <p:cNvPr id="21" name="Group 323"/>
              <p:cNvGrpSpPr>
                <a:grpSpLocks/>
              </p:cNvGrpSpPr>
              <p:nvPr/>
            </p:nvGrpSpPr>
            <p:grpSpPr bwMode="auto">
              <a:xfrm>
                <a:off x="2131" y="1914"/>
                <a:ext cx="577" cy="884"/>
                <a:chOff x="2131" y="1914"/>
                <a:chExt cx="577" cy="884"/>
              </a:xfrm>
            </p:grpSpPr>
            <p:grpSp>
              <p:nvGrpSpPr>
                <p:cNvPr id="147" name="Group 324"/>
                <p:cNvGrpSpPr>
                  <a:grpSpLocks/>
                </p:cNvGrpSpPr>
                <p:nvPr/>
              </p:nvGrpSpPr>
              <p:grpSpPr bwMode="auto">
                <a:xfrm>
                  <a:off x="2131" y="1914"/>
                  <a:ext cx="577" cy="884"/>
                  <a:chOff x="2131" y="1914"/>
                  <a:chExt cx="577" cy="884"/>
                </a:xfrm>
              </p:grpSpPr>
              <p:grpSp>
                <p:nvGrpSpPr>
                  <p:cNvPr id="158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2259" y="2010"/>
                    <a:ext cx="417" cy="788"/>
                    <a:chOff x="2259" y="2010"/>
                    <a:chExt cx="417" cy="788"/>
                  </a:xfrm>
                </p:grpSpPr>
                <p:grpSp>
                  <p:nvGrpSpPr>
                    <p:cNvPr id="172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9" y="2010"/>
                      <a:ext cx="417" cy="788"/>
                      <a:chOff x="2259" y="2010"/>
                      <a:chExt cx="417" cy="788"/>
                    </a:xfrm>
                  </p:grpSpPr>
                  <p:sp>
                    <p:nvSpPr>
                      <p:cNvPr id="204" name="Freeform 3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8" y="2010"/>
                        <a:ext cx="392" cy="781"/>
                      </a:xfrm>
                      <a:custGeom>
                        <a:avLst/>
                        <a:gdLst>
                          <a:gd name="T0" fmla="*/ 244 w 392"/>
                          <a:gd name="T1" fmla="*/ 6 h 781"/>
                          <a:gd name="T2" fmla="*/ 301 w 392"/>
                          <a:gd name="T3" fmla="*/ 25 h 781"/>
                          <a:gd name="T4" fmla="*/ 340 w 392"/>
                          <a:gd name="T5" fmla="*/ 57 h 781"/>
                          <a:gd name="T6" fmla="*/ 359 w 392"/>
                          <a:gd name="T7" fmla="*/ 83 h 781"/>
                          <a:gd name="T8" fmla="*/ 372 w 392"/>
                          <a:gd name="T9" fmla="*/ 121 h 781"/>
                          <a:gd name="T10" fmla="*/ 378 w 392"/>
                          <a:gd name="T11" fmla="*/ 140 h 781"/>
                          <a:gd name="T12" fmla="*/ 384 w 392"/>
                          <a:gd name="T13" fmla="*/ 153 h 781"/>
                          <a:gd name="T14" fmla="*/ 391 w 392"/>
                          <a:gd name="T15" fmla="*/ 172 h 781"/>
                          <a:gd name="T16" fmla="*/ 391 w 392"/>
                          <a:gd name="T17" fmla="*/ 179 h 781"/>
                          <a:gd name="T18" fmla="*/ 384 w 392"/>
                          <a:gd name="T19" fmla="*/ 185 h 781"/>
                          <a:gd name="T20" fmla="*/ 378 w 392"/>
                          <a:gd name="T21" fmla="*/ 192 h 781"/>
                          <a:gd name="T22" fmla="*/ 372 w 392"/>
                          <a:gd name="T23" fmla="*/ 204 h 781"/>
                          <a:gd name="T24" fmla="*/ 372 w 392"/>
                          <a:gd name="T25" fmla="*/ 211 h 781"/>
                          <a:gd name="T26" fmla="*/ 378 w 392"/>
                          <a:gd name="T27" fmla="*/ 217 h 781"/>
                          <a:gd name="T28" fmla="*/ 391 w 392"/>
                          <a:gd name="T29" fmla="*/ 243 h 781"/>
                          <a:gd name="T30" fmla="*/ 391 w 392"/>
                          <a:gd name="T31" fmla="*/ 275 h 781"/>
                          <a:gd name="T32" fmla="*/ 378 w 392"/>
                          <a:gd name="T33" fmla="*/ 313 h 781"/>
                          <a:gd name="T34" fmla="*/ 372 w 392"/>
                          <a:gd name="T35" fmla="*/ 320 h 781"/>
                          <a:gd name="T36" fmla="*/ 365 w 392"/>
                          <a:gd name="T37" fmla="*/ 345 h 781"/>
                          <a:gd name="T38" fmla="*/ 359 w 392"/>
                          <a:gd name="T39" fmla="*/ 358 h 781"/>
                          <a:gd name="T40" fmla="*/ 359 w 392"/>
                          <a:gd name="T41" fmla="*/ 364 h 781"/>
                          <a:gd name="T42" fmla="*/ 352 w 392"/>
                          <a:gd name="T43" fmla="*/ 384 h 781"/>
                          <a:gd name="T44" fmla="*/ 352 w 392"/>
                          <a:gd name="T45" fmla="*/ 403 h 781"/>
                          <a:gd name="T46" fmla="*/ 352 w 392"/>
                          <a:gd name="T47" fmla="*/ 409 h 781"/>
                          <a:gd name="T48" fmla="*/ 352 w 392"/>
                          <a:gd name="T49" fmla="*/ 422 h 781"/>
                          <a:gd name="T50" fmla="*/ 346 w 392"/>
                          <a:gd name="T51" fmla="*/ 428 h 781"/>
                          <a:gd name="T52" fmla="*/ 340 w 392"/>
                          <a:gd name="T53" fmla="*/ 435 h 781"/>
                          <a:gd name="T54" fmla="*/ 333 w 392"/>
                          <a:gd name="T55" fmla="*/ 441 h 781"/>
                          <a:gd name="T56" fmla="*/ 320 w 392"/>
                          <a:gd name="T57" fmla="*/ 448 h 781"/>
                          <a:gd name="T58" fmla="*/ 308 w 392"/>
                          <a:gd name="T59" fmla="*/ 441 h 781"/>
                          <a:gd name="T60" fmla="*/ 288 w 392"/>
                          <a:gd name="T61" fmla="*/ 441 h 781"/>
                          <a:gd name="T62" fmla="*/ 256 w 392"/>
                          <a:gd name="T63" fmla="*/ 441 h 781"/>
                          <a:gd name="T64" fmla="*/ 244 w 392"/>
                          <a:gd name="T65" fmla="*/ 441 h 781"/>
                          <a:gd name="T66" fmla="*/ 218 w 392"/>
                          <a:gd name="T67" fmla="*/ 486 h 781"/>
                          <a:gd name="T68" fmla="*/ 186 w 392"/>
                          <a:gd name="T69" fmla="*/ 627 h 781"/>
                          <a:gd name="T70" fmla="*/ 84 w 392"/>
                          <a:gd name="T71" fmla="*/ 780 h 781"/>
                          <a:gd name="T72" fmla="*/ 13 w 392"/>
                          <a:gd name="T73" fmla="*/ 691 h 781"/>
                          <a:gd name="T74" fmla="*/ 0 w 392"/>
                          <a:gd name="T75" fmla="*/ 556 h 781"/>
                          <a:gd name="T76" fmla="*/ 20 w 392"/>
                          <a:gd name="T77" fmla="*/ 409 h 781"/>
                          <a:gd name="T78" fmla="*/ 32 w 392"/>
                          <a:gd name="T79" fmla="*/ 396 h 781"/>
                          <a:gd name="T80" fmla="*/ 45 w 392"/>
                          <a:gd name="T81" fmla="*/ 364 h 781"/>
                          <a:gd name="T82" fmla="*/ 52 w 392"/>
                          <a:gd name="T83" fmla="*/ 339 h 781"/>
                          <a:gd name="T84" fmla="*/ 52 w 392"/>
                          <a:gd name="T85" fmla="*/ 300 h 781"/>
                          <a:gd name="T86" fmla="*/ 64 w 392"/>
                          <a:gd name="T87" fmla="*/ 281 h 781"/>
                          <a:gd name="T88" fmla="*/ 45 w 392"/>
                          <a:gd name="T89" fmla="*/ 275 h 781"/>
                          <a:gd name="T90" fmla="*/ 32 w 392"/>
                          <a:gd name="T91" fmla="*/ 262 h 781"/>
                          <a:gd name="T92" fmla="*/ 20 w 392"/>
                          <a:gd name="T93" fmla="*/ 249 h 781"/>
                          <a:gd name="T94" fmla="*/ 7 w 392"/>
                          <a:gd name="T95" fmla="*/ 224 h 781"/>
                          <a:gd name="T96" fmla="*/ 7 w 392"/>
                          <a:gd name="T97" fmla="*/ 211 h 781"/>
                          <a:gd name="T98" fmla="*/ 7 w 392"/>
                          <a:gd name="T99" fmla="*/ 192 h 781"/>
                          <a:gd name="T100" fmla="*/ 20 w 392"/>
                          <a:gd name="T101" fmla="*/ 172 h 781"/>
                          <a:gd name="T102" fmla="*/ 45 w 392"/>
                          <a:gd name="T103" fmla="*/ 172 h 781"/>
                          <a:gd name="T104" fmla="*/ 64 w 392"/>
                          <a:gd name="T105" fmla="*/ 185 h 781"/>
                          <a:gd name="T106" fmla="*/ 71 w 392"/>
                          <a:gd name="T107" fmla="*/ 204 h 781"/>
                          <a:gd name="T108" fmla="*/ 90 w 392"/>
                          <a:gd name="T109" fmla="*/ 224 h 781"/>
                          <a:gd name="T110" fmla="*/ 84 w 392"/>
                          <a:gd name="T111" fmla="*/ 192 h 781"/>
                          <a:gd name="T112" fmla="*/ 71 w 392"/>
                          <a:gd name="T113" fmla="*/ 134 h 781"/>
                          <a:gd name="T114" fmla="*/ 71 w 392"/>
                          <a:gd name="T115" fmla="*/ 70 h 781"/>
                          <a:gd name="T116" fmla="*/ 84 w 392"/>
                          <a:gd name="T117" fmla="*/ 32 h 781"/>
                          <a:gd name="T118" fmla="*/ 135 w 392"/>
                          <a:gd name="T119" fmla="*/ 6 h 781"/>
                          <a:gd name="T120" fmla="*/ 199 w 392"/>
                          <a:gd name="T121" fmla="*/ 0 h 781"/>
                          <a:gd name="T122" fmla="*/ 244 w 392"/>
                          <a:gd name="T123" fmla="*/ 6 h 781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392"/>
                          <a:gd name="T187" fmla="*/ 0 h 781"/>
                          <a:gd name="T188" fmla="*/ 392 w 392"/>
                          <a:gd name="T189" fmla="*/ 781 h 781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392" h="781">
                            <a:moveTo>
                              <a:pt x="244" y="6"/>
                            </a:moveTo>
                            <a:lnTo>
                              <a:pt x="301" y="25"/>
                            </a:lnTo>
                            <a:lnTo>
                              <a:pt x="340" y="57"/>
                            </a:lnTo>
                            <a:lnTo>
                              <a:pt x="359" y="83"/>
                            </a:lnTo>
                            <a:lnTo>
                              <a:pt x="372" y="121"/>
                            </a:lnTo>
                            <a:lnTo>
                              <a:pt x="378" y="140"/>
                            </a:lnTo>
                            <a:lnTo>
                              <a:pt x="384" y="153"/>
                            </a:lnTo>
                            <a:lnTo>
                              <a:pt x="391" y="172"/>
                            </a:lnTo>
                            <a:lnTo>
                              <a:pt x="391" y="179"/>
                            </a:lnTo>
                            <a:lnTo>
                              <a:pt x="384" y="185"/>
                            </a:lnTo>
                            <a:lnTo>
                              <a:pt x="378" y="192"/>
                            </a:lnTo>
                            <a:lnTo>
                              <a:pt x="372" y="204"/>
                            </a:lnTo>
                            <a:lnTo>
                              <a:pt x="372" y="211"/>
                            </a:lnTo>
                            <a:lnTo>
                              <a:pt x="378" y="217"/>
                            </a:lnTo>
                            <a:lnTo>
                              <a:pt x="391" y="243"/>
                            </a:lnTo>
                            <a:lnTo>
                              <a:pt x="391" y="275"/>
                            </a:lnTo>
                            <a:lnTo>
                              <a:pt x="378" y="313"/>
                            </a:lnTo>
                            <a:lnTo>
                              <a:pt x="372" y="320"/>
                            </a:lnTo>
                            <a:lnTo>
                              <a:pt x="365" y="345"/>
                            </a:lnTo>
                            <a:lnTo>
                              <a:pt x="359" y="358"/>
                            </a:lnTo>
                            <a:lnTo>
                              <a:pt x="359" y="364"/>
                            </a:lnTo>
                            <a:lnTo>
                              <a:pt x="352" y="384"/>
                            </a:lnTo>
                            <a:lnTo>
                              <a:pt x="352" y="403"/>
                            </a:lnTo>
                            <a:lnTo>
                              <a:pt x="352" y="409"/>
                            </a:lnTo>
                            <a:lnTo>
                              <a:pt x="352" y="422"/>
                            </a:lnTo>
                            <a:lnTo>
                              <a:pt x="346" y="428"/>
                            </a:lnTo>
                            <a:lnTo>
                              <a:pt x="340" y="435"/>
                            </a:lnTo>
                            <a:lnTo>
                              <a:pt x="333" y="441"/>
                            </a:lnTo>
                            <a:lnTo>
                              <a:pt x="320" y="448"/>
                            </a:lnTo>
                            <a:lnTo>
                              <a:pt x="308" y="441"/>
                            </a:lnTo>
                            <a:lnTo>
                              <a:pt x="288" y="441"/>
                            </a:lnTo>
                            <a:lnTo>
                              <a:pt x="256" y="441"/>
                            </a:lnTo>
                            <a:lnTo>
                              <a:pt x="244" y="441"/>
                            </a:lnTo>
                            <a:lnTo>
                              <a:pt x="218" y="486"/>
                            </a:lnTo>
                            <a:lnTo>
                              <a:pt x="186" y="627"/>
                            </a:lnTo>
                            <a:lnTo>
                              <a:pt x="84" y="780"/>
                            </a:lnTo>
                            <a:lnTo>
                              <a:pt x="13" y="691"/>
                            </a:lnTo>
                            <a:lnTo>
                              <a:pt x="0" y="556"/>
                            </a:lnTo>
                            <a:lnTo>
                              <a:pt x="20" y="409"/>
                            </a:lnTo>
                            <a:lnTo>
                              <a:pt x="32" y="396"/>
                            </a:lnTo>
                            <a:lnTo>
                              <a:pt x="45" y="364"/>
                            </a:lnTo>
                            <a:lnTo>
                              <a:pt x="52" y="339"/>
                            </a:lnTo>
                            <a:lnTo>
                              <a:pt x="52" y="300"/>
                            </a:lnTo>
                            <a:lnTo>
                              <a:pt x="64" y="281"/>
                            </a:lnTo>
                            <a:lnTo>
                              <a:pt x="45" y="275"/>
                            </a:lnTo>
                            <a:lnTo>
                              <a:pt x="32" y="262"/>
                            </a:lnTo>
                            <a:lnTo>
                              <a:pt x="20" y="249"/>
                            </a:lnTo>
                            <a:lnTo>
                              <a:pt x="7" y="224"/>
                            </a:lnTo>
                            <a:lnTo>
                              <a:pt x="7" y="211"/>
                            </a:lnTo>
                            <a:lnTo>
                              <a:pt x="7" y="192"/>
                            </a:lnTo>
                            <a:lnTo>
                              <a:pt x="20" y="172"/>
                            </a:lnTo>
                            <a:lnTo>
                              <a:pt x="45" y="172"/>
                            </a:lnTo>
                            <a:lnTo>
                              <a:pt x="64" y="185"/>
                            </a:lnTo>
                            <a:lnTo>
                              <a:pt x="71" y="204"/>
                            </a:lnTo>
                            <a:lnTo>
                              <a:pt x="90" y="224"/>
                            </a:lnTo>
                            <a:lnTo>
                              <a:pt x="84" y="192"/>
                            </a:lnTo>
                            <a:lnTo>
                              <a:pt x="71" y="134"/>
                            </a:lnTo>
                            <a:lnTo>
                              <a:pt x="71" y="70"/>
                            </a:lnTo>
                            <a:lnTo>
                              <a:pt x="84" y="32"/>
                            </a:lnTo>
                            <a:lnTo>
                              <a:pt x="135" y="6"/>
                            </a:lnTo>
                            <a:lnTo>
                              <a:pt x="199" y="0"/>
                            </a:lnTo>
                            <a:lnTo>
                              <a:pt x="244" y="6"/>
                            </a:lnTo>
                          </a:path>
                        </a:pathLst>
                      </a:custGeom>
                      <a:solidFill>
                        <a:srgbClr val="FF9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205" name="Group 3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59" y="2035"/>
                        <a:ext cx="417" cy="763"/>
                        <a:chOff x="2259" y="2035"/>
                        <a:chExt cx="417" cy="763"/>
                      </a:xfrm>
                    </p:grpSpPr>
                    <p:grpSp>
                      <p:nvGrpSpPr>
                        <p:cNvPr id="206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59" y="2323"/>
                          <a:ext cx="302" cy="475"/>
                          <a:chOff x="2259" y="2323"/>
                          <a:chExt cx="302" cy="475"/>
                        </a:xfrm>
                      </p:grpSpPr>
                      <p:sp>
                        <p:nvSpPr>
                          <p:cNvPr id="218" name="Freeform 3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3" y="2323"/>
                            <a:ext cx="238" cy="475"/>
                          </a:xfrm>
                          <a:custGeom>
                            <a:avLst/>
                            <a:gdLst>
                              <a:gd name="T0" fmla="*/ 58 w 238"/>
                              <a:gd name="T1" fmla="*/ 0 h 475"/>
                              <a:gd name="T2" fmla="*/ 64 w 238"/>
                              <a:gd name="T3" fmla="*/ 19 h 475"/>
                              <a:gd name="T4" fmla="*/ 71 w 238"/>
                              <a:gd name="T5" fmla="*/ 32 h 475"/>
                              <a:gd name="T6" fmla="*/ 90 w 238"/>
                              <a:gd name="T7" fmla="*/ 45 h 475"/>
                              <a:gd name="T8" fmla="*/ 122 w 238"/>
                              <a:gd name="T9" fmla="*/ 71 h 475"/>
                              <a:gd name="T10" fmla="*/ 147 w 238"/>
                              <a:gd name="T11" fmla="*/ 83 h 475"/>
                              <a:gd name="T12" fmla="*/ 179 w 238"/>
                              <a:gd name="T13" fmla="*/ 103 h 475"/>
                              <a:gd name="T14" fmla="*/ 205 w 238"/>
                              <a:gd name="T15" fmla="*/ 122 h 475"/>
                              <a:gd name="T16" fmla="*/ 237 w 238"/>
                              <a:gd name="T17" fmla="*/ 128 h 475"/>
                              <a:gd name="T18" fmla="*/ 205 w 238"/>
                              <a:gd name="T19" fmla="*/ 128 h 475"/>
                              <a:gd name="T20" fmla="*/ 192 w 238"/>
                              <a:gd name="T21" fmla="*/ 135 h 475"/>
                              <a:gd name="T22" fmla="*/ 173 w 238"/>
                              <a:gd name="T23" fmla="*/ 179 h 475"/>
                              <a:gd name="T24" fmla="*/ 154 w 238"/>
                              <a:gd name="T25" fmla="*/ 231 h 475"/>
                              <a:gd name="T26" fmla="*/ 135 w 238"/>
                              <a:gd name="T27" fmla="*/ 282 h 475"/>
                              <a:gd name="T28" fmla="*/ 96 w 238"/>
                              <a:gd name="T29" fmla="*/ 378 h 475"/>
                              <a:gd name="T30" fmla="*/ 39 w 238"/>
                              <a:gd name="T31" fmla="*/ 474 h 475"/>
                              <a:gd name="T32" fmla="*/ 0 w 238"/>
                              <a:gd name="T33" fmla="*/ 423 h 475"/>
                              <a:gd name="T34" fmla="*/ 26 w 238"/>
                              <a:gd name="T35" fmla="*/ 429 h 475"/>
                              <a:gd name="T36" fmla="*/ 39 w 238"/>
                              <a:gd name="T37" fmla="*/ 429 h 475"/>
                              <a:gd name="T38" fmla="*/ 45 w 238"/>
                              <a:gd name="T39" fmla="*/ 448 h 475"/>
                              <a:gd name="T40" fmla="*/ 122 w 238"/>
                              <a:gd name="T41" fmla="*/ 301 h 475"/>
                              <a:gd name="T42" fmla="*/ 115 w 238"/>
                              <a:gd name="T43" fmla="*/ 275 h 475"/>
                              <a:gd name="T44" fmla="*/ 115 w 238"/>
                              <a:gd name="T45" fmla="*/ 263 h 475"/>
                              <a:gd name="T46" fmla="*/ 103 w 238"/>
                              <a:gd name="T47" fmla="*/ 243 h 475"/>
                              <a:gd name="T48" fmla="*/ 96 w 238"/>
                              <a:gd name="T49" fmla="*/ 218 h 475"/>
                              <a:gd name="T50" fmla="*/ 103 w 238"/>
                              <a:gd name="T51" fmla="*/ 211 h 475"/>
                              <a:gd name="T52" fmla="*/ 115 w 238"/>
                              <a:gd name="T53" fmla="*/ 205 h 475"/>
                              <a:gd name="T54" fmla="*/ 128 w 238"/>
                              <a:gd name="T55" fmla="*/ 192 h 475"/>
                              <a:gd name="T56" fmla="*/ 141 w 238"/>
                              <a:gd name="T57" fmla="*/ 192 h 475"/>
                              <a:gd name="T58" fmla="*/ 154 w 238"/>
                              <a:gd name="T59" fmla="*/ 173 h 475"/>
                              <a:gd name="T60" fmla="*/ 167 w 238"/>
                              <a:gd name="T61" fmla="*/ 147 h 475"/>
                              <a:gd name="T62" fmla="*/ 179 w 238"/>
                              <a:gd name="T63" fmla="*/ 128 h 475"/>
                              <a:gd name="T64" fmla="*/ 154 w 238"/>
                              <a:gd name="T65" fmla="*/ 128 h 475"/>
                              <a:gd name="T66" fmla="*/ 135 w 238"/>
                              <a:gd name="T67" fmla="*/ 128 h 475"/>
                              <a:gd name="T68" fmla="*/ 122 w 238"/>
                              <a:gd name="T69" fmla="*/ 122 h 475"/>
                              <a:gd name="T70" fmla="*/ 103 w 238"/>
                              <a:gd name="T71" fmla="*/ 115 h 475"/>
                              <a:gd name="T72" fmla="*/ 109 w 238"/>
                              <a:gd name="T73" fmla="*/ 128 h 475"/>
                              <a:gd name="T74" fmla="*/ 109 w 238"/>
                              <a:gd name="T75" fmla="*/ 147 h 475"/>
                              <a:gd name="T76" fmla="*/ 115 w 238"/>
                              <a:gd name="T77" fmla="*/ 160 h 475"/>
                              <a:gd name="T78" fmla="*/ 122 w 238"/>
                              <a:gd name="T79" fmla="*/ 179 h 475"/>
                              <a:gd name="T80" fmla="*/ 103 w 238"/>
                              <a:gd name="T81" fmla="*/ 186 h 475"/>
                              <a:gd name="T82" fmla="*/ 83 w 238"/>
                              <a:gd name="T83" fmla="*/ 205 h 475"/>
                              <a:gd name="T84" fmla="*/ 90 w 238"/>
                              <a:gd name="T85" fmla="*/ 173 h 475"/>
                              <a:gd name="T86" fmla="*/ 83 w 238"/>
                              <a:gd name="T87" fmla="*/ 154 h 475"/>
                              <a:gd name="T88" fmla="*/ 77 w 238"/>
                              <a:gd name="T89" fmla="*/ 128 h 475"/>
                              <a:gd name="T90" fmla="*/ 77 w 238"/>
                              <a:gd name="T91" fmla="*/ 115 h 475"/>
                              <a:gd name="T92" fmla="*/ 77 w 238"/>
                              <a:gd name="T93" fmla="*/ 96 h 475"/>
                              <a:gd name="T94" fmla="*/ 77 w 238"/>
                              <a:gd name="T95" fmla="*/ 77 h 475"/>
                              <a:gd name="T96" fmla="*/ 64 w 238"/>
                              <a:gd name="T97" fmla="*/ 58 h 475"/>
                              <a:gd name="T98" fmla="*/ 58 w 238"/>
                              <a:gd name="T99" fmla="*/ 45 h 475"/>
                              <a:gd name="T100" fmla="*/ 45 w 238"/>
                              <a:gd name="T101" fmla="*/ 39 h 475"/>
                              <a:gd name="T102" fmla="*/ 32 w 238"/>
                              <a:gd name="T103" fmla="*/ 32 h 475"/>
                              <a:gd name="T104" fmla="*/ 19 w 238"/>
                              <a:gd name="T105" fmla="*/ 26 h 475"/>
                              <a:gd name="T106" fmla="*/ 58 w 238"/>
                              <a:gd name="T107" fmla="*/ 0 h 475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238"/>
                              <a:gd name="T163" fmla="*/ 0 h 475"/>
                              <a:gd name="T164" fmla="*/ 238 w 238"/>
                              <a:gd name="T165" fmla="*/ 475 h 475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238" h="475">
                                <a:moveTo>
                                  <a:pt x="58" y="0"/>
                                </a:moveTo>
                                <a:lnTo>
                                  <a:pt x="64" y="19"/>
                                </a:lnTo>
                                <a:lnTo>
                                  <a:pt x="71" y="32"/>
                                </a:lnTo>
                                <a:lnTo>
                                  <a:pt x="90" y="45"/>
                                </a:lnTo>
                                <a:lnTo>
                                  <a:pt x="122" y="71"/>
                                </a:lnTo>
                                <a:lnTo>
                                  <a:pt x="147" y="83"/>
                                </a:lnTo>
                                <a:lnTo>
                                  <a:pt x="179" y="103"/>
                                </a:lnTo>
                                <a:lnTo>
                                  <a:pt x="205" y="122"/>
                                </a:lnTo>
                                <a:lnTo>
                                  <a:pt x="237" y="128"/>
                                </a:lnTo>
                                <a:lnTo>
                                  <a:pt x="205" y="128"/>
                                </a:lnTo>
                                <a:lnTo>
                                  <a:pt x="192" y="135"/>
                                </a:lnTo>
                                <a:lnTo>
                                  <a:pt x="173" y="179"/>
                                </a:lnTo>
                                <a:lnTo>
                                  <a:pt x="154" y="231"/>
                                </a:lnTo>
                                <a:lnTo>
                                  <a:pt x="135" y="282"/>
                                </a:lnTo>
                                <a:lnTo>
                                  <a:pt x="96" y="378"/>
                                </a:lnTo>
                                <a:lnTo>
                                  <a:pt x="39" y="474"/>
                                </a:lnTo>
                                <a:lnTo>
                                  <a:pt x="0" y="423"/>
                                </a:lnTo>
                                <a:lnTo>
                                  <a:pt x="26" y="429"/>
                                </a:lnTo>
                                <a:lnTo>
                                  <a:pt x="39" y="429"/>
                                </a:lnTo>
                                <a:lnTo>
                                  <a:pt x="45" y="448"/>
                                </a:lnTo>
                                <a:lnTo>
                                  <a:pt x="122" y="301"/>
                                </a:lnTo>
                                <a:lnTo>
                                  <a:pt x="115" y="275"/>
                                </a:lnTo>
                                <a:lnTo>
                                  <a:pt x="115" y="263"/>
                                </a:lnTo>
                                <a:lnTo>
                                  <a:pt x="103" y="243"/>
                                </a:lnTo>
                                <a:lnTo>
                                  <a:pt x="96" y="218"/>
                                </a:lnTo>
                                <a:lnTo>
                                  <a:pt x="103" y="211"/>
                                </a:lnTo>
                                <a:lnTo>
                                  <a:pt x="115" y="205"/>
                                </a:lnTo>
                                <a:lnTo>
                                  <a:pt x="128" y="192"/>
                                </a:lnTo>
                                <a:lnTo>
                                  <a:pt x="141" y="192"/>
                                </a:lnTo>
                                <a:lnTo>
                                  <a:pt x="154" y="173"/>
                                </a:lnTo>
                                <a:lnTo>
                                  <a:pt x="167" y="147"/>
                                </a:lnTo>
                                <a:lnTo>
                                  <a:pt x="179" y="128"/>
                                </a:lnTo>
                                <a:lnTo>
                                  <a:pt x="154" y="128"/>
                                </a:lnTo>
                                <a:lnTo>
                                  <a:pt x="135" y="128"/>
                                </a:lnTo>
                                <a:lnTo>
                                  <a:pt x="122" y="122"/>
                                </a:lnTo>
                                <a:lnTo>
                                  <a:pt x="103" y="115"/>
                                </a:lnTo>
                                <a:lnTo>
                                  <a:pt x="109" y="128"/>
                                </a:lnTo>
                                <a:lnTo>
                                  <a:pt x="109" y="147"/>
                                </a:lnTo>
                                <a:lnTo>
                                  <a:pt x="115" y="160"/>
                                </a:lnTo>
                                <a:lnTo>
                                  <a:pt x="122" y="179"/>
                                </a:lnTo>
                                <a:lnTo>
                                  <a:pt x="103" y="186"/>
                                </a:lnTo>
                                <a:lnTo>
                                  <a:pt x="83" y="205"/>
                                </a:lnTo>
                                <a:lnTo>
                                  <a:pt x="90" y="173"/>
                                </a:lnTo>
                                <a:lnTo>
                                  <a:pt x="83" y="154"/>
                                </a:lnTo>
                                <a:lnTo>
                                  <a:pt x="77" y="128"/>
                                </a:lnTo>
                                <a:lnTo>
                                  <a:pt x="77" y="115"/>
                                </a:lnTo>
                                <a:lnTo>
                                  <a:pt x="77" y="96"/>
                                </a:lnTo>
                                <a:lnTo>
                                  <a:pt x="77" y="77"/>
                                </a:lnTo>
                                <a:lnTo>
                                  <a:pt x="64" y="58"/>
                                </a:lnTo>
                                <a:lnTo>
                                  <a:pt x="58" y="45"/>
                                </a:lnTo>
                                <a:lnTo>
                                  <a:pt x="45" y="39"/>
                                </a:lnTo>
                                <a:lnTo>
                                  <a:pt x="32" y="32"/>
                                </a:lnTo>
                                <a:lnTo>
                                  <a:pt x="19" y="26"/>
                                </a:lnTo>
                                <a:lnTo>
                                  <a:pt x="58" y="0"/>
                                </a:lnTo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" name="Freeform 3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45" y="2458"/>
                            <a:ext cx="78" cy="129"/>
                          </a:xfrm>
                          <a:custGeom>
                            <a:avLst/>
                            <a:gdLst>
                              <a:gd name="T0" fmla="*/ 77 w 78"/>
                              <a:gd name="T1" fmla="*/ 0 h 129"/>
                              <a:gd name="T2" fmla="*/ 32 w 78"/>
                              <a:gd name="T3" fmla="*/ 108 h 129"/>
                              <a:gd name="T4" fmla="*/ 19 w 78"/>
                              <a:gd name="T5" fmla="*/ 115 h 129"/>
                              <a:gd name="T6" fmla="*/ 13 w 78"/>
                              <a:gd name="T7" fmla="*/ 115 h 129"/>
                              <a:gd name="T8" fmla="*/ 0 w 78"/>
                              <a:gd name="T9" fmla="*/ 128 h 129"/>
                              <a:gd name="T10" fmla="*/ 6 w 78"/>
                              <a:gd name="T11" fmla="*/ 108 h 129"/>
                              <a:gd name="T12" fmla="*/ 13 w 78"/>
                              <a:gd name="T13" fmla="*/ 102 h 129"/>
                              <a:gd name="T14" fmla="*/ 25 w 78"/>
                              <a:gd name="T15" fmla="*/ 89 h 129"/>
                              <a:gd name="T16" fmla="*/ 32 w 78"/>
                              <a:gd name="T17" fmla="*/ 76 h 129"/>
                              <a:gd name="T18" fmla="*/ 38 w 78"/>
                              <a:gd name="T19" fmla="*/ 57 h 129"/>
                              <a:gd name="T20" fmla="*/ 45 w 78"/>
                              <a:gd name="T21" fmla="*/ 38 h 129"/>
                              <a:gd name="T22" fmla="*/ 51 w 78"/>
                              <a:gd name="T23" fmla="*/ 25 h 129"/>
                              <a:gd name="T24" fmla="*/ 77 w 78"/>
                              <a:gd name="T25" fmla="*/ 0 h 129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78"/>
                              <a:gd name="T40" fmla="*/ 0 h 129"/>
                              <a:gd name="T41" fmla="*/ 78 w 78"/>
                              <a:gd name="T42" fmla="*/ 129 h 129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78" h="129">
                                <a:moveTo>
                                  <a:pt x="77" y="0"/>
                                </a:moveTo>
                                <a:lnTo>
                                  <a:pt x="32" y="108"/>
                                </a:lnTo>
                                <a:lnTo>
                                  <a:pt x="19" y="115"/>
                                </a:lnTo>
                                <a:lnTo>
                                  <a:pt x="13" y="115"/>
                                </a:lnTo>
                                <a:lnTo>
                                  <a:pt x="0" y="128"/>
                                </a:lnTo>
                                <a:lnTo>
                                  <a:pt x="6" y="108"/>
                                </a:lnTo>
                                <a:lnTo>
                                  <a:pt x="13" y="102"/>
                                </a:lnTo>
                                <a:lnTo>
                                  <a:pt x="25" y="89"/>
                                </a:lnTo>
                                <a:lnTo>
                                  <a:pt x="32" y="76"/>
                                </a:lnTo>
                                <a:lnTo>
                                  <a:pt x="38" y="57"/>
                                </a:lnTo>
                                <a:lnTo>
                                  <a:pt x="45" y="38"/>
                                </a:lnTo>
                                <a:lnTo>
                                  <a:pt x="51" y="25"/>
                                </a:lnTo>
                                <a:lnTo>
                                  <a:pt x="77" y="0"/>
                                </a:lnTo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" name="Freeform 3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81" y="2528"/>
                            <a:ext cx="58" cy="97"/>
                          </a:xfrm>
                          <a:custGeom>
                            <a:avLst/>
                            <a:gdLst>
                              <a:gd name="T0" fmla="*/ 6 w 58"/>
                              <a:gd name="T1" fmla="*/ 0 h 97"/>
                              <a:gd name="T2" fmla="*/ 6 w 58"/>
                              <a:gd name="T3" fmla="*/ 26 h 97"/>
                              <a:gd name="T4" fmla="*/ 0 w 58"/>
                              <a:gd name="T5" fmla="*/ 51 h 97"/>
                              <a:gd name="T6" fmla="*/ 0 w 58"/>
                              <a:gd name="T7" fmla="*/ 70 h 97"/>
                              <a:gd name="T8" fmla="*/ 0 w 58"/>
                              <a:gd name="T9" fmla="*/ 83 h 97"/>
                              <a:gd name="T10" fmla="*/ 6 w 58"/>
                              <a:gd name="T11" fmla="*/ 96 h 97"/>
                              <a:gd name="T12" fmla="*/ 13 w 58"/>
                              <a:gd name="T13" fmla="*/ 96 h 97"/>
                              <a:gd name="T14" fmla="*/ 25 w 58"/>
                              <a:gd name="T15" fmla="*/ 90 h 97"/>
                              <a:gd name="T16" fmla="*/ 32 w 58"/>
                              <a:gd name="T17" fmla="*/ 83 h 97"/>
                              <a:gd name="T18" fmla="*/ 38 w 58"/>
                              <a:gd name="T19" fmla="*/ 77 h 97"/>
                              <a:gd name="T20" fmla="*/ 51 w 58"/>
                              <a:gd name="T21" fmla="*/ 64 h 97"/>
                              <a:gd name="T22" fmla="*/ 57 w 58"/>
                              <a:gd name="T23" fmla="*/ 51 h 97"/>
                              <a:gd name="T24" fmla="*/ 38 w 58"/>
                              <a:gd name="T25" fmla="*/ 64 h 97"/>
                              <a:gd name="T26" fmla="*/ 32 w 58"/>
                              <a:gd name="T27" fmla="*/ 70 h 97"/>
                              <a:gd name="T28" fmla="*/ 19 w 58"/>
                              <a:gd name="T29" fmla="*/ 77 h 97"/>
                              <a:gd name="T30" fmla="*/ 13 w 58"/>
                              <a:gd name="T31" fmla="*/ 77 h 97"/>
                              <a:gd name="T32" fmla="*/ 13 w 58"/>
                              <a:gd name="T33" fmla="*/ 70 h 97"/>
                              <a:gd name="T34" fmla="*/ 6 w 58"/>
                              <a:gd name="T35" fmla="*/ 51 h 97"/>
                              <a:gd name="T36" fmla="*/ 6 w 58"/>
                              <a:gd name="T37" fmla="*/ 32 h 97"/>
                              <a:gd name="T38" fmla="*/ 13 w 58"/>
                              <a:gd name="T39" fmla="*/ 19 h 97"/>
                              <a:gd name="T40" fmla="*/ 6 w 58"/>
                              <a:gd name="T41" fmla="*/ 0 h 97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58"/>
                              <a:gd name="T64" fmla="*/ 0 h 97"/>
                              <a:gd name="T65" fmla="*/ 58 w 58"/>
                              <a:gd name="T66" fmla="*/ 97 h 97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58" h="97">
                                <a:moveTo>
                                  <a:pt x="6" y="0"/>
                                </a:moveTo>
                                <a:lnTo>
                                  <a:pt x="6" y="26"/>
                                </a:lnTo>
                                <a:lnTo>
                                  <a:pt x="0" y="51"/>
                                </a:lnTo>
                                <a:lnTo>
                                  <a:pt x="0" y="70"/>
                                </a:lnTo>
                                <a:lnTo>
                                  <a:pt x="0" y="83"/>
                                </a:lnTo>
                                <a:lnTo>
                                  <a:pt x="6" y="96"/>
                                </a:lnTo>
                                <a:lnTo>
                                  <a:pt x="13" y="96"/>
                                </a:lnTo>
                                <a:lnTo>
                                  <a:pt x="25" y="90"/>
                                </a:lnTo>
                                <a:lnTo>
                                  <a:pt x="32" y="83"/>
                                </a:lnTo>
                                <a:lnTo>
                                  <a:pt x="38" y="77"/>
                                </a:lnTo>
                                <a:lnTo>
                                  <a:pt x="51" y="64"/>
                                </a:lnTo>
                                <a:lnTo>
                                  <a:pt x="57" y="51"/>
                                </a:lnTo>
                                <a:lnTo>
                                  <a:pt x="38" y="64"/>
                                </a:lnTo>
                                <a:lnTo>
                                  <a:pt x="32" y="70"/>
                                </a:lnTo>
                                <a:lnTo>
                                  <a:pt x="19" y="77"/>
                                </a:lnTo>
                                <a:lnTo>
                                  <a:pt x="13" y="77"/>
                                </a:lnTo>
                                <a:lnTo>
                                  <a:pt x="13" y="70"/>
                                </a:lnTo>
                                <a:lnTo>
                                  <a:pt x="6" y="51"/>
                                </a:lnTo>
                                <a:lnTo>
                                  <a:pt x="6" y="32"/>
                                </a:lnTo>
                                <a:lnTo>
                                  <a:pt x="13" y="19"/>
                                </a:ln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" name="Freeform 3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9" y="2432"/>
                            <a:ext cx="104" cy="257"/>
                          </a:xfrm>
                          <a:custGeom>
                            <a:avLst/>
                            <a:gdLst>
                              <a:gd name="T0" fmla="*/ 39 w 104"/>
                              <a:gd name="T1" fmla="*/ 0 h 257"/>
                              <a:gd name="T2" fmla="*/ 51 w 104"/>
                              <a:gd name="T3" fmla="*/ 26 h 257"/>
                              <a:gd name="T4" fmla="*/ 64 w 104"/>
                              <a:gd name="T5" fmla="*/ 45 h 257"/>
                              <a:gd name="T6" fmla="*/ 71 w 104"/>
                              <a:gd name="T7" fmla="*/ 51 h 257"/>
                              <a:gd name="T8" fmla="*/ 77 w 104"/>
                              <a:gd name="T9" fmla="*/ 58 h 257"/>
                              <a:gd name="T10" fmla="*/ 71 w 104"/>
                              <a:gd name="T11" fmla="*/ 64 h 257"/>
                              <a:gd name="T12" fmla="*/ 64 w 104"/>
                              <a:gd name="T13" fmla="*/ 77 h 257"/>
                              <a:gd name="T14" fmla="*/ 71 w 104"/>
                              <a:gd name="T15" fmla="*/ 83 h 257"/>
                              <a:gd name="T16" fmla="*/ 77 w 104"/>
                              <a:gd name="T17" fmla="*/ 90 h 257"/>
                              <a:gd name="T18" fmla="*/ 83 w 104"/>
                              <a:gd name="T19" fmla="*/ 102 h 257"/>
                              <a:gd name="T20" fmla="*/ 83 w 104"/>
                              <a:gd name="T21" fmla="*/ 115 h 257"/>
                              <a:gd name="T22" fmla="*/ 77 w 104"/>
                              <a:gd name="T23" fmla="*/ 134 h 257"/>
                              <a:gd name="T24" fmla="*/ 83 w 104"/>
                              <a:gd name="T25" fmla="*/ 147 h 257"/>
                              <a:gd name="T26" fmla="*/ 90 w 104"/>
                              <a:gd name="T27" fmla="*/ 160 h 257"/>
                              <a:gd name="T28" fmla="*/ 90 w 104"/>
                              <a:gd name="T29" fmla="*/ 166 h 257"/>
                              <a:gd name="T30" fmla="*/ 83 w 104"/>
                              <a:gd name="T31" fmla="*/ 173 h 257"/>
                              <a:gd name="T32" fmla="*/ 77 w 104"/>
                              <a:gd name="T33" fmla="*/ 173 h 257"/>
                              <a:gd name="T34" fmla="*/ 71 w 104"/>
                              <a:gd name="T35" fmla="*/ 173 h 257"/>
                              <a:gd name="T36" fmla="*/ 64 w 104"/>
                              <a:gd name="T37" fmla="*/ 173 h 257"/>
                              <a:gd name="T38" fmla="*/ 64 w 104"/>
                              <a:gd name="T39" fmla="*/ 192 h 257"/>
                              <a:gd name="T40" fmla="*/ 71 w 104"/>
                              <a:gd name="T41" fmla="*/ 205 h 257"/>
                              <a:gd name="T42" fmla="*/ 77 w 104"/>
                              <a:gd name="T43" fmla="*/ 218 h 257"/>
                              <a:gd name="T44" fmla="*/ 90 w 104"/>
                              <a:gd name="T45" fmla="*/ 230 h 257"/>
                              <a:gd name="T46" fmla="*/ 103 w 104"/>
                              <a:gd name="T47" fmla="*/ 230 h 257"/>
                              <a:gd name="T48" fmla="*/ 96 w 104"/>
                              <a:gd name="T49" fmla="*/ 237 h 257"/>
                              <a:gd name="T50" fmla="*/ 83 w 104"/>
                              <a:gd name="T51" fmla="*/ 250 h 257"/>
                              <a:gd name="T52" fmla="*/ 64 w 104"/>
                              <a:gd name="T53" fmla="*/ 250 h 257"/>
                              <a:gd name="T54" fmla="*/ 45 w 104"/>
                              <a:gd name="T55" fmla="*/ 256 h 257"/>
                              <a:gd name="T56" fmla="*/ 19 w 104"/>
                              <a:gd name="T57" fmla="*/ 243 h 257"/>
                              <a:gd name="T58" fmla="*/ 0 w 104"/>
                              <a:gd name="T59" fmla="*/ 90 h 257"/>
                              <a:gd name="T60" fmla="*/ 39 w 104"/>
                              <a:gd name="T61" fmla="*/ 0 h 257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104"/>
                              <a:gd name="T94" fmla="*/ 0 h 257"/>
                              <a:gd name="T95" fmla="*/ 104 w 104"/>
                              <a:gd name="T96" fmla="*/ 257 h 257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104" h="257">
                                <a:moveTo>
                                  <a:pt x="39" y="0"/>
                                </a:moveTo>
                                <a:lnTo>
                                  <a:pt x="51" y="26"/>
                                </a:lnTo>
                                <a:lnTo>
                                  <a:pt x="64" y="45"/>
                                </a:lnTo>
                                <a:lnTo>
                                  <a:pt x="71" y="51"/>
                                </a:lnTo>
                                <a:lnTo>
                                  <a:pt x="77" y="58"/>
                                </a:lnTo>
                                <a:lnTo>
                                  <a:pt x="71" y="64"/>
                                </a:lnTo>
                                <a:lnTo>
                                  <a:pt x="64" y="77"/>
                                </a:lnTo>
                                <a:lnTo>
                                  <a:pt x="71" y="83"/>
                                </a:lnTo>
                                <a:lnTo>
                                  <a:pt x="77" y="90"/>
                                </a:lnTo>
                                <a:lnTo>
                                  <a:pt x="83" y="102"/>
                                </a:lnTo>
                                <a:lnTo>
                                  <a:pt x="83" y="115"/>
                                </a:lnTo>
                                <a:lnTo>
                                  <a:pt x="77" y="134"/>
                                </a:lnTo>
                                <a:lnTo>
                                  <a:pt x="83" y="147"/>
                                </a:lnTo>
                                <a:lnTo>
                                  <a:pt x="90" y="160"/>
                                </a:lnTo>
                                <a:lnTo>
                                  <a:pt x="90" y="166"/>
                                </a:lnTo>
                                <a:lnTo>
                                  <a:pt x="83" y="173"/>
                                </a:lnTo>
                                <a:lnTo>
                                  <a:pt x="77" y="173"/>
                                </a:lnTo>
                                <a:lnTo>
                                  <a:pt x="71" y="173"/>
                                </a:lnTo>
                                <a:lnTo>
                                  <a:pt x="64" y="173"/>
                                </a:lnTo>
                                <a:lnTo>
                                  <a:pt x="64" y="192"/>
                                </a:lnTo>
                                <a:lnTo>
                                  <a:pt x="71" y="205"/>
                                </a:lnTo>
                                <a:lnTo>
                                  <a:pt x="77" y="218"/>
                                </a:lnTo>
                                <a:lnTo>
                                  <a:pt x="90" y="230"/>
                                </a:lnTo>
                                <a:lnTo>
                                  <a:pt x="103" y="230"/>
                                </a:lnTo>
                                <a:lnTo>
                                  <a:pt x="96" y="237"/>
                                </a:lnTo>
                                <a:lnTo>
                                  <a:pt x="83" y="250"/>
                                </a:lnTo>
                                <a:lnTo>
                                  <a:pt x="64" y="250"/>
                                </a:lnTo>
                                <a:lnTo>
                                  <a:pt x="45" y="256"/>
                                </a:lnTo>
                                <a:lnTo>
                                  <a:pt x="19" y="243"/>
                                </a:lnTo>
                                <a:lnTo>
                                  <a:pt x="0" y="90"/>
                                </a:lnTo>
                                <a:lnTo>
                                  <a:pt x="39" y="0"/>
                                </a:lnTo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7" name="Group 3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91" y="2035"/>
                          <a:ext cx="385" cy="308"/>
                          <a:chOff x="2291" y="2035"/>
                          <a:chExt cx="385" cy="308"/>
                        </a:xfrm>
                      </p:grpSpPr>
                      <p:grpSp>
                        <p:nvGrpSpPr>
                          <p:cNvPr id="208" name="Group 3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83" y="2035"/>
                            <a:ext cx="193" cy="308"/>
                            <a:chOff x="2483" y="2035"/>
                            <a:chExt cx="193" cy="308"/>
                          </a:xfrm>
                        </p:grpSpPr>
                        <p:sp>
                          <p:nvSpPr>
                            <p:cNvPr id="213" name="Freeform 3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3" y="2202"/>
                              <a:ext cx="136" cy="109"/>
                            </a:xfrm>
                            <a:custGeom>
                              <a:avLst/>
                              <a:gdLst>
                                <a:gd name="T0" fmla="*/ 0 w 136"/>
                                <a:gd name="T1" fmla="*/ 38 h 109"/>
                                <a:gd name="T2" fmla="*/ 13 w 136"/>
                                <a:gd name="T3" fmla="*/ 32 h 109"/>
                                <a:gd name="T4" fmla="*/ 26 w 136"/>
                                <a:gd name="T5" fmla="*/ 19 h 109"/>
                                <a:gd name="T6" fmla="*/ 39 w 136"/>
                                <a:gd name="T7" fmla="*/ 6 h 109"/>
                                <a:gd name="T8" fmla="*/ 58 w 136"/>
                                <a:gd name="T9" fmla="*/ 0 h 109"/>
                                <a:gd name="T10" fmla="*/ 83 w 136"/>
                                <a:gd name="T11" fmla="*/ 0 h 109"/>
                                <a:gd name="T12" fmla="*/ 96 w 136"/>
                                <a:gd name="T13" fmla="*/ 0 h 109"/>
                                <a:gd name="T14" fmla="*/ 115 w 136"/>
                                <a:gd name="T15" fmla="*/ 6 h 109"/>
                                <a:gd name="T16" fmla="*/ 109 w 136"/>
                                <a:gd name="T17" fmla="*/ 6 h 109"/>
                                <a:gd name="T18" fmla="*/ 103 w 136"/>
                                <a:gd name="T19" fmla="*/ 12 h 109"/>
                                <a:gd name="T20" fmla="*/ 90 w 136"/>
                                <a:gd name="T21" fmla="*/ 12 h 109"/>
                                <a:gd name="T22" fmla="*/ 90 w 136"/>
                                <a:gd name="T23" fmla="*/ 19 h 109"/>
                                <a:gd name="T24" fmla="*/ 96 w 136"/>
                                <a:gd name="T25" fmla="*/ 19 h 109"/>
                                <a:gd name="T26" fmla="*/ 109 w 136"/>
                                <a:gd name="T27" fmla="*/ 25 h 109"/>
                                <a:gd name="T28" fmla="*/ 122 w 136"/>
                                <a:gd name="T29" fmla="*/ 32 h 109"/>
                                <a:gd name="T30" fmla="*/ 128 w 136"/>
                                <a:gd name="T31" fmla="*/ 44 h 109"/>
                                <a:gd name="T32" fmla="*/ 128 w 136"/>
                                <a:gd name="T33" fmla="*/ 51 h 109"/>
                                <a:gd name="T34" fmla="*/ 135 w 136"/>
                                <a:gd name="T35" fmla="*/ 70 h 109"/>
                                <a:gd name="T36" fmla="*/ 135 w 136"/>
                                <a:gd name="T37" fmla="*/ 83 h 109"/>
                                <a:gd name="T38" fmla="*/ 128 w 136"/>
                                <a:gd name="T39" fmla="*/ 89 h 109"/>
                                <a:gd name="T40" fmla="*/ 122 w 136"/>
                                <a:gd name="T41" fmla="*/ 89 h 109"/>
                                <a:gd name="T42" fmla="*/ 115 w 136"/>
                                <a:gd name="T43" fmla="*/ 89 h 109"/>
                                <a:gd name="T44" fmla="*/ 109 w 136"/>
                                <a:gd name="T45" fmla="*/ 89 h 109"/>
                                <a:gd name="T46" fmla="*/ 103 w 136"/>
                                <a:gd name="T47" fmla="*/ 89 h 109"/>
                                <a:gd name="T48" fmla="*/ 103 w 136"/>
                                <a:gd name="T49" fmla="*/ 96 h 109"/>
                                <a:gd name="T50" fmla="*/ 103 w 136"/>
                                <a:gd name="T51" fmla="*/ 102 h 109"/>
                                <a:gd name="T52" fmla="*/ 109 w 136"/>
                                <a:gd name="T53" fmla="*/ 108 h 109"/>
                                <a:gd name="T54" fmla="*/ 103 w 136"/>
                                <a:gd name="T55" fmla="*/ 108 h 109"/>
                                <a:gd name="T56" fmla="*/ 96 w 136"/>
                                <a:gd name="T57" fmla="*/ 102 h 109"/>
                                <a:gd name="T58" fmla="*/ 90 w 136"/>
                                <a:gd name="T59" fmla="*/ 96 h 109"/>
                                <a:gd name="T60" fmla="*/ 96 w 136"/>
                                <a:gd name="T61" fmla="*/ 83 h 109"/>
                                <a:gd name="T62" fmla="*/ 96 w 136"/>
                                <a:gd name="T63" fmla="*/ 76 h 109"/>
                                <a:gd name="T64" fmla="*/ 109 w 136"/>
                                <a:gd name="T65" fmla="*/ 76 h 109"/>
                                <a:gd name="T66" fmla="*/ 115 w 136"/>
                                <a:gd name="T67" fmla="*/ 70 h 109"/>
                                <a:gd name="T68" fmla="*/ 128 w 136"/>
                                <a:gd name="T69" fmla="*/ 70 h 109"/>
                                <a:gd name="T70" fmla="*/ 128 w 136"/>
                                <a:gd name="T71" fmla="*/ 57 h 109"/>
                                <a:gd name="T72" fmla="*/ 122 w 136"/>
                                <a:gd name="T73" fmla="*/ 51 h 109"/>
                                <a:gd name="T74" fmla="*/ 109 w 136"/>
                                <a:gd name="T75" fmla="*/ 57 h 109"/>
                                <a:gd name="T76" fmla="*/ 103 w 136"/>
                                <a:gd name="T77" fmla="*/ 64 h 109"/>
                                <a:gd name="T78" fmla="*/ 90 w 136"/>
                                <a:gd name="T79" fmla="*/ 64 h 109"/>
                                <a:gd name="T80" fmla="*/ 77 w 136"/>
                                <a:gd name="T81" fmla="*/ 64 h 109"/>
                                <a:gd name="T82" fmla="*/ 64 w 136"/>
                                <a:gd name="T83" fmla="*/ 64 h 109"/>
                                <a:gd name="T84" fmla="*/ 51 w 136"/>
                                <a:gd name="T85" fmla="*/ 57 h 109"/>
                                <a:gd name="T86" fmla="*/ 64 w 136"/>
                                <a:gd name="T87" fmla="*/ 57 h 109"/>
                                <a:gd name="T88" fmla="*/ 77 w 136"/>
                                <a:gd name="T89" fmla="*/ 51 h 109"/>
                                <a:gd name="T90" fmla="*/ 83 w 136"/>
                                <a:gd name="T91" fmla="*/ 51 h 109"/>
                                <a:gd name="T92" fmla="*/ 90 w 136"/>
                                <a:gd name="T93" fmla="*/ 38 h 109"/>
                                <a:gd name="T94" fmla="*/ 77 w 136"/>
                                <a:gd name="T95" fmla="*/ 44 h 109"/>
                                <a:gd name="T96" fmla="*/ 64 w 136"/>
                                <a:gd name="T97" fmla="*/ 51 h 109"/>
                                <a:gd name="T98" fmla="*/ 45 w 136"/>
                                <a:gd name="T99" fmla="*/ 51 h 109"/>
                                <a:gd name="T100" fmla="*/ 39 w 136"/>
                                <a:gd name="T101" fmla="*/ 51 h 109"/>
                                <a:gd name="T102" fmla="*/ 26 w 136"/>
                                <a:gd name="T103" fmla="*/ 44 h 109"/>
                                <a:gd name="T104" fmla="*/ 13 w 136"/>
                                <a:gd name="T105" fmla="*/ 38 h 109"/>
                                <a:gd name="T106" fmla="*/ 0 w 136"/>
                                <a:gd name="T107" fmla="*/ 38 h 109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w 136"/>
                                <a:gd name="T163" fmla="*/ 0 h 109"/>
                                <a:gd name="T164" fmla="*/ 136 w 136"/>
                                <a:gd name="T165" fmla="*/ 109 h 109"/>
                              </a:gdLst>
                              <a:ahLst/>
                              <a:cxnLst>
                                <a:cxn ang="T108">
                                  <a:pos x="T0" y="T1"/>
                                </a:cxn>
                                <a:cxn ang="T109">
                                  <a:pos x="T2" y="T3"/>
                                </a:cxn>
                                <a:cxn ang="T110">
                                  <a:pos x="T4" y="T5"/>
                                </a:cxn>
                                <a:cxn ang="T111">
                                  <a:pos x="T6" y="T7"/>
                                </a:cxn>
                                <a:cxn ang="T112">
                                  <a:pos x="T8" y="T9"/>
                                </a:cxn>
                                <a:cxn ang="T113">
                                  <a:pos x="T10" y="T11"/>
                                </a:cxn>
                                <a:cxn ang="T114">
                                  <a:pos x="T12" y="T13"/>
                                </a:cxn>
                                <a:cxn ang="T115">
                                  <a:pos x="T14" y="T15"/>
                                </a:cxn>
                                <a:cxn ang="T116">
                                  <a:pos x="T16" y="T17"/>
                                </a:cxn>
                                <a:cxn ang="T117">
                                  <a:pos x="T18" y="T19"/>
                                </a:cxn>
                                <a:cxn ang="T118">
                                  <a:pos x="T20" y="T21"/>
                                </a:cxn>
                                <a:cxn ang="T119">
                                  <a:pos x="T22" y="T23"/>
                                </a:cxn>
                                <a:cxn ang="T120">
                                  <a:pos x="T24" y="T25"/>
                                </a:cxn>
                                <a:cxn ang="T121">
                                  <a:pos x="T26" y="T27"/>
                                </a:cxn>
                                <a:cxn ang="T122">
                                  <a:pos x="T28" y="T29"/>
                                </a:cxn>
                                <a:cxn ang="T123">
                                  <a:pos x="T30" y="T31"/>
                                </a:cxn>
                                <a:cxn ang="T124">
                                  <a:pos x="T32" y="T33"/>
                                </a:cxn>
                                <a:cxn ang="T125">
                                  <a:pos x="T34" y="T35"/>
                                </a:cxn>
                                <a:cxn ang="T126">
                                  <a:pos x="T36" y="T37"/>
                                </a:cxn>
                                <a:cxn ang="T127">
                                  <a:pos x="T38" y="T39"/>
                                </a:cxn>
                                <a:cxn ang="T128">
                                  <a:pos x="T40" y="T41"/>
                                </a:cxn>
                                <a:cxn ang="T129">
                                  <a:pos x="T42" y="T43"/>
                                </a:cxn>
                                <a:cxn ang="T130">
                                  <a:pos x="T44" y="T45"/>
                                </a:cxn>
                                <a:cxn ang="T131">
                                  <a:pos x="T46" y="T47"/>
                                </a:cxn>
                                <a:cxn ang="T132">
                                  <a:pos x="T48" y="T49"/>
                                </a:cxn>
                                <a:cxn ang="T133">
                                  <a:pos x="T50" y="T51"/>
                                </a:cxn>
                                <a:cxn ang="T134">
                                  <a:pos x="T52" y="T53"/>
                                </a:cxn>
                                <a:cxn ang="T135">
                                  <a:pos x="T54" y="T55"/>
                                </a:cxn>
                                <a:cxn ang="T136">
                                  <a:pos x="T56" y="T57"/>
                                </a:cxn>
                                <a:cxn ang="T137">
                                  <a:pos x="T58" y="T59"/>
                                </a:cxn>
                                <a:cxn ang="T138">
                                  <a:pos x="T60" y="T61"/>
                                </a:cxn>
                                <a:cxn ang="T139">
                                  <a:pos x="T62" y="T63"/>
                                </a:cxn>
                                <a:cxn ang="T140">
                                  <a:pos x="T64" y="T65"/>
                                </a:cxn>
                                <a:cxn ang="T141">
                                  <a:pos x="T66" y="T67"/>
                                </a:cxn>
                                <a:cxn ang="T142">
                                  <a:pos x="T68" y="T69"/>
                                </a:cxn>
                                <a:cxn ang="T143">
                                  <a:pos x="T70" y="T71"/>
                                </a:cxn>
                                <a:cxn ang="T144">
                                  <a:pos x="T72" y="T73"/>
                                </a:cxn>
                                <a:cxn ang="T145">
                                  <a:pos x="T74" y="T75"/>
                                </a:cxn>
                                <a:cxn ang="T146">
                                  <a:pos x="T76" y="T77"/>
                                </a:cxn>
                                <a:cxn ang="T147">
                                  <a:pos x="T78" y="T79"/>
                                </a:cxn>
                                <a:cxn ang="T148">
                                  <a:pos x="T80" y="T81"/>
                                </a:cxn>
                                <a:cxn ang="T149">
                                  <a:pos x="T82" y="T83"/>
                                </a:cxn>
                                <a:cxn ang="T150">
                                  <a:pos x="T84" y="T85"/>
                                </a:cxn>
                                <a:cxn ang="T151">
                                  <a:pos x="T86" y="T87"/>
                                </a:cxn>
                                <a:cxn ang="T152">
                                  <a:pos x="T88" y="T89"/>
                                </a:cxn>
                                <a:cxn ang="T153">
                                  <a:pos x="T90" y="T91"/>
                                </a:cxn>
                                <a:cxn ang="T154">
                                  <a:pos x="T92" y="T93"/>
                                </a:cxn>
                                <a:cxn ang="T155">
                                  <a:pos x="T94" y="T95"/>
                                </a:cxn>
                                <a:cxn ang="T156">
                                  <a:pos x="T96" y="T97"/>
                                </a:cxn>
                                <a:cxn ang="T157">
                                  <a:pos x="T98" y="T99"/>
                                </a:cxn>
                                <a:cxn ang="T158">
                                  <a:pos x="T100" y="T101"/>
                                </a:cxn>
                                <a:cxn ang="T159">
                                  <a:pos x="T102" y="T103"/>
                                </a:cxn>
                                <a:cxn ang="T160">
                                  <a:pos x="T104" y="T105"/>
                                </a:cxn>
                                <a:cxn ang="T161">
                                  <a:pos x="T106" y="T107"/>
                                </a:cxn>
                              </a:cxnLst>
                              <a:rect l="T162" t="T163" r="T164" b="T165"/>
                              <a:pathLst>
                                <a:path w="136" h="109">
                                  <a:moveTo>
                                    <a:pt x="0" y="38"/>
                                  </a:moveTo>
                                  <a:lnTo>
                                    <a:pt x="13" y="32"/>
                                  </a:lnTo>
                                  <a:lnTo>
                                    <a:pt x="26" y="19"/>
                                  </a:lnTo>
                                  <a:lnTo>
                                    <a:pt x="39" y="6"/>
                                  </a:lnTo>
                                  <a:lnTo>
                                    <a:pt x="58" y="0"/>
                                  </a:lnTo>
                                  <a:lnTo>
                                    <a:pt x="83" y="0"/>
                                  </a:lnTo>
                                  <a:lnTo>
                                    <a:pt x="96" y="0"/>
                                  </a:lnTo>
                                  <a:lnTo>
                                    <a:pt x="115" y="6"/>
                                  </a:lnTo>
                                  <a:lnTo>
                                    <a:pt x="109" y="6"/>
                                  </a:lnTo>
                                  <a:lnTo>
                                    <a:pt x="103" y="12"/>
                                  </a:lnTo>
                                  <a:lnTo>
                                    <a:pt x="90" y="12"/>
                                  </a:lnTo>
                                  <a:lnTo>
                                    <a:pt x="90" y="19"/>
                                  </a:lnTo>
                                  <a:lnTo>
                                    <a:pt x="96" y="19"/>
                                  </a:lnTo>
                                  <a:lnTo>
                                    <a:pt x="109" y="25"/>
                                  </a:lnTo>
                                  <a:lnTo>
                                    <a:pt x="122" y="32"/>
                                  </a:lnTo>
                                  <a:lnTo>
                                    <a:pt x="128" y="44"/>
                                  </a:lnTo>
                                  <a:lnTo>
                                    <a:pt x="128" y="51"/>
                                  </a:lnTo>
                                  <a:lnTo>
                                    <a:pt x="135" y="70"/>
                                  </a:lnTo>
                                  <a:lnTo>
                                    <a:pt x="135" y="83"/>
                                  </a:lnTo>
                                  <a:lnTo>
                                    <a:pt x="128" y="89"/>
                                  </a:lnTo>
                                  <a:lnTo>
                                    <a:pt x="122" y="89"/>
                                  </a:lnTo>
                                  <a:lnTo>
                                    <a:pt x="115" y="89"/>
                                  </a:lnTo>
                                  <a:lnTo>
                                    <a:pt x="109" y="89"/>
                                  </a:lnTo>
                                  <a:lnTo>
                                    <a:pt x="103" y="89"/>
                                  </a:lnTo>
                                  <a:lnTo>
                                    <a:pt x="103" y="96"/>
                                  </a:lnTo>
                                  <a:lnTo>
                                    <a:pt x="103" y="102"/>
                                  </a:lnTo>
                                  <a:lnTo>
                                    <a:pt x="109" y="108"/>
                                  </a:lnTo>
                                  <a:lnTo>
                                    <a:pt x="103" y="108"/>
                                  </a:lnTo>
                                  <a:lnTo>
                                    <a:pt x="96" y="102"/>
                                  </a:lnTo>
                                  <a:lnTo>
                                    <a:pt x="90" y="96"/>
                                  </a:lnTo>
                                  <a:lnTo>
                                    <a:pt x="96" y="83"/>
                                  </a:lnTo>
                                  <a:lnTo>
                                    <a:pt x="96" y="76"/>
                                  </a:lnTo>
                                  <a:lnTo>
                                    <a:pt x="109" y="76"/>
                                  </a:lnTo>
                                  <a:lnTo>
                                    <a:pt x="115" y="70"/>
                                  </a:lnTo>
                                  <a:lnTo>
                                    <a:pt x="128" y="70"/>
                                  </a:lnTo>
                                  <a:lnTo>
                                    <a:pt x="128" y="57"/>
                                  </a:lnTo>
                                  <a:lnTo>
                                    <a:pt x="122" y="51"/>
                                  </a:lnTo>
                                  <a:lnTo>
                                    <a:pt x="109" y="57"/>
                                  </a:lnTo>
                                  <a:lnTo>
                                    <a:pt x="103" y="64"/>
                                  </a:lnTo>
                                  <a:lnTo>
                                    <a:pt x="90" y="64"/>
                                  </a:lnTo>
                                  <a:lnTo>
                                    <a:pt x="77" y="64"/>
                                  </a:lnTo>
                                  <a:lnTo>
                                    <a:pt x="64" y="64"/>
                                  </a:lnTo>
                                  <a:lnTo>
                                    <a:pt x="51" y="57"/>
                                  </a:lnTo>
                                  <a:lnTo>
                                    <a:pt x="64" y="57"/>
                                  </a:lnTo>
                                  <a:lnTo>
                                    <a:pt x="77" y="51"/>
                                  </a:lnTo>
                                  <a:lnTo>
                                    <a:pt x="83" y="51"/>
                                  </a:lnTo>
                                  <a:lnTo>
                                    <a:pt x="90" y="38"/>
                                  </a:lnTo>
                                  <a:lnTo>
                                    <a:pt x="77" y="44"/>
                                  </a:lnTo>
                                  <a:lnTo>
                                    <a:pt x="64" y="51"/>
                                  </a:lnTo>
                                  <a:lnTo>
                                    <a:pt x="45" y="51"/>
                                  </a:lnTo>
                                  <a:lnTo>
                                    <a:pt x="39" y="51"/>
                                  </a:lnTo>
                                  <a:lnTo>
                                    <a:pt x="26" y="44"/>
                                  </a:lnTo>
                                  <a:lnTo>
                                    <a:pt x="13" y="38"/>
                                  </a:lnTo>
                                  <a:lnTo>
                                    <a:pt x="0" y="38"/>
                                  </a:lnTo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4" name="Oval 3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2" y="2310"/>
                              <a:ext cx="38" cy="7"/>
                            </a:xfrm>
                            <a:prstGeom prst="ellipse">
                              <a:avLst/>
                            </a:prstGeom>
                            <a:solidFill>
                              <a:srgbClr val="FF7F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5" name="Freeform 3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189"/>
                              <a:ext cx="58" cy="154"/>
                            </a:xfrm>
                            <a:custGeom>
                              <a:avLst/>
                              <a:gdLst>
                                <a:gd name="T0" fmla="*/ 38 w 58"/>
                                <a:gd name="T1" fmla="*/ 0 h 154"/>
                                <a:gd name="T2" fmla="*/ 25 w 58"/>
                                <a:gd name="T3" fmla="*/ 0 h 154"/>
                                <a:gd name="T4" fmla="*/ 12 w 58"/>
                                <a:gd name="T5" fmla="*/ 6 h 154"/>
                                <a:gd name="T6" fmla="*/ 6 w 58"/>
                                <a:gd name="T7" fmla="*/ 19 h 154"/>
                                <a:gd name="T8" fmla="*/ 6 w 58"/>
                                <a:gd name="T9" fmla="*/ 25 h 154"/>
                                <a:gd name="T10" fmla="*/ 0 w 58"/>
                                <a:gd name="T11" fmla="*/ 38 h 154"/>
                                <a:gd name="T12" fmla="*/ 6 w 58"/>
                                <a:gd name="T13" fmla="*/ 45 h 154"/>
                                <a:gd name="T14" fmla="*/ 12 w 58"/>
                                <a:gd name="T15" fmla="*/ 45 h 154"/>
                                <a:gd name="T16" fmla="*/ 25 w 58"/>
                                <a:gd name="T17" fmla="*/ 45 h 154"/>
                                <a:gd name="T18" fmla="*/ 32 w 58"/>
                                <a:gd name="T19" fmla="*/ 45 h 154"/>
                                <a:gd name="T20" fmla="*/ 32 w 58"/>
                                <a:gd name="T21" fmla="*/ 51 h 154"/>
                                <a:gd name="T22" fmla="*/ 25 w 58"/>
                                <a:gd name="T23" fmla="*/ 51 h 154"/>
                                <a:gd name="T24" fmla="*/ 19 w 58"/>
                                <a:gd name="T25" fmla="*/ 51 h 154"/>
                                <a:gd name="T26" fmla="*/ 6 w 58"/>
                                <a:gd name="T27" fmla="*/ 51 h 154"/>
                                <a:gd name="T28" fmla="*/ 12 w 58"/>
                                <a:gd name="T29" fmla="*/ 64 h 154"/>
                                <a:gd name="T30" fmla="*/ 19 w 58"/>
                                <a:gd name="T31" fmla="*/ 70 h 154"/>
                                <a:gd name="T32" fmla="*/ 25 w 58"/>
                                <a:gd name="T33" fmla="*/ 70 h 154"/>
                                <a:gd name="T34" fmla="*/ 32 w 58"/>
                                <a:gd name="T35" fmla="*/ 70 h 154"/>
                                <a:gd name="T36" fmla="*/ 38 w 58"/>
                                <a:gd name="T37" fmla="*/ 70 h 154"/>
                                <a:gd name="T38" fmla="*/ 44 w 58"/>
                                <a:gd name="T39" fmla="*/ 70 h 154"/>
                                <a:gd name="T40" fmla="*/ 51 w 58"/>
                                <a:gd name="T41" fmla="*/ 77 h 154"/>
                                <a:gd name="T42" fmla="*/ 51 w 58"/>
                                <a:gd name="T43" fmla="*/ 89 h 154"/>
                                <a:gd name="T44" fmla="*/ 51 w 58"/>
                                <a:gd name="T45" fmla="*/ 96 h 154"/>
                                <a:gd name="T46" fmla="*/ 44 w 58"/>
                                <a:gd name="T47" fmla="*/ 109 h 154"/>
                                <a:gd name="T48" fmla="*/ 44 w 58"/>
                                <a:gd name="T49" fmla="*/ 115 h 154"/>
                                <a:gd name="T50" fmla="*/ 38 w 58"/>
                                <a:gd name="T51" fmla="*/ 121 h 154"/>
                                <a:gd name="T52" fmla="*/ 32 w 58"/>
                                <a:gd name="T53" fmla="*/ 121 h 154"/>
                                <a:gd name="T54" fmla="*/ 19 w 58"/>
                                <a:gd name="T55" fmla="*/ 128 h 154"/>
                                <a:gd name="T56" fmla="*/ 25 w 58"/>
                                <a:gd name="T57" fmla="*/ 134 h 154"/>
                                <a:gd name="T58" fmla="*/ 25 w 58"/>
                                <a:gd name="T59" fmla="*/ 141 h 154"/>
                                <a:gd name="T60" fmla="*/ 25 w 58"/>
                                <a:gd name="T61" fmla="*/ 153 h 154"/>
                                <a:gd name="T62" fmla="*/ 32 w 58"/>
                                <a:gd name="T63" fmla="*/ 141 h 154"/>
                                <a:gd name="T64" fmla="*/ 38 w 58"/>
                                <a:gd name="T65" fmla="*/ 134 h 154"/>
                                <a:gd name="T66" fmla="*/ 44 w 58"/>
                                <a:gd name="T67" fmla="*/ 128 h 154"/>
                                <a:gd name="T68" fmla="*/ 51 w 58"/>
                                <a:gd name="T69" fmla="*/ 115 h 154"/>
                                <a:gd name="T70" fmla="*/ 51 w 58"/>
                                <a:gd name="T71" fmla="*/ 102 h 154"/>
                                <a:gd name="T72" fmla="*/ 57 w 58"/>
                                <a:gd name="T73" fmla="*/ 89 h 154"/>
                                <a:gd name="T74" fmla="*/ 51 w 58"/>
                                <a:gd name="T75" fmla="*/ 77 h 154"/>
                                <a:gd name="T76" fmla="*/ 44 w 58"/>
                                <a:gd name="T77" fmla="*/ 57 h 154"/>
                                <a:gd name="T78" fmla="*/ 44 w 58"/>
                                <a:gd name="T79" fmla="*/ 51 h 154"/>
                                <a:gd name="T80" fmla="*/ 32 w 58"/>
                                <a:gd name="T81" fmla="*/ 38 h 154"/>
                                <a:gd name="T82" fmla="*/ 32 w 58"/>
                                <a:gd name="T83" fmla="*/ 25 h 154"/>
                                <a:gd name="T84" fmla="*/ 38 w 58"/>
                                <a:gd name="T85" fmla="*/ 13 h 154"/>
                                <a:gd name="T86" fmla="*/ 44 w 58"/>
                                <a:gd name="T87" fmla="*/ 6 h 154"/>
                                <a:gd name="T88" fmla="*/ 51 w 58"/>
                                <a:gd name="T89" fmla="*/ 0 h 154"/>
                                <a:gd name="T90" fmla="*/ 38 w 58"/>
                                <a:gd name="T91" fmla="*/ 0 h 154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w 58"/>
                                <a:gd name="T139" fmla="*/ 0 h 154"/>
                                <a:gd name="T140" fmla="*/ 58 w 58"/>
                                <a:gd name="T141" fmla="*/ 154 h 154"/>
                              </a:gdLst>
                              <a:ahLst/>
                              <a:cxnLst>
                                <a:cxn ang="T92">
                                  <a:pos x="T0" y="T1"/>
                                </a:cxn>
                                <a:cxn ang="T93">
                                  <a:pos x="T2" y="T3"/>
                                </a:cxn>
                                <a:cxn ang="T94">
                                  <a:pos x="T4" y="T5"/>
                                </a:cxn>
                                <a:cxn ang="T95">
                                  <a:pos x="T6" y="T7"/>
                                </a:cxn>
                                <a:cxn ang="T96">
                                  <a:pos x="T8" y="T9"/>
                                </a:cxn>
                                <a:cxn ang="T97">
                                  <a:pos x="T10" y="T11"/>
                                </a:cxn>
                                <a:cxn ang="T98">
                                  <a:pos x="T12" y="T13"/>
                                </a:cxn>
                                <a:cxn ang="T99">
                                  <a:pos x="T14" y="T15"/>
                                </a:cxn>
                                <a:cxn ang="T100">
                                  <a:pos x="T16" y="T17"/>
                                </a:cxn>
                                <a:cxn ang="T101">
                                  <a:pos x="T18" y="T19"/>
                                </a:cxn>
                                <a:cxn ang="T102">
                                  <a:pos x="T20" y="T21"/>
                                </a:cxn>
                                <a:cxn ang="T103">
                                  <a:pos x="T22" y="T23"/>
                                </a:cxn>
                                <a:cxn ang="T104">
                                  <a:pos x="T24" y="T25"/>
                                </a:cxn>
                                <a:cxn ang="T105">
                                  <a:pos x="T26" y="T27"/>
                                </a:cxn>
                                <a:cxn ang="T106">
                                  <a:pos x="T28" y="T29"/>
                                </a:cxn>
                                <a:cxn ang="T107">
                                  <a:pos x="T30" y="T31"/>
                                </a:cxn>
                                <a:cxn ang="T108">
                                  <a:pos x="T32" y="T33"/>
                                </a:cxn>
                                <a:cxn ang="T109">
                                  <a:pos x="T34" y="T35"/>
                                </a:cxn>
                                <a:cxn ang="T110">
                                  <a:pos x="T36" y="T37"/>
                                </a:cxn>
                                <a:cxn ang="T111">
                                  <a:pos x="T38" y="T39"/>
                                </a:cxn>
                                <a:cxn ang="T112">
                                  <a:pos x="T40" y="T41"/>
                                </a:cxn>
                                <a:cxn ang="T113">
                                  <a:pos x="T42" y="T43"/>
                                </a:cxn>
                                <a:cxn ang="T114">
                                  <a:pos x="T44" y="T45"/>
                                </a:cxn>
                                <a:cxn ang="T115">
                                  <a:pos x="T46" y="T47"/>
                                </a:cxn>
                                <a:cxn ang="T116">
                                  <a:pos x="T48" y="T49"/>
                                </a:cxn>
                                <a:cxn ang="T117">
                                  <a:pos x="T50" y="T51"/>
                                </a:cxn>
                                <a:cxn ang="T118">
                                  <a:pos x="T52" y="T53"/>
                                </a:cxn>
                                <a:cxn ang="T119">
                                  <a:pos x="T54" y="T55"/>
                                </a:cxn>
                                <a:cxn ang="T120">
                                  <a:pos x="T56" y="T57"/>
                                </a:cxn>
                                <a:cxn ang="T121">
                                  <a:pos x="T58" y="T59"/>
                                </a:cxn>
                                <a:cxn ang="T122">
                                  <a:pos x="T60" y="T61"/>
                                </a:cxn>
                                <a:cxn ang="T123">
                                  <a:pos x="T62" y="T63"/>
                                </a:cxn>
                                <a:cxn ang="T124">
                                  <a:pos x="T64" y="T65"/>
                                </a:cxn>
                                <a:cxn ang="T125">
                                  <a:pos x="T66" y="T67"/>
                                </a:cxn>
                                <a:cxn ang="T126">
                                  <a:pos x="T68" y="T69"/>
                                </a:cxn>
                                <a:cxn ang="T127">
                                  <a:pos x="T70" y="T71"/>
                                </a:cxn>
                                <a:cxn ang="T128">
                                  <a:pos x="T72" y="T73"/>
                                </a:cxn>
                                <a:cxn ang="T129">
                                  <a:pos x="T74" y="T75"/>
                                </a:cxn>
                                <a:cxn ang="T130">
                                  <a:pos x="T76" y="T77"/>
                                </a:cxn>
                                <a:cxn ang="T131">
                                  <a:pos x="T78" y="T79"/>
                                </a:cxn>
                                <a:cxn ang="T132">
                                  <a:pos x="T80" y="T81"/>
                                </a:cxn>
                                <a:cxn ang="T133">
                                  <a:pos x="T82" y="T83"/>
                                </a:cxn>
                                <a:cxn ang="T134">
                                  <a:pos x="T84" y="T85"/>
                                </a:cxn>
                                <a:cxn ang="T135">
                                  <a:pos x="T86" y="T87"/>
                                </a:cxn>
                                <a:cxn ang="T136">
                                  <a:pos x="T88" y="T89"/>
                                </a:cxn>
                                <a:cxn ang="T137">
                                  <a:pos x="T90" y="T91"/>
                                </a:cxn>
                              </a:cxnLst>
                              <a:rect l="T138" t="T139" r="T140" b="T141"/>
                              <a:pathLst>
                                <a:path w="58" h="154">
                                  <a:moveTo>
                                    <a:pt x="38" y="0"/>
                                  </a:moveTo>
                                  <a:lnTo>
                                    <a:pt x="25" y="0"/>
                                  </a:lnTo>
                                  <a:lnTo>
                                    <a:pt x="12" y="6"/>
                                  </a:lnTo>
                                  <a:lnTo>
                                    <a:pt x="6" y="19"/>
                                  </a:lnTo>
                                  <a:lnTo>
                                    <a:pt x="6" y="25"/>
                                  </a:lnTo>
                                  <a:lnTo>
                                    <a:pt x="0" y="38"/>
                                  </a:lnTo>
                                  <a:lnTo>
                                    <a:pt x="6" y="45"/>
                                  </a:lnTo>
                                  <a:lnTo>
                                    <a:pt x="12" y="45"/>
                                  </a:lnTo>
                                  <a:lnTo>
                                    <a:pt x="25" y="45"/>
                                  </a:lnTo>
                                  <a:lnTo>
                                    <a:pt x="32" y="45"/>
                                  </a:lnTo>
                                  <a:lnTo>
                                    <a:pt x="32" y="51"/>
                                  </a:lnTo>
                                  <a:lnTo>
                                    <a:pt x="25" y="51"/>
                                  </a:lnTo>
                                  <a:lnTo>
                                    <a:pt x="19" y="51"/>
                                  </a:lnTo>
                                  <a:lnTo>
                                    <a:pt x="6" y="51"/>
                                  </a:lnTo>
                                  <a:lnTo>
                                    <a:pt x="12" y="64"/>
                                  </a:lnTo>
                                  <a:lnTo>
                                    <a:pt x="19" y="70"/>
                                  </a:lnTo>
                                  <a:lnTo>
                                    <a:pt x="25" y="70"/>
                                  </a:lnTo>
                                  <a:lnTo>
                                    <a:pt x="32" y="70"/>
                                  </a:lnTo>
                                  <a:lnTo>
                                    <a:pt x="38" y="70"/>
                                  </a:lnTo>
                                  <a:lnTo>
                                    <a:pt x="44" y="70"/>
                                  </a:lnTo>
                                  <a:lnTo>
                                    <a:pt x="51" y="77"/>
                                  </a:lnTo>
                                  <a:lnTo>
                                    <a:pt x="51" y="89"/>
                                  </a:lnTo>
                                  <a:lnTo>
                                    <a:pt x="51" y="96"/>
                                  </a:lnTo>
                                  <a:lnTo>
                                    <a:pt x="44" y="109"/>
                                  </a:lnTo>
                                  <a:lnTo>
                                    <a:pt x="44" y="115"/>
                                  </a:lnTo>
                                  <a:lnTo>
                                    <a:pt x="38" y="121"/>
                                  </a:lnTo>
                                  <a:lnTo>
                                    <a:pt x="32" y="121"/>
                                  </a:lnTo>
                                  <a:lnTo>
                                    <a:pt x="19" y="128"/>
                                  </a:lnTo>
                                  <a:lnTo>
                                    <a:pt x="25" y="134"/>
                                  </a:lnTo>
                                  <a:lnTo>
                                    <a:pt x="25" y="141"/>
                                  </a:lnTo>
                                  <a:lnTo>
                                    <a:pt x="25" y="153"/>
                                  </a:lnTo>
                                  <a:lnTo>
                                    <a:pt x="32" y="141"/>
                                  </a:lnTo>
                                  <a:lnTo>
                                    <a:pt x="38" y="134"/>
                                  </a:lnTo>
                                  <a:lnTo>
                                    <a:pt x="44" y="128"/>
                                  </a:lnTo>
                                  <a:lnTo>
                                    <a:pt x="51" y="115"/>
                                  </a:lnTo>
                                  <a:lnTo>
                                    <a:pt x="51" y="102"/>
                                  </a:lnTo>
                                  <a:lnTo>
                                    <a:pt x="57" y="89"/>
                                  </a:lnTo>
                                  <a:lnTo>
                                    <a:pt x="51" y="77"/>
                                  </a:lnTo>
                                  <a:lnTo>
                                    <a:pt x="44" y="57"/>
                                  </a:lnTo>
                                  <a:lnTo>
                                    <a:pt x="44" y="51"/>
                                  </a:lnTo>
                                  <a:lnTo>
                                    <a:pt x="32" y="38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38" y="13"/>
                                  </a:lnTo>
                                  <a:lnTo>
                                    <a:pt x="44" y="6"/>
                                  </a:lnTo>
                                  <a:lnTo>
                                    <a:pt x="51" y="0"/>
                                  </a:lnTo>
                                  <a:lnTo>
                                    <a:pt x="38" y="0"/>
                                  </a:lnTo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6" name="Freeform 3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214"/>
                              <a:ext cx="33" cy="104"/>
                            </a:xfrm>
                            <a:custGeom>
                              <a:avLst/>
                              <a:gdLst>
                                <a:gd name="T0" fmla="*/ 6 w 33"/>
                                <a:gd name="T1" fmla="*/ 0 h 104"/>
                                <a:gd name="T2" fmla="*/ 0 w 33"/>
                                <a:gd name="T3" fmla="*/ 13 h 104"/>
                                <a:gd name="T4" fmla="*/ 0 w 33"/>
                                <a:gd name="T5" fmla="*/ 26 h 104"/>
                                <a:gd name="T6" fmla="*/ 6 w 33"/>
                                <a:gd name="T7" fmla="*/ 32 h 104"/>
                                <a:gd name="T8" fmla="*/ 6 w 33"/>
                                <a:gd name="T9" fmla="*/ 45 h 104"/>
                                <a:gd name="T10" fmla="*/ 12 w 33"/>
                                <a:gd name="T11" fmla="*/ 52 h 104"/>
                                <a:gd name="T12" fmla="*/ 19 w 33"/>
                                <a:gd name="T13" fmla="*/ 64 h 104"/>
                                <a:gd name="T14" fmla="*/ 25 w 33"/>
                                <a:gd name="T15" fmla="*/ 71 h 104"/>
                                <a:gd name="T16" fmla="*/ 32 w 33"/>
                                <a:gd name="T17" fmla="*/ 77 h 104"/>
                                <a:gd name="T18" fmla="*/ 32 w 33"/>
                                <a:gd name="T19" fmla="*/ 90 h 104"/>
                                <a:gd name="T20" fmla="*/ 25 w 33"/>
                                <a:gd name="T21" fmla="*/ 96 h 104"/>
                                <a:gd name="T22" fmla="*/ 12 w 33"/>
                                <a:gd name="T23" fmla="*/ 103 h 104"/>
                                <a:gd name="T24" fmla="*/ 19 w 33"/>
                                <a:gd name="T25" fmla="*/ 96 h 104"/>
                                <a:gd name="T26" fmla="*/ 19 w 33"/>
                                <a:gd name="T27" fmla="*/ 84 h 104"/>
                                <a:gd name="T28" fmla="*/ 19 w 33"/>
                                <a:gd name="T29" fmla="*/ 77 h 104"/>
                                <a:gd name="T30" fmla="*/ 12 w 33"/>
                                <a:gd name="T31" fmla="*/ 71 h 104"/>
                                <a:gd name="T32" fmla="*/ 12 w 33"/>
                                <a:gd name="T33" fmla="*/ 58 h 104"/>
                                <a:gd name="T34" fmla="*/ 0 w 33"/>
                                <a:gd name="T35" fmla="*/ 45 h 104"/>
                                <a:gd name="T36" fmla="*/ 0 w 33"/>
                                <a:gd name="T37" fmla="*/ 39 h 104"/>
                                <a:gd name="T38" fmla="*/ 0 w 33"/>
                                <a:gd name="T39" fmla="*/ 26 h 104"/>
                                <a:gd name="T40" fmla="*/ 0 w 33"/>
                                <a:gd name="T41" fmla="*/ 20 h 104"/>
                                <a:gd name="T42" fmla="*/ 0 w 33"/>
                                <a:gd name="T43" fmla="*/ 7 h 104"/>
                                <a:gd name="T44" fmla="*/ 6 w 33"/>
                                <a:gd name="T45" fmla="*/ 0 h 104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w 33"/>
                                <a:gd name="T70" fmla="*/ 0 h 104"/>
                                <a:gd name="T71" fmla="*/ 33 w 33"/>
                                <a:gd name="T72" fmla="*/ 104 h 104"/>
                              </a:gdLst>
                              <a:ahLst/>
                              <a:cxnLst>
                                <a:cxn ang="T46">
                                  <a:pos x="T0" y="T1"/>
                                </a:cxn>
                                <a:cxn ang="T47">
                                  <a:pos x="T2" y="T3"/>
                                </a:cxn>
                                <a:cxn ang="T48">
                                  <a:pos x="T4" y="T5"/>
                                </a:cxn>
                                <a:cxn ang="T49">
                                  <a:pos x="T6" y="T7"/>
                                </a:cxn>
                                <a:cxn ang="T50">
                                  <a:pos x="T8" y="T9"/>
                                </a:cxn>
                                <a:cxn ang="T51">
                                  <a:pos x="T10" y="T11"/>
                                </a:cxn>
                                <a:cxn ang="T52">
                                  <a:pos x="T12" y="T13"/>
                                </a:cxn>
                                <a:cxn ang="T53">
                                  <a:pos x="T14" y="T15"/>
                                </a:cxn>
                                <a:cxn ang="T54">
                                  <a:pos x="T16" y="T17"/>
                                </a:cxn>
                                <a:cxn ang="T55">
                                  <a:pos x="T18" y="T19"/>
                                </a:cxn>
                                <a:cxn ang="T56">
                                  <a:pos x="T20" y="T21"/>
                                </a:cxn>
                                <a:cxn ang="T57">
                                  <a:pos x="T22" y="T23"/>
                                </a:cxn>
                                <a:cxn ang="T58">
                                  <a:pos x="T24" y="T25"/>
                                </a:cxn>
                                <a:cxn ang="T59">
                                  <a:pos x="T26" y="T27"/>
                                </a:cxn>
                                <a:cxn ang="T60">
                                  <a:pos x="T28" y="T29"/>
                                </a:cxn>
                                <a:cxn ang="T61">
                                  <a:pos x="T30" y="T31"/>
                                </a:cxn>
                                <a:cxn ang="T62">
                                  <a:pos x="T32" y="T33"/>
                                </a:cxn>
                                <a:cxn ang="T63">
                                  <a:pos x="T34" y="T35"/>
                                </a:cxn>
                                <a:cxn ang="T64">
                                  <a:pos x="T36" y="T37"/>
                                </a:cxn>
                                <a:cxn ang="T65">
                                  <a:pos x="T38" y="T39"/>
                                </a:cxn>
                                <a:cxn ang="T66">
                                  <a:pos x="T40" y="T41"/>
                                </a:cxn>
                                <a:cxn ang="T67">
                                  <a:pos x="T42" y="T43"/>
                                </a:cxn>
                                <a:cxn ang="T68">
                                  <a:pos x="T44" y="T45"/>
                                </a:cxn>
                              </a:cxnLst>
                              <a:rect l="T69" t="T70" r="T71" b="T72"/>
                              <a:pathLst>
                                <a:path w="33" h="104">
                                  <a:moveTo>
                                    <a:pt x="6" y="0"/>
                                  </a:moveTo>
                                  <a:lnTo>
                                    <a:pt x="0" y="13"/>
                                  </a:lnTo>
                                  <a:lnTo>
                                    <a:pt x="0" y="26"/>
                                  </a:lnTo>
                                  <a:lnTo>
                                    <a:pt x="6" y="32"/>
                                  </a:lnTo>
                                  <a:lnTo>
                                    <a:pt x="6" y="45"/>
                                  </a:lnTo>
                                  <a:lnTo>
                                    <a:pt x="12" y="52"/>
                                  </a:lnTo>
                                  <a:lnTo>
                                    <a:pt x="19" y="64"/>
                                  </a:lnTo>
                                  <a:lnTo>
                                    <a:pt x="25" y="71"/>
                                  </a:lnTo>
                                  <a:lnTo>
                                    <a:pt x="32" y="77"/>
                                  </a:lnTo>
                                  <a:lnTo>
                                    <a:pt x="32" y="90"/>
                                  </a:lnTo>
                                  <a:lnTo>
                                    <a:pt x="25" y="96"/>
                                  </a:lnTo>
                                  <a:lnTo>
                                    <a:pt x="12" y="103"/>
                                  </a:lnTo>
                                  <a:lnTo>
                                    <a:pt x="19" y="96"/>
                                  </a:lnTo>
                                  <a:lnTo>
                                    <a:pt x="19" y="84"/>
                                  </a:lnTo>
                                  <a:lnTo>
                                    <a:pt x="19" y="77"/>
                                  </a:lnTo>
                                  <a:lnTo>
                                    <a:pt x="12" y="71"/>
                                  </a:lnTo>
                                  <a:lnTo>
                                    <a:pt x="12" y="58"/>
                                  </a:lnTo>
                                  <a:lnTo>
                                    <a:pt x="0" y="45"/>
                                  </a:lnTo>
                                  <a:lnTo>
                                    <a:pt x="0" y="39"/>
                                  </a:lnTo>
                                  <a:lnTo>
                                    <a:pt x="0" y="26"/>
                                  </a:lnTo>
                                  <a:lnTo>
                                    <a:pt x="0" y="20"/>
                                  </a:lnTo>
                                  <a:lnTo>
                                    <a:pt x="0" y="7"/>
                                  </a:lnTo>
                                  <a:lnTo>
                                    <a:pt x="6" y="0"/>
                                  </a:lnTo>
                                </a:path>
                              </a:pathLst>
                            </a:custGeom>
                            <a:solidFill>
                              <a:srgbClr val="FFAF95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7" name="Freeform 3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34" y="2035"/>
                              <a:ext cx="129" cy="142"/>
                            </a:xfrm>
                            <a:custGeom>
                              <a:avLst/>
                              <a:gdLst>
                                <a:gd name="T0" fmla="*/ 0 w 129"/>
                                <a:gd name="T1" fmla="*/ 19 h 142"/>
                                <a:gd name="T2" fmla="*/ 32 w 129"/>
                                <a:gd name="T3" fmla="*/ 26 h 142"/>
                                <a:gd name="T4" fmla="*/ 52 w 129"/>
                                <a:gd name="T5" fmla="*/ 39 h 142"/>
                                <a:gd name="T6" fmla="*/ 64 w 129"/>
                                <a:gd name="T7" fmla="*/ 45 h 142"/>
                                <a:gd name="T8" fmla="*/ 71 w 129"/>
                                <a:gd name="T9" fmla="*/ 58 h 142"/>
                                <a:gd name="T10" fmla="*/ 77 w 129"/>
                                <a:gd name="T11" fmla="*/ 71 h 142"/>
                                <a:gd name="T12" fmla="*/ 84 w 129"/>
                                <a:gd name="T13" fmla="*/ 77 h 142"/>
                                <a:gd name="T14" fmla="*/ 90 w 129"/>
                                <a:gd name="T15" fmla="*/ 90 h 142"/>
                                <a:gd name="T16" fmla="*/ 103 w 129"/>
                                <a:gd name="T17" fmla="*/ 96 h 142"/>
                                <a:gd name="T18" fmla="*/ 116 w 129"/>
                                <a:gd name="T19" fmla="*/ 109 h 142"/>
                                <a:gd name="T20" fmla="*/ 116 w 129"/>
                                <a:gd name="T21" fmla="*/ 115 h 142"/>
                                <a:gd name="T22" fmla="*/ 122 w 129"/>
                                <a:gd name="T23" fmla="*/ 128 h 142"/>
                                <a:gd name="T24" fmla="*/ 128 w 129"/>
                                <a:gd name="T25" fmla="*/ 141 h 142"/>
                                <a:gd name="T26" fmla="*/ 122 w 129"/>
                                <a:gd name="T27" fmla="*/ 115 h 142"/>
                                <a:gd name="T28" fmla="*/ 116 w 129"/>
                                <a:gd name="T29" fmla="*/ 96 h 142"/>
                                <a:gd name="T30" fmla="*/ 109 w 129"/>
                                <a:gd name="T31" fmla="*/ 77 h 142"/>
                                <a:gd name="T32" fmla="*/ 103 w 129"/>
                                <a:gd name="T33" fmla="*/ 58 h 142"/>
                                <a:gd name="T34" fmla="*/ 90 w 129"/>
                                <a:gd name="T35" fmla="*/ 45 h 142"/>
                                <a:gd name="T36" fmla="*/ 64 w 129"/>
                                <a:gd name="T37" fmla="*/ 13 h 142"/>
                                <a:gd name="T38" fmla="*/ 26 w 129"/>
                                <a:gd name="T39" fmla="*/ 0 h 142"/>
                                <a:gd name="T40" fmla="*/ 0 w 129"/>
                                <a:gd name="T41" fmla="*/ 19 h 142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129"/>
                                <a:gd name="T64" fmla="*/ 0 h 142"/>
                                <a:gd name="T65" fmla="*/ 129 w 129"/>
                                <a:gd name="T66" fmla="*/ 142 h 142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129" h="142">
                                  <a:moveTo>
                                    <a:pt x="0" y="19"/>
                                  </a:moveTo>
                                  <a:lnTo>
                                    <a:pt x="32" y="26"/>
                                  </a:lnTo>
                                  <a:lnTo>
                                    <a:pt x="52" y="39"/>
                                  </a:lnTo>
                                  <a:lnTo>
                                    <a:pt x="64" y="45"/>
                                  </a:lnTo>
                                  <a:lnTo>
                                    <a:pt x="71" y="58"/>
                                  </a:lnTo>
                                  <a:lnTo>
                                    <a:pt x="77" y="71"/>
                                  </a:lnTo>
                                  <a:lnTo>
                                    <a:pt x="84" y="77"/>
                                  </a:lnTo>
                                  <a:lnTo>
                                    <a:pt x="90" y="90"/>
                                  </a:lnTo>
                                  <a:lnTo>
                                    <a:pt x="103" y="96"/>
                                  </a:lnTo>
                                  <a:lnTo>
                                    <a:pt x="116" y="109"/>
                                  </a:lnTo>
                                  <a:lnTo>
                                    <a:pt x="116" y="115"/>
                                  </a:lnTo>
                                  <a:lnTo>
                                    <a:pt x="122" y="128"/>
                                  </a:lnTo>
                                  <a:lnTo>
                                    <a:pt x="128" y="141"/>
                                  </a:lnTo>
                                  <a:lnTo>
                                    <a:pt x="122" y="115"/>
                                  </a:lnTo>
                                  <a:lnTo>
                                    <a:pt x="116" y="96"/>
                                  </a:lnTo>
                                  <a:lnTo>
                                    <a:pt x="109" y="77"/>
                                  </a:lnTo>
                                  <a:lnTo>
                                    <a:pt x="103" y="58"/>
                                  </a:lnTo>
                                  <a:lnTo>
                                    <a:pt x="90" y="45"/>
                                  </a:lnTo>
                                  <a:lnTo>
                                    <a:pt x="64" y="13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19"/>
                                  </a:lnTo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09" name="Group 3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91" y="2195"/>
                            <a:ext cx="97" cy="104"/>
                            <a:chOff x="2291" y="2195"/>
                            <a:chExt cx="97" cy="104"/>
                          </a:xfrm>
                        </p:grpSpPr>
                        <p:sp>
                          <p:nvSpPr>
                            <p:cNvPr id="210" name="Freeform 34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1" y="2195"/>
                              <a:ext cx="65" cy="84"/>
                            </a:xfrm>
                            <a:custGeom>
                              <a:avLst/>
                              <a:gdLst>
                                <a:gd name="T0" fmla="*/ 64 w 65"/>
                                <a:gd name="T1" fmla="*/ 39 h 84"/>
                                <a:gd name="T2" fmla="*/ 45 w 65"/>
                                <a:gd name="T3" fmla="*/ 19 h 84"/>
                                <a:gd name="T4" fmla="*/ 39 w 65"/>
                                <a:gd name="T5" fmla="*/ 7 h 84"/>
                                <a:gd name="T6" fmla="*/ 32 w 65"/>
                                <a:gd name="T7" fmla="*/ 0 h 84"/>
                                <a:gd name="T8" fmla="*/ 19 w 65"/>
                                <a:gd name="T9" fmla="*/ 0 h 84"/>
                                <a:gd name="T10" fmla="*/ 13 w 65"/>
                                <a:gd name="T11" fmla="*/ 0 h 84"/>
                                <a:gd name="T12" fmla="*/ 7 w 65"/>
                                <a:gd name="T13" fmla="*/ 7 h 84"/>
                                <a:gd name="T14" fmla="*/ 7 w 65"/>
                                <a:gd name="T15" fmla="*/ 13 h 84"/>
                                <a:gd name="T16" fmla="*/ 0 w 65"/>
                                <a:gd name="T17" fmla="*/ 19 h 84"/>
                                <a:gd name="T18" fmla="*/ 7 w 65"/>
                                <a:gd name="T19" fmla="*/ 32 h 84"/>
                                <a:gd name="T20" fmla="*/ 7 w 65"/>
                                <a:gd name="T21" fmla="*/ 45 h 84"/>
                                <a:gd name="T22" fmla="*/ 13 w 65"/>
                                <a:gd name="T23" fmla="*/ 51 h 84"/>
                                <a:gd name="T24" fmla="*/ 26 w 65"/>
                                <a:gd name="T25" fmla="*/ 71 h 84"/>
                                <a:gd name="T26" fmla="*/ 39 w 65"/>
                                <a:gd name="T27" fmla="*/ 83 h 84"/>
                                <a:gd name="T28" fmla="*/ 45 w 65"/>
                                <a:gd name="T29" fmla="*/ 83 h 84"/>
                                <a:gd name="T30" fmla="*/ 51 w 65"/>
                                <a:gd name="T31" fmla="*/ 83 h 84"/>
                                <a:gd name="T32" fmla="*/ 39 w 65"/>
                                <a:gd name="T33" fmla="*/ 77 h 84"/>
                                <a:gd name="T34" fmla="*/ 26 w 65"/>
                                <a:gd name="T35" fmla="*/ 64 h 84"/>
                                <a:gd name="T36" fmla="*/ 19 w 65"/>
                                <a:gd name="T37" fmla="*/ 58 h 84"/>
                                <a:gd name="T38" fmla="*/ 13 w 65"/>
                                <a:gd name="T39" fmla="*/ 45 h 84"/>
                                <a:gd name="T40" fmla="*/ 13 w 65"/>
                                <a:gd name="T41" fmla="*/ 32 h 84"/>
                                <a:gd name="T42" fmla="*/ 13 w 65"/>
                                <a:gd name="T43" fmla="*/ 26 h 84"/>
                                <a:gd name="T44" fmla="*/ 19 w 65"/>
                                <a:gd name="T45" fmla="*/ 19 h 84"/>
                                <a:gd name="T46" fmla="*/ 26 w 65"/>
                                <a:gd name="T47" fmla="*/ 13 h 84"/>
                                <a:gd name="T48" fmla="*/ 32 w 65"/>
                                <a:gd name="T49" fmla="*/ 13 h 84"/>
                                <a:gd name="T50" fmla="*/ 64 w 65"/>
                                <a:gd name="T51" fmla="*/ 39 h 84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w 65"/>
                                <a:gd name="T79" fmla="*/ 0 h 84"/>
                                <a:gd name="T80" fmla="*/ 65 w 65"/>
                                <a:gd name="T81" fmla="*/ 84 h 84"/>
                              </a:gdLst>
                              <a:ahLst/>
                              <a:cxnLst>
                                <a:cxn ang="T52">
                                  <a:pos x="T0" y="T1"/>
                                </a:cxn>
                                <a:cxn ang="T53">
                                  <a:pos x="T2" y="T3"/>
                                </a:cxn>
                                <a:cxn ang="T54">
                                  <a:pos x="T4" y="T5"/>
                                </a:cxn>
                                <a:cxn ang="T55">
                                  <a:pos x="T6" y="T7"/>
                                </a:cxn>
                                <a:cxn ang="T56">
                                  <a:pos x="T8" y="T9"/>
                                </a:cxn>
                                <a:cxn ang="T57">
                                  <a:pos x="T10" y="T11"/>
                                </a:cxn>
                                <a:cxn ang="T58">
                                  <a:pos x="T12" y="T13"/>
                                </a:cxn>
                                <a:cxn ang="T59">
                                  <a:pos x="T14" y="T15"/>
                                </a:cxn>
                                <a:cxn ang="T60">
                                  <a:pos x="T16" y="T17"/>
                                </a:cxn>
                                <a:cxn ang="T61">
                                  <a:pos x="T18" y="T19"/>
                                </a:cxn>
                                <a:cxn ang="T62">
                                  <a:pos x="T20" y="T21"/>
                                </a:cxn>
                                <a:cxn ang="T63">
                                  <a:pos x="T22" y="T23"/>
                                </a:cxn>
                                <a:cxn ang="T64">
                                  <a:pos x="T24" y="T25"/>
                                </a:cxn>
                                <a:cxn ang="T65">
                                  <a:pos x="T26" y="T27"/>
                                </a:cxn>
                                <a:cxn ang="T66">
                                  <a:pos x="T28" y="T29"/>
                                </a:cxn>
                                <a:cxn ang="T67">
                                  <a:pos x="T30" y="T31"/>
                                </a:cxn>
                                <a:cxn ang="T68">
                                  <a:pos x="T32" y="T33"/>
                                </a:cxn>
                                <a:cxn ang="T69">
                                  <a:pos x="T34" y="T35"/>
                                </a:cxn>
                                <a:cxn ang="T70">
                                  <a:pos x="T36" y="T37"/>
                                </a:cxn>
                                <a:cxn ang="T71">
                                  <a:pos x="T38" y="T39"/>
                                </a:cxn>
                                <a:cxn ang="T72">
                                  <a:pos x="T40" y="T41"/>
                                </a:cxn>
                                <a:cxn ang="T73">
                                  <a:pos x="T42" y="T43"/>
                                </a:cxn>
                                <a:cxn ang="T74">
                                  <a:pos x="T44" y="T45"/>
                                </a:cxn>
                                <a:cxn ang="T75">
                                  <a:pos x="T46" y="T47"/>
                                </a:cxn>
                                <a:cxn ang="T76">
                                  <a:pos x="T48" y="T49"/>
                                </a:cxn>
                                <a:cxn ang="T77">
                                  <a:pos x="T50" y="T51"/>
                                </a:cxn>
                              </a:cxnLst>
                              <a:rect l="T78" t="T79" r="T80" b="T81"/>
                              <a:pathLst>
                                <a:path w="65" h="84">
                                  <a:moveTo>
                                    <a:pt x="64" y="39"/>
                                  </a:moveTo>
                                  <a:lnTo>
                                    <a:pt x="45" y="19"/>
                                  </a:lnTo>
                                  <a:lnTo>
                                    <a:pt x="39" y="7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19" y="0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7" y="7"/>
                                  </a:lnTo>
                                  <a:lnTo>
                                    <a:pt x="7" y="13"/>
                                  </a:lnTo>
                                  <a:lnTo>
                                    <a:pt x="0" y="19"/>
                                  </a:lnTo>
                                  <a:lnTo>
                                    <a:pt x="7" y="32"/>
                                  </a:lnTo>
                                  <a:lnTo>
                                    <a:pt x="7" y="45"/>
                                  </a:lnTo>
                                  <a:lnTo>
                                    <a:pt x="13" y="51"/>
                                  </a:lnTo>
                                  <a:lnTo>
                                    <a:pt x="26" y="71"/>
                                  </a:lnTo>
                                  <a:lnTo>
                                    <a:pt x="39" y="83"/>
                                  </a:lnTo>
                                  <a:lnTo>
                                    <a:pt x="45" y="83"/>
                                  </a:lnTo>
                                  <a:lnTo>
                                    <a:pt x="51" y="83"/>
                                  </a:lnTo>
                                  <a:lnTo>
                                    <a:pt x="39" y="77"/>
                                  </a:lnTo>
                                  <a:lnTo>
                                    <a:pt x="26" y="64"/>
                                  </a:lnTo>
                                  <a:lnTo>
                                    <a:pt x="19" y="58"/>
                                  </a:lnTo>
                                  <a:lnTo>
                                    <a:pt x="13" y="45"/>
                                  </a:lnTo>
                                  <a:lnTo>
                                    <a:pt x="13" y="32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19" y="19"/>
                                  </a:lnTo>
                                  <a:lnTo>
                                    <a:pt x="26" y="13"/>
                                  </a:lnTo>
                                  <a:lnTo>
                                    <a:pt x="32" y="13"/>
                                  </a:lnTo>
                                  <a:lnTo>
                                    <a:pt x="64" y="39"/>
                                  </a:lnTo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1" name="Freeform 3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23" y="2234"/>
                              <a:ext cx="40" cy="39"/>
                            </a:xfrm>
                            <a:custGeom>
                              <a:avLst/>
                              <a:gdLst>
                                <a:gd name="T0" fmla="*/ 0 w 40"/>
                                <a:gd name="T1" fmla="*/ 19 h 39"/>
                                <a:gd name="T2" fmla="*/ 13 w 40"/>
                                <a:gd name="T3" fmla="*/ 19 h 39"/>
                                <a:gd name="T4" fmla="*/ 19 w 40"/>
                                <a:gd name="T5" fmla="*/ 12 h 39"/>
                                <a:gd name="T6" fmla="*/ 26 w 40"/>
                                <a:gd name="T7" fmla="*/ 12 h 39"/>
                                <a:gd name="T8" fmla="*/ 32 w 40"/>
                                <a:gd name="T9" fmla="*/ 0 h 39"/>
                                <a:gd name="T10" fmla="*/ 32 w 40"/>
                                <a:gd name="T11" fmla="*/ 12 h 39"/>
                                <a:gd name="T12" fmla="*/ 26 w 40"/>
                                <a:gd name="T13" fmla="*/ 19 h 39"/>
                                <a:gd name="T14" fmla="*/ 32 w 40"/>
                                <a:gd name="T15" fmla="*/ 25 h 39"/>
                                <a:gd name="T16" fmla="*/ 39 w 40"/>
                                <a:gd name="T17" fmla="*/ 32 h 39"/>
                                <a:gd name="T18" fmla="*/ 39 w 40"/>
                                <a:gd name="T19" fmla="*/ 38 h 39"/>
                                <a:gd name="T20" fmla="*/ 32 w 40"/>
                                <a:gd name="T21" fmla="*/ 38 h 39"/>
                                <a:gd name="T22" fmla="*/ 26 w 40"/>
                                <a:gd name="T23" fmla="*/ 38 h 39"/>
                                <a:gd name="T24" fmla="*/ 26 w 40"/>
                                <a:gd name="T25" fmla="*/ 32 h 39"/>
                                <a:gd name="T26" fmla="*/ 19 w 40"/>
                                <a:gd name="T27" fmla="*/ 25 h 39"/>
                                <a:gd name="T28" fmla="*/ 13 w 40"/>
                                <a:gd name="T29" fmla="*/ 25 h 39"/>
                                <a:gd name="T30" fmla="*/ 7 w 40"/>
                                <a:gd name="T31" fmla="*/ 25 h 39"/>
                                <a:gd name="T32" fmla="*/ 0 w 40"/>
                                <a:gd name="T33" fmla="*/ 19 h 39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w 40"/>
                                <a:gd name="T52" fmla="*/ 0 h 39"/>
                                <a:gd name="T53" fmla="*/ 40 w 40"/>
                                <a:gd name="T54" fmla="*/ 39 h 39"/>
                              </a:gdLst>
                              <a:ahLst/>
                              <a:cxnLst>
                                <a:cxn ang="T34">
                                  <a:pos x="T0" y="T1"/>
                                </a:cxn>
                                <a:cxn ang="T35">
                                  <a:pos x="T2" y="T3"/>
                                </a:cxn>
                                <a:cxn ang="T36">
                                  <a:pos x="T4" y="T5"/>
                                </a:cxn>
                                <a:cxn ang="T37">
                                  <a:pos x="T6" y="T7"/>
                                </a:cxn>
                                <a:cxn ang="T38">
                                  <a:pos x="T8" y="T9"/>
                                </a:cxn>
                                <a:cxn ang="T39">
                                  <a:pos x="T10" y="T11"/>
                                </a:cxn>
                                <a:cxn ang="T40">
                                  <a:pos x="T12" y="T13"/>
                                </a:cxn>
                                <a:cxn ang="T41">
                                  <a:pos x="T14" y="T15"/>
                                </a:cxn>
                                <a:cxn ang="T42">
                                  <a:pos x="T16" y="T17"/>
                                </a:cxn>
                                <a:cxn ang="T43">
                                  <a:pos x="T18" y="T19"/>
                                </a:cxn>
                                <a:cxn ang="T44">
                                  <a:pos x="T20" y="T21"/>
                                </a:cxn>
                                <a:cxn ang="T45">
                                  <a:pos x="T22" y="T23"/>
                                </a:cxn>
                                <a:cxn ang="T46">
                                  <a:pos x="T24" y="T25"/>
                                </a:cxn>
                                <a:cxn ang="T47">
                                  <a:pos x="T26" y="T27"/>
                                </a:cxn>
                                <a:cxn ang="T48">
                                  <a:pos x="T28" y="T29"/>
                                </a:cxn>
                                <a:cxn ang="T49">
                                  <a:pos x="T30" y="T31"/>
                                </a:cxn>
                                <a:cxn ang="T50">
                                  <a:pos x="T32" y="T33"/>
                                </a:cxn>
                              </a:cxnLst>
                              <a:rect l="T51" t="T52" r="T53" b="T54"/>
                              <a:pathLst>
                                <a:path w="40" h="39">
                                  <a:moveTo>
                                    <a:pt x="0" y="19"/>
                                  </a:moveTo>
                                  <a:lnTo>
                                    <a:pt x="13" y="19"/>
                                  </a:lnTo>
                                  <a:lnTo>
                                    <a:pt x="19" y="12"/>
                                  </a:lnTo>
                                  <a:lnTo>
                                    <a:pt x="26" y="12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32" y="12"/>
                                  </a:lnTo>
                                  <a:lnTo>
                                    <a:pt x="26" y="19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39" y="32"/>
                                  </a:lnTo>
                                  <a:lnTo>
                                    <a:pt x="39" y="38"/>
                                  </a:lnTo>
                                  <a:lnTo>
                                    <a:pt x="32" y="38"/>
                                  </a:lnTo>
                                  <a:lnTo>
                                    <a:pt x="26" y="38"/>
                                  </a:lnTo>
                                  <a:lnTo>
                                    <a:pt x="26" y="32"/>
                                  </a:lnTo>
                                  <a:lnTo>
                                    <a:pt x="19" y="25"/>
                                  </a:lnTo>
                                  <a:lnTo>
                                    <a:pt x="13" y="25"/>
                                  </a:lnTo>
                                  <a:lnTo>
                                    <a:pt x="7" y="25"/>
                                  </a:lnTo>
                                  <a:lnTo>
                                    <a:pt x="0" y="19"/>
                                  </a:lnTo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2" name="Freeform 3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68" y="2259"/>
                              <a:ext cx="20" cy="40"/>
                            </a:xfrm>
                            <a:custGeom>
                              <a:avLst/>
                              <a:gdLst>
                                <a:gd name="T0" fmla="*/ 0 w 20"/>
                                <a:gd name="T1" fmla="*/ 0 h 40"/>
                                <a:gd name="T2" fmla="*/ 6 w 20"/>
                                <a:gd name="T3" fmla="*/ 7 h 40"/>
                                <a:gd name="T4" fmla="*/ 6 w 20"/>
                                <a:gd name="T5" fmla="*/ 13 h 40"/>
                                <a:gd name="T6" fmla="*/ 6 w 20"/>
                                <a:gd name="T7" fmla="*/ 26 h 40"/>
                                <a:gd name="T8" fmla="*/ 0 w 20"/>
                                <a:gd name="T9" fmla="*/ 32 h 40"/>
                                <a:gd name="T10" fmla="*/ 13 w 20"/>
                                <a:gd name="T11" fmla="*/ 39 h 40"/>
                                <a:gd name="T12" fmla="*/ 19 w 20"/>
                                <a:gd name="T13" fmla="*/ 32 h 40"/>
                                <a:gd name="T14" fmla="*/ 13 w 20"/>
                                <a:gd name="T15" fmla="*/ 19 h 40"/>
                                <a:gd name="T16" fmla="*/ 13 w 20"/>
                                <a:gd name="T17" fmla="*/ 7 h 40"/>
                                <a:gd name="T18" fmla="*/ 0 w 20"/>
                                <a:gd name="T19" fmla="*/ 0 h 40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20"/>
                                <a:gd name="T31" fmla="*/ 0 h 40"/>
                                <a:gd name="T32" fmla="*/ 20 w 20"/>
                                <a:gd name="T33" fmla="*/ 40 h 40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20" h="40">
                                  <a:moveTo>
                                    <a:pt x="0" y="0"/>
                                  </a:moveTo>
                                  <a:lnTo>
                                    <a:pt x="6" y="7"/>
                                  </a:lnTo>
                                  <a:lnTo>
                                    <a:pt x="6" y="13"/>
                                  </a:lnTo>
                                  <a:lnTo>
                                    <a:pt x="6" y="26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13" y="39"/>
                                  </a:lnTo>
                                  <a:lnTo>
                                    <a:pt x="19" y="32"/>
                                  </a:lnTo>
                                  <a:lnTo>
                                    <a:pt x="13" y="19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73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7" y="2182"/>
                      <a:ext cx="193" cy="213"/>
                      <a:chOff x="2477" y="2182"/>
                      <a:chExt cx="193" cy="213"/>
                    </a:xfrm>
                  </p:grpSpPr>
                  <p:grpSp>
                    <p:nvGrpSpPr>
                      <p:cNvPr id="174" name="Group 3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7" y="2182"/>
                        <a:ext cx="193" cy="69"/>
                        <a:chOff x="2477" y="2182"/>
                        <a:chExt cx="193" cy="69"/>
                      </a:xfrm>
                    </p:grpSpPr>
                    <p:grpSp>
                      <p:nvGrpSpPr>
                        <p:cNvPr id="181" name="Group 3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7" y="2189"/>
                          <a:ext cx="122" cy="62"/>
                          <a:chOff x="2477" y="2189"/>
                          <a:chExt cx="122" cy="62"/>
                        </a:xfrm>
                      </p:grpSpPr>
                      <p:sp>
                        <p:nvSpPr>
                          <p:cNvPr id="193" name="Freeform 3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77" y="2189"/>
                            <a:ext cx="122" cy="46"/>
                          </a:xfrm>
                          <a:custGeom>
                            <a:avLst/>
                            <a:gdLst>
                              <a:gd name="T0" fmla="*/ 121 w 122"/>
                              <a:gd name="T1" fmla="*/ 13 h 46"/>
                              <a:gd name="T2" fmla="*/ 115 w 122"/>
                              <a:gd name="T3" fmla="*/ 6 h 46"/>
                              <a:gd name="T4" fmla="*/ 109 w 122"/>
                              <a:gd name="T5" fmla="*/ 6 h 46"/>
                              <a:gd name="T6" fmla="*/ 96 w 122"/>
                              <a:gd name="T7" fmla="*/ 0 h 46"/>
                              <a:gd name="T8" fmla="*/ 77 w 122"/>
                              <a:gd name="T9" fmla="*/ 0 h 46"/>
                              <a:gd name="T10" fmla="*/ 64 w 122"/>
                              <a:gd name="T11" fmla="*/ 6 h 46"/>
                              <a:gd name="T12" fmla="*/ 51 w 122"/>
                              <a:gd name="T13" fmla="*/ 6 h 46"/>
                              <a:gd name="T14" fmla="*/ 45 w 122"/>
                              <a:gd name="T15" fmla="*/ 13 h 46"/>
                              <a:gd name="T16" fmla="*/ 32 w 122"/>
                              <a:gd name="T17" fmla="*/ 19 h 46"/>
                              <a:gd name="T18" fmla="*/ 19 w 122"/>
                              <a:gd name="T19" fmla="*/ 25 h 46"/>
                              <a:gd name="T20" fmla="*/ 13 w 122"/>
                              <a:gd name="T21" fmla="*/ 32 h 46"/>
                              <a:gd name="T22" fmla="*/ 0 w 122"/>
                              <a:gd name="T23" fmla="*/ 45 h 46"/>
                              <a:gd name="T24" fmla="*/ 13 w 122"/>
                              <a:gd name="T25" fmla="*/ 38 h 46"/>
                              <a:gd name="T26" fmla="*/ 25 w 122"/>
                              <a:gd name="T27" fmla="*/ 32 h 46"/>
                              <a:gd name="T28" fmla="*/ 38 w 122"/>
                              <a:gd name="T29" fmla="*/ 25 h 46"/>
                              <a:gd name="T30" fmla="*/ 51 w 122"/>
                              <a:gd name="T31" fmla="*/ 19 h 46"/>
                              <a:gd name="T32" fmla="*/ 64 w 122"/>
                              <a:gd name="T33" fmla="*/ 19 h 46"/>
                              <a:gd name="T34" fmla="*/ 77 w 122"/>
                              <a:gd name="T35" fmla="*/ 13 h 46"/>
                              <a:gd name="T36" fmla="*/ 89 w 122"/>
                              <a:gd name="T37" fmla="*/ 19 h 46"/>
                              <a:gd name="T38" fmla="*/ 102 w 122"/>
                              <a:gd name="T39" fmla="*/ 19 h 46"/>
                              <a:gd name="T40" fmla="*/ 109 w 122"/>
                              <a:gd name="T41" fmla="*/ 19 h 46"/>
                              <a:gd name="T42" fmla="*/ 121 w 122"/>
                              <a:gd name="T43" fmla="*/ 13 h 4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22"/>
                              <a:gd name="T67" fmla="*/ 0 h 46"/>
                              <a:gd name="T68" fmla="*/ 122 w 122"/>
                              <a:gd name="T69" fmla="*/ 46 h 46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22" h="46">
                                <a:moveTo>
                                  <a:pt x="121" y="13"/>
                                </a:moveTo>
                                <a:lnTo>
                                  <a:pt x="115" y="6"/>
                                </a:lnTo>
                                <a:lnTo>
                                  <a:pt x="109" y="6"/>
                                </a:lnTo>
                                <a:lnTo>
                                  <a:pt x="96" y="0"/>
                                </a:lnTo>
                                <a:lnTo>
                                  <a:pt x="77" y="0"/>
                                </a:lnTo>
                                <a:lnTo>
                                  <a:pt x="64" y="6"/>
                                </a:lnTo>
                                <a:lnTo>
                                  <a:pt x="51" y="6"/>
                                </a:lnTo>
                                <a:lnTo>
                                  <a:pt x="45" y="13"/>
                                </a:lnTo>
                                <a:lnTo>
                                  <a:pt x="32" y="19"/>
                                </a:lnTo>
                                <a:lnTo>
                                  <a:pt x="19" y="25"/>
                                </a:lnTo>
                                <a:lnTo>
                                  <a:pt x="13" y="32"/>
                                </a:lnTo>
                                <a:lnTo>
                                  <a:pt x="0" y="45"/>
                                </a:lnTo>
                                <a:lnTo>
                                  <a:pt x="13" y="38"/>
                                </a:lnTo>
                                <a:lnTo>
                                  <a:pt x="25" y="32"/>
                                </a:lnTo>
                                <a:lnTo>
                                  <a:pt x="38" y="25"/>
                                </a:lnTo>
                                <a:lnTo>
                                  <a:pt x="51" y="19"/>
                                </a:lnTo>
                                <a:lnTo>
                                  <a:pt x="64" y="19"/>
                                </a:lnTo>
                                <a:lnTo>
                                  <a:pt x="77" y="13"/>
                                </a:lnTo>
                                <a:lnTo>
                                  <a:pt x="89" y="19"/>
                                </a:lnTo>
                                <a:lnTo>
                                  <a:pt x="102" y="19"/>
                                </a:lnTo>
                                <a:lnTo>
                                  <a:pt x="109" y="19"/>
                                </a:lnTo>
                                <a:lnTo>
                                  <a:pt x="121" y="13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94" name="Group 3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0" y="2208"/>
                            <a:ext cx="90" cy="43"/>
                            <a:chOff x="2490" y="2208"/>
                            <a:chExt cx="90" cy="43"/>
                          </a:xfrm>
                        </p:grpSpPr>
                        <p:sp>
                          <p:nvSpPr>
                            <p:cNvPr id="195" name="Freeform 3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96" y="2214"/>
                              <a:ext cx="78" cy="27"/>
                            </a:xfrm>
                            <a:custGeom>
                              <a:avLst/>
                              <a:gdLst>
                                <a:gd name="T0" fmla="*/ 64 w 78"/>
                                <a:gd name="T1" fmla="*/ 26 h 27"/>
                                <a:gd name="T2" fmla="*/ 70 w 78"/>
                                <a:gd name="T3" fmla="*/ 20 h 27"/>
                                <a:gd name="T4" fmla="*/ 77 w 78"/>
                                <a:gd name="T5" fmla="*/ 13 h 27"/>
                                <a:gd name="T6" fmla="*/ 77 w 78"/>
                                <a:gd name="T7" fmla="*/ 7 h 27"/>
                                <a:gd name="T8" fmla="*/ 70 w 78"/>
                                <a:gd name="T9" fmla="*/ 0 h 27"/>
                                <a:gd name="T10" fmla="*/ 64 w 78"/>
                                <a:gd name="T11" fmla="*/ 0 h 27"/>
                                <a:gd name="T12" fmla="*/ 51 w 78"/>
                                <a:gd name="T13" fmla="*/ 0 h 27"/>
                                <a:gd name="T14" fmla="*/ 45 w 78"/>
                                <a:gd name="T15" fmla="*/ 7 h 27"/>
                                <a:gd name="T16" fmla="*/ 32 w 78"/>
                                <a:gd name="T17" fmla="*/ 7 h 27"/>
                                <a:gd name="T18" fmla="*/ 19 w 78"/>
                                <a:gd name="T19" fmla="*/ 13 h 27"/>
                                <a:gd name="T20" fmla="*/ 6 w 78"/>
                                <a:gd name="T21" fmla="*/ 20 h 27"/>
                                <a:gd name="T22" fmla="*/ 0 w 78"/>
                                <a:gd name="T23" fmla="*/ 26 h 27"/>
                                <a:gd name="T24" fmla="*/ 13 w 78"/>
                                <a:gd name="T25" fmla="*/ 26 h 27"/>
                                <a:gd name="T26" fmla="*/ 32 w 78"/>
                                <a:gd name="T27" fmla="*/ 26 h 27"/>
                                <a:gd name="T28" fmla="*/ 45 w 78"/>
                                <a:gd name="T29" fmla="*/ 26 h 27"/>
                                <a:gd name="T30" fmla="*/ 64 w 78"/>
                                <a:gd name="T31" fmla="*/ 26 h 27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w 78"/>
                                <a:gd name="T49" fmla="*/ 0 h 27"/>
                                <a:gd name="T50" fmla="*/ 78 w 78"/>
                                <a:gd name="T51" fmla="*/ 27 h 27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T48" t="T49" r="T50" b="T51"/>
                              <a:pathLst>
                                <a:path w="78" h="27">
                                  <a:moveTo>
                                    <a:pt x="64" y="26"/>
                                  </a:moveTo>
                                  <a:lnTo>
                                    <a:pt x="70" y="20"/>
                                  </a:lnTo>
                                  <a:lnTo>
                                    <a:pt x="77" y="13"/>
                                  </a:lnTo>
                                  <a:lnTo>
                                    <a:pt x="77" y="7"/>
                                  </a:lnTo>
                                  <a:lnTo>
                                    <a:pt x="70" y="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51" y="0"/>
                                  </a:lnTo>
                                  <a:lnTo>
                                    <a:pt x="45" y="7"/>
                                  </a:lnTo>
                                  <a:lnTo>
                                    <a:pt x="32" y="7"/>
                                  </a:lnTo>
                                  <a:lnTo>
                                    <a:pt x="19" y="13"/>
                                  </a:lnTo>
                                  <a:lnTo>
                                    <a:pt x="6" y="20"/>
                                  </a:lnTo>
                                  <a:lnTo>
                                    <a:pt x="0" y="26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32" y="26"/>
                                  </a:lnTo>
                                  <a:lnTo>
                                    <a:pt x="45" y="26"/>
                                  </a:lnTo>
                                  <a:lnTo>
                                    <a:pt x="64" y="26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96" name="Group 3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41" y="2214"/>
                              <a:ext cx="32" cy="26"/>
                              <a:chOff x="2541" y="2214"/>
                              <a:chExt cx="32" cy="26"/>
                            </a:xfrm>
                          </p:grpSpPr>
                          <p:sp>
                            <p:nvSpPr>
                              <p:cNvPr id="200" name="Oval 3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1" y="2214"/>
                                <a:ext cx="32" cy="2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7F5F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1" name="Oval 3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1" y="2214"/>
                                <a:ext cx="32" cy="2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3F1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" name="Oval 3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4" y="2221"/>
                                <a:ext cx="12" cy="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3" name="Oval 3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4" y="2221"/>
                                <a:ext cx="6" cy="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97" name="Freeform 3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96" y="2208"/>
                              <a:ext cx="78" cy="33"/>
                            </a:xfrm>
                            <a:custGeom>
                              <a:avLst/>
                              <a:gdLst>
                                <a:gd name="T0" fmla="*/ 0 w 78"/>
                                <a:gd name="T1" fmla="*/ 32 h 33"/>
                                <a:gd name="T2" fmla="*/ 13 w 78"/>
                                <a:gd name="T3" fmla="*/ 26 h 33"/>
                                <a:gd name="T4" fmla="*/ 26 w 78"/>
                                <a:gd name="T5" fmla="*/ 19 h 33"/>
                                <a:gd name="T6" fmla="*/ 38 w 78"/>
                                <a:gd name="T7" fmla="*/ 13 h 33"/>
                                <a:gd name="T8" fmla="*/ 45 w 78"/>
                                <a:gd name="T9" fmla="*/ 13 h 33"/>
                                <a:gd name="T10" fmla="*/ 58 w 78"/>
                                <a:gd name="T11" fmla="*/ 6 h 33"/>
                                <a:gd name="T12" fmla="*/ 64 w 78"/>
                                <a:gd name="T13" fmla="*/ 6 h 33"/>
                                <a:gd name="T14" fmla="*/ 70 w 78"/>
                                <a:gd name="T15" fmla="*/ 13 h 33"/>
                                <a:gd name="T16" fmla="*/ 77 w 78"/>
                                <a:gd name="T17" fmla="*/ 13 h 33"/>
                                <a:gd name="T18" fmla="*/ 77 w 78"/>
                                <a:gd name="T19" fmla="*/ 6 h 33"/>
                                <a:gd name="T20" fmla="*/ 70 w 78"/>
                                <a:gd name="T21" fmla="*/ 0 h 33"/>
                                <a:gd name="T22" fmla="*/ 64 w 78"/>
                                <a:gd name="T23" fmla="*/ 0 h 33"/>
                                <a:gd name="T24" fmla="*/ 58 w 78"/>
                                <a:gd name="T25" fmla="*/ 0 h 33"/>
                                <a:gd name="T26" fmla="*/ 45 w 78"/>
                                <a:gd name="T27" fmla="*/ 6 h 33"/>
                                <a:gd name="T28" fmla="*/ 32 w 78"/>
                                <a:gd name="T29" fmla="*/ 6 h 33"/>
                                <a:gd name="T30" fmla="*/ 26 w 78"/>
                                <a:gd name="T31" fmla="*/ 13 h 33"/>
                                <a:gd name="T32" fmla="*/ 13 w 78"/>
                                <a:gd name="T33" fmla="*/ 19 h 33"/>
                                <a:gd name="T34" fmla="*/ 0 w 78"/>
                                <a:gd name="T35" fmla="*/ 32 h 33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78"/>
                                <a:gd name="T55" fmla="*/ 0 h 33"/>
                                <a:gd name="T56" fmla="*/ 78 w 78"/>
                                <a:gd name="T57" fmla="*/ 33 h 33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78" h="33">
                                  <a:moveTo>
                                    <a:pt x="0" y="32"/>
                                  </a:moveTo>
                                  <a:lnTo>
                                    <a:pt x="13" y="26"/>
                                  </a:lnTo>
                                  <a:lnTo>
                                    <a:pt x="26" y="19"/>
                                  </a:lnTo>
                                  <a:lnTo>
                                    <a:pt x="38" y="13"/>
                                  </a:lnTo>
                                  <a:lnTo>
                                    <a:pt x="45" y="13"/>
                                  </a:lnTo>
                                  <a:lnTo>
                                    <a:pt x="58" y="6"/>
                                  </a:lnTo>
                                  <a:lnTo>
                                    <a:pt x="64" y="6"/>
                                  </a:lnTo>
                                  <a:lnTo>
                                    <a:pt x="70" y="13"/>
                                  </a:lnTo>
                                  <a:lnTo>
                                    <a:pt x="77" y="13"/>
                                  </a:lnTo>
                                  <a:lnTo>
                                    <a:pt x="77" y="6"/>
                                  </a:lnTo>
                                  <a:lnTo>
                                    <a:pt x="70" y="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58" y="0"/>
                                  </a:lnTo>
                                  <a:lnTo>
                                    <a:pt x="45" y="6"/>
                                  </a:lnTo>
                                  <a:lnTo>
                                    <a:pt x="32" y="6"/>
                                  </a:lnTo>
                                  <a:lnTo>
                                    <a:pt x="26" y="13"/>
                                  </a:lnTo>
                                  <a:lnTo>
                                    <a:pt x="13" y="19"/>
                                  </a:lnTo>
                                  <a:lnTo>
                                    <a:pt x="0" y="32"/>
                                  </a:lnTo>
                                </a:path>
                              </a:pathLst>
                            </a:custGeom>
                            <a:solidFill>
                              <a:srgbClr val="9F3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8" name="Freeform 3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90" y="2234"/>
                              <a:ext cx="90" cy="17"/>
                            </a:xfrm>
                            <a:custGeom>
                              <a:avLst/>
                              <a:gdLst>
                                <a:gd name="T0" fmla="*/ 89 w 90"/>
                                <a:gd name="T1" fmla="*/ 16 h 17"/>
                                <a:gd name="T2" fmla="*/ 76 w 90"/>
                                <a:gd name="T3" fmla="*/ 0 h 17"/>
                                <a:gd name="T4" fmla="*/ 64 w 90"/>
                                <a:gd name="T5" fmla="*/ 16 h 17"/>
                                <a:gd name="T6" fmla="*/ 57 w 90"/>
                                <a:gd name="T7" fmla="*/ 16 h 17"/>
                                <a:gd name="T8" fmla="*/ 44 w 90"/>
                                <a:gd name="T9" fmla="*/ 16 h 17"/>
                                <a:gd name="T10" fmla="*/ 32 w 90"/>
                                <a:gd name="T11" fmla="*/ 16 h 17"/>
                                <a:gd name="T12" fmla="*/ 19 w 90"/>
                                <a:gd name="T13" fmla="*/ 16 h 17"/>
                                <a:gd name="T14" fmla="*/ 0 w 90"/>
                                <a:gd name="T15" fmla="*/ 16 h 17"/>
                                <a:gd name="T16" fmla="*/ 19 w 90"/>
                                <a:gd name="T17" fmla="*/ 16 h 17"/>
                                <a:gd name="T18" fmla="*/ 25 w 90"/>
                                <a:gd name="T19" fmla="*/ 16 h 17"/>
                                <a:gd name="T20" fmla="*/ 38 w 90"/>
                                <a:gd name="T21" fmla="*/ 16 h 17"/>
                                <a:gd name="T22" fmla="*/ 51 w 90"/>
                                <a:gd name="T23" fmla="*/ 16 h 17"/>
                                <a:gd name="T24" fmla="*/ 64 w 90"/>
                                <a:gd name="T25" fmla="*/ 16 h 17"/>
                                <a:gd name="T26" fmla="*/ 70 w 90"/>
                                <a:gd name="T27" fmla="*/ 16 h 17"/>
                                <a:gd name="T28" fmla="*/ 83 w 90"/>
                                <a:gd name="T29" fmla="*/ 16 h 17"/>
                                <a:gd name="T30" fmla="*/ 89 w 90"/>
                                <a:gd name="T31" fmla="*/ 16 h 17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w 90"/>
                                <a:gd name="T49" fmla="*/ 0 h 17"/>
                                <a:gd name="T50" fmla="*/ 90 w 90"/>
                                <a:gd name="T51" fmla="*/ 17 h 17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T48" t="T49" r="T50" b="T51"/>
                              <a:pathLst>
                                <a:path w="90" h="17">
                                  <a:moveTo>
                                    <a:pt x="89" y="16"/>
                                  </a:moveTo>
                                  <a:lnTo>
                                    <a:pt x="76" y="0"/>
                                  </a:lnTo>
                                  <a:lnTo>
                                    <a:pt x="64" y="16"/>
                                  </a:lnTo>
                                  <a:lnTo>
                                    <a:pt x="57" y="16"/>
                                  </a:lnTo>
                                  <a:lnTo>
                                    <a:pt x="44" y="16"/>
                                  </a:lnTo>
                                  <a:lnTo>
                                    <a:pt x="32" y="16"/>
                                  </a:lnTo>
                                  <a:lnTo>
                                    <a:pt x="19" y="16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19" y="16"/>
                                  </a:lnTo>
                                  <a:lnTo>
                                    <a:pt x="25" y="16"/>
                                  </a:lnTo>
                                  <a:lnTo>
                                    <a:pt x="38" y="16"/>
                                  </a:lnTo>
                                  <a:lnTo>
                                    <a:pt x="51" y="16"/>
                                  </a:lnTo>
                                  <a:lnTo>
                                    <a:pt x="64" y="16"/>
                                  </a:lnTo>
                                  <a:lnTo>
                                    <a:pt x="70" y="16"/>
                                  </a:lnTo>
                                  <a:lnTo>
                                    <a:pt x="83" y="16"/>
                                  </a:lnTo>
                                  <a:lnTo>
                                    <a:pt x="89" y="16"/>
                                  </a:lnTo>
                                </a:path>
                              </a:pathLst>
                            </a:custGeom>
                            <a:solidFill>
                              <a:srgbClr val="3F1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9" name="Freeform 3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90" y="2214"/>
                              <a:ext cx="90" cy="27"/>
                            </a:xfrm>
                            <a:custGeom>
                              <a:avLst/>
                              <a:gdLst>
                                <a:gd name="T0" fmla="*/ 89 w 90"/>
                                <a:gd name="T1" fmla="*/ 0 h 27"/>
                                <a:gd name="T2" fmla="*/ 83 w 90"/>
                                <a:gd name="T3" fmla="*/ 0 h 27"/>
                                <a:gd name="T4" fmla="*/ 70 w 90"/>
                                <a:gd name="T5" fmla="*/ 0 h 27"/>
                                <a:gd name="T6" fmla="*/ 64 w 90"/>
                                <a:gd name="T7" fmla="*/ 0 h 27"/>
                                <a:gd name="T8" fmla="*/ 57 w 90"/>
                                <a:gd name="T9" fmla="*/ 0 h 27"/>
                                <a:gd name="T10" fmla="*/ 44 w 90"/>
                                <a:gd name="T11" fmla="*/ 0 h 27"/>
                                <a:gd name="T12" fmla="*/ 38 w 90"/>
                                <a:gd name="T13" fmla="*/ 7 h 27"/>
                                <a:gd name="T14" fmla="*/ 25 w 90"/>
                                <a:gd name="T15" fmla="*/ 13 h 27"/>
                                <a:gd name="T16" fmla="*/ 12 w 90"/>
                                <a:gd name="T17" fmla="*/ 20 h 27"/>
                                <a:gd name="T18" fmla="*/ 0 w 90"/>
                                <a:gd name="T19" fmla="*/ 26 h 27"/>
                                <a:gd name="T20" fmla="*/ 25 w 90"/>
                                <a:gd name="T21" fmla="*/ 13 h 27"/>
                                <a:gd name="T22" fmla="*/ 44 w 90"/>
                                <a:gd name="T23" fmla="*/ 7 h 27"/>
                                <a:gd name="T24" fmla="*/ 51 w 90"/>
                                <a:gd name="T25" fmla="*/ 7 h 27"/>
                                <a:gd name="T26" fmla="*/ 57 w 90"/>
                                <a:gd name="T27" fmla="*/ 0 h 27"/>
                                <a:gd name="T28" fmla="*/ 64 w 90"/>
                                <a:gd name="T29" fmla="*/ 0 h 27"/>
                                <a:gd name="T30" fmla="*/ 76 w 90"/>
                                <a:gd name="T31" fmla="*/ 0 h 27"/>
                                <a:gd name="T32" fmla="*/ 83 w 90"/>
                                <a:gd name="T33" fmla="*/ 7 h 27"/>
                                <a:gd name="T34" fmla="*/ 83 w 90"/>
                                <a:gd name="T35" fmla="*/ 0 h 27"/>
                                <a:gd name="T36" fmla="*/ 89 w 90"/>
                                <a:gd name="T37" fmla="*/ 0 h 27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w 90"/>
                                <a:gd name="T58" fmla="*/ 0 h 27"/>
                                <a:gd name="T59" fmla="*/ 90 w 90"/>
                                <a:gd name="T60" fmla="*/ 27 h 27"/>
                              </a:gdLst>
                              <a:ahLst/>
                              <a:cxnLst>
                                <a:cxn ang="T38">
                                  <a:pos x="T0" y="T1"/>
                                </a:cxn>
                                <a:cxn ang="T39">
                                  <a:pos x="T2" y="T3"/>
                                </a:cxn>
                                <a:cxn ang="T40">
                                  <a:pos x="T4" y="T5"/>
                                </a:cxn>
                                <a:cxn ang="T41">
                                  <a:pos x="T6" y="T7"/>
                                </a:cxn>
                                <a:cxn ang="T42">
                                  <a:pos x="T8" y="T9"/>
                                </a:cxn>
                                <a:cxn ang="T43">
                                  <a:pos x="T10" y="T11"/>
                                </a:cxn>
                                <a:cxn ang="T44">
                                  <a:pos x="T12" y="T13"/>
                                </a:cxn>
                                <a:cxn ang="T45">
                                  <a:pos x="T14" y="T15"/>
                                </a:cxn>
                                <a:cxn ang="T46">
                                  <a:pos x="T16" y="T17"/>
                                </a:cxn>
                                <a:cxn ang="T47">
                                  <a:pos x="T18" y="T19"/>
                                </a:cxn>
                                <a:cxn ang="T48">
                                  <a:pos x="T20" y="T21"/>
                                </a:cxn>
                                <a:cxn ang="T49">
                                  <a:pos x="T22" y="T23"/>
                                </a:cxn>
                                <a:cxn ang="T50">
                                  <a:pos x="T24" y="T25"/>
                                </a:cxn>
                                <a:cxn ang="T51">
                                  <a:pos x="T26" y="T27"/>
                                </a:cxn>
                                <a:cxn ang="T52">
                                  <a:pos x="T28" y="T29"/>
                                </a:cxn>
                                <a:cxn ang="T53">
                                  <a:pos x="T30" y="T31"/>
                                </a:cxn>
                                <a:cxn ang="T54">
                                  <a:pos x="T32" y="T33"/>
                                </a:cxn>
                                <a:cxn ang="T55">
                                  <a:pos x="T34" y="T35"/>
                                </a:cxn>
                                <a:cxn ang="T56">
                                  <a:pos x="T36" y="T37"/>
                                </a:cxn>
                              </a:cxnLst>
                              <a:rect l="T57" t="T58" r="T59" b="T60"/>
                              <a:pathLst>
                                <a:path w="90" h="27">
                                  <a:moveTo>
                                    <a:pt x="89" y="0"/>
                                  </a:moveTo>
                                  <a:lnTo>
                                    <a:pt x="83" y="0"/>
                                  </a:lnTo>
                                  <a:lnTo>
                                    <a:pt x="70" y="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57" y="0"/>
                                  </a:lnTo>
                                  <a:lnTo>
                                    <a:pt x="44" y="0"/>
                                  </a:lnTo>
                                  <a:lnTo>
                                    <a:pt x="38" y="7"/>
                                  </a:lnTo>
                                  <a:lnTo>
                                    <a:pt x="25" y="13"/>
                                  </a:lnTo>
                                  <a:lnTo>
                                    <a:pt x="12" y="20"/>
                                  </a:lnTo>
                                  <a:lnTo>
                                    <a:pt x="0" y="26"/>
                                  </a:lnTo>
                                  <a:lnTo>
                                    <a:pt x="25" y="13"/>
                                  </a:lnTo>
                                  <a:lnTo>
                                    <a:pt x="44" y="7"/>
                                  </a:lnTo>
                                  <a:lnTo>
                                    <a:pt x="51" y="7"/>
                                  </a:lnTo>
                                  <a:lnTo>
                                    <a:pt x="57" y="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76" y="0"/>
                                  </a:lnTo>
                                  <a:lnTo>
                                    <a:pt x="83" y="7"/>
                                  </a:lnTo>
                                  <a:lnTo>
                                    <a:pt x="83" y="0"/>
                                  </a:lnTo>
                                  <a:lnTo>
                                    <a:pt x="89" y="0"/>
                                  </a:lnTo>
                                </a:path>
                              </a:pathLst>
                            </a:custGeom>
                            <a:solidFill>
                              <a:srgbClr val="3F1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82" name="Group 3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18" y="2182"/>
                          <a:ext cx="52" cy="56"/>
                          <a:chOff x="2618" y="2182"/>
                          <a:chExt cx="52" cy="56"/>
                        </a:xfrm>
                      </p:grpSpPr>
                      <p:sp>
                        <p:nvSpPr>
                          <p:cNvPr id="183" name="Freeform 3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24" y="2182"/>
                            <a:ext cx="46" cy="17"/>
                          </a:xfrm>
                          <a:custGeom>
                            <a:avLst/>
                            <a:gdLst>
                              <a:gd name="T0" fmla="*/ 13 w 46"/>
                              <a:gd name="T1" fmla="*/ 16 h 17"/>
                              <a:gd name="T2" fmla="*/ 6 w 46"/>
                              <a:gd name="T3" fmla="*/ 16 h 17"/>
                              <a:gd name="T4" fmla="*/ 0 w 46"/>
                              <a:gd name="T5" fmla="*/ 8 h 17"/>
                              <a:gd name="T6" fmla="*/ 6 w 46"/>
                              <a:gd name="T7" fmla="*/ 0 h 17"/>
                              <a:gd name="T8" fmla="*/ 19 w 46"/>
                              <a:gd name="T9" fmla="*/ 0 h 17"/>
                              <a:gd name="T10" fmla="*/ 32 w 46"/>
                              <a:gd name="T11" fmla="*/ 0 h 17"/>
                              <a:gd name="T12" fmla="*/ 45 w 46"/>
                              <a:gd name="T13" fmla="*/ 0 h 17"/>
                              <a:gd name="T14" fmla="*/ 45 w 46"/>
                              <a:gd name="T15" fmla="*/ 8 h 17"/>
                              <a:gd name="T16" fmla="*/ 32 w 46"/>
                              <a:gd name="T17" fmla="*/ 8 h 17"/>
                              <a:gd name="T18" fmla="*/ 26 w 46"/>
                              <a:gd name="T19" fmla="*/ 8 h 17"/>
                              <a:gd name="T20" fmla="*/ 13 w 46"/>
                              <a:gd name="T21" fmla="*/ 16 h 17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46"/>
                              <a:gd name="T34" fmla="*/ 0 h 17"/>
                              <a:gd name="T35" fmla="*/ 46 w 46"/>
                              <a:gd name="T36" fmla="*/ 17 h 17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46" h="17">
                                <a:moveTo>
                                  <a:pt x="13" y="16"/>
                                </a:moveTo>
                                <a:lnTo>
                                  <a:pt x="6" y="16"/>
                                </a:lnTo>
                                <a:lnTo>
                                  <a:pt x="0" y="8"/>
                                </a:lnTo>
                                <a:lnTo>
                                  <a:pt x="6" y="0"/>
                                </a:lnTo>
                                <a:lnTo>
                                  <a:pt x="19" y="0"/>
                                </a:lnTo>
                                <a:lnTo>
                                  <a:pt x="32" y="0"/>
                                </a:lnTo>
                                <a:lnTo>
                                  <a:pt x="45" y="0"/>
                                </a:lnTo>
                                <a:lnTo>
                                  <a:pt x="45" y="8"/>
                                </a:lnTo>
                                <a:lnTo>
                                  <a:pt x="32" y="8"/>
                                </a:lnTo>
                                <a:lnTo>
                                  <a:pt x="26" y="8"/>
                                </a:lnTo>
                                <a:lnTo>
                                  <a:pt x="13" y="16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84" name="Group 3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18" y="2202"/>
                            <a:ext cx="45" cy="36"/>
                            <a:chOff x="2618" y="2202"/>
                            <a:chExt cx="45" cy="36"/>
                          </a:xfrm>
                        </p:grpSpPr>
                        <p:sp>
                          <p:nvSpPr>
                            <p:cNvPr id="185" name="Freeform 3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202"/>
                              <a:ext cx="39" cy="26"/>
                            </a:xfrm>
                            <a:custGeom>
                              <a:avLst/>
                              <a:gdLst>
                                <a:gd name="T0" fmla="*/ 0 w 39"/>
                                <a:gd name="T1" fmla="*/ 25 h 26"/>
                                <a:gd name="T2" fmla="*/ 6 w 39"/>
                                <a:gd name="T3" fmla="*/ 12 h 26"/>
                                <a:gd name="T4" fmla="*/ 12 w 39"/>
                                <a:gd name="T5" fmla="*/ 6 h 26"/>
                                <a:gd name="T6" fmla="*/ 19 w 39"/>
                                <a:gd name="T7" fmla="*/ 0 h 26"/>
                                <a:gd name="T8" fmla="*/ 25 w 39"/>
                                <a:gd name="T9" fmla="*/ 0 h 26"/>
                                <a:gd name="T10" fmla="*/ 38 w 39"/>
                                <a:gd name="T11" fmla="*/ 0 h 26"/>
                                <a:gd name="T12" fmla="*/ 32 w 39"/>
                                <a:gd name="T13" fmla="*/ 12 h 26"/>
                                <a:gd name="T14" fmla="*/ 38 w 39"/>
                                <a:gd name="T15" fmla="*/ 19 h 26"/>
                                <a:gd name="T16" fmla="*/ 25 w 39"/>
                                <a:gd name="T17" fmla="*/ 25 h 26"/>
                                <a:gd name="T18" fmla="*/ 12 w 39"/>
                                <a:gd name="T19" fmla="*/ 25 h 26"/>
                                <a:gd name="T20" fmla="*/ 0 w 39"/>
                                <a:gd name="T21" fmla="*/ 25 h 2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39"/>
                                <a:gd name="T34" fmla="*/ 0 h 26"/>
                                <a:gd name="T35" fmla="*/ 39 w 39"/>
                                <a:gd name="T36" fmla="*/ 26 h 26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39" h="26">
                                  <a:moveTo>
                                    <a:pt x="0" y="25"/>
                                  </a:moveTo>
                                  <a:lnTo>
                                    <a:pt x="6" y="12"/>
                                  </a:lnTo>
                                  <a:lnTo>
                                    <a:pt x="12" y="6"/>
                                  </a:lnTo>
                                  <a:lnTo>
                                    <a:pt x="19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38" y="0"/>
                                  </a:lnTo>
                                  <a:lnTo>
                                    <a:pt x="32" y="12"/>
                                  </a:lnTo>
                                  <a:lnTo>
                                    <a:pt x="38" y="19"/>
                                  </a:lnTo>
                                  <a:lnTo>
                                    <a:pt x="25" y="25"/>
                                  </a:lnTo>
                                  <a:lnTo>
                                    <a:pt x="12" y="25"/>
                                  </a:lnTo>
                                  <a:lnTo>
                                    <a:pt x="0" y="25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6" name="Oval 3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37" y="2202"/>
                              <a:ext cx="19" cy="25"/>
                            </a:xfrm>
                            <a:prstGeom prst="ellipse">
                              <a:avLst/>
                            </a:prstGeom>
                            <a:solidFill>
                              <a:srgbClr val="7F5F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7" name="Oval 3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43" y="2208"/>
                              <a:ext cx="13" cy="19"/>
                            </a:xfrm>
                            <a:prstGeom prst="ellipse">
                              <a:avLst/>
                            </a:prstGeom>
                            <a:solidFill>
                              <a:srgbClr val="5F3F1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8" name="Oval 3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0" y="2208"/>
                              <a:ext cx="6" cy="13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9" name="Freeform 3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202"/>
                              <a:ext cx="39" cy="26"/>
                            </a:xfrm>
                            <a:custGeom>
                              <a:avLst/>
                              <a:gdLst>
                                <a:gd name="T0" fmla="*/ 6 w 39"/>
                                <a:gd name="T1" fmla="*/ 19 h 26"/>
                                <a:gd name="T2" fmla="*/ 0 w 39"/>
                                <a:gd name="T3" fmla="*/ 25 h 26"/>
                                <a:gd name="T4" fmla="*/ 12 w 39"/>
                                <a:gd name="T5" fmla="*/ 12 h 26"/>
                                <a:gd name="T6" fmla="*/ 19 w 39"/>
                                <a:gd name="T7" fmla="*/ 6 h 26"/>
                                <a:gd name="T8" fmla="*/ 32 w 39"/>
                                <a:gd name="T9" fmla="*/ 0 h 26"/>
                                <a:gd name="T10" fmla="*/ 38 w 39"/>
                                <a:gd name="T11" fmla="*/ 6 h 26"/>
                                <a:gd name="T12" fmla="*/ 38 w 39"/>
                                <a:gd name="T13" fmla="*/ 0 h 26"/>
                                <a:gd name="T14" fmla="*/ 32 w 39"/>
                                <a:gd name="T15" fmla="*/ 0 h 26"/>
                                <a:gd name="T16" fmla="*/ 25 w 39"/>
                                <a:gd name="T17" fmla="*/ 0 h 26"/>
                                <a:gd name="T18" fmla="*/ 19 w 39"/>
                                <a:gd name="T19" fmla="*/ 0 h 26"/>
                                <a:gd name="T20" fmla="*/ 12 w 39"/>
                                <a:gd name="T21" fmla="*/ 0 h 26"/>
                                <a:gd name="T22" fmla="*/ 6 w 39"/>
                                <a:gd name="T23" fmla="*/ 6 h 26"/>
                                <a:gd name="T24" fmla="*/ 6 w 39"/>
                                <a:gd name="T25" fmla="*/ 19 h 2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39"/>
                                <a:gd name="T40" fmla="*/ 0 h 26"/>
                                <a:gd name="T41" fmla="*/ 39 w 39"/>
                                <a:gd name="T42" fmla="*/ 26 h 26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39" h="26">
                                  <a:moveTo>
                                    <a:pt x="6" y="19"/>
                                  </a:moveTo>
                                  <a:lnTo>
                                    <a:pt x="0" y="25"/>
                                  </a:lnTo>
                                  <a:lnTo>
                                    <a:pt x="12" y="12"/>
                                  </a:lnTo>
                                  <a:lnTo>
                                    <a:pt x="19" y="6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38" y="0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19" y="0"/>
                                  </a:lnTo>
                                  <a:lnTo>
                                    <a:pt x="12" y="0"/>
                                  </a:lnTo>
                                  <a:lnTo>
                                    <a:pt x="6" y="6"/>
                                  </a:lnTo>
                                  <a:lnTo>
                                    <a:pt x="6" y="19"/>
                                  </a:lnTo>
                                </a:path>
                              </a:pathLst>
                            </a:custGeom>
                            <a:solidFill>
                              <a:srgbClr val="9F3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0" name="Freeform 3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221"/>
                              <a:ext cx="39" cy="17"/>
                            </a:xfrm>
                            <a:custGeom>
                              <a:avLst/>
                              <a:gdLst>
                                <a:gd name="T0" fmla="*/ 38 w 39"/>
                                <a:gd name="T1" fmla="*/ 16 h 17"/>
                                <a:gd name="T2" fmla="*/ 32 w 39"/>
                                <a:gd name="T3" fmla="*/ 0 h 17"/>
                                <a:gd name="T4" fmla="*/ 25 w 39"/>
                                <a:gd name="T5" fmla="*/ 0 h 17"/>
                                <a:gd name="T6" fmla="*/ 19 w 39"/>
                                <a:gd name="T7" fmla="*/ 16 h 17"/>
                                <a:gd name="T8" fmla="*/ 12 w 39"/>
                                <a:gd name="T9" fmla="*/ 16 h 17"/>
                                <a:gd name="T10" fmla="*/ 0 w 39"/>
                                <a:gd name="T11" fmla="*/ 16 h 17"/>
                                <a:gd name="T12" fmla="*/ 12 w 39"/>
                                <a:gd name="T13" fmla="*/ 16 h 17"/>
                                <a:gd name="T14" fmla="*/ 19 w 39"/>
                                <a:gd name="T15" fmla="*/ 16 h 17"/>
                                <a:gd name="T16" fmla="*/ 32 w 39"/>
                                <a:gd name="T17" fmla="*/ 16 h 17"/>
                                <a:gd name="T18" fmla="*/ 38 w 39"/>
                                <a:gd name="T19" fmla="*/ 16 h 17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39"/>
                                <a:gd name="T31" fmla="*/ 0 h 17"/>
                                <a:gd name="T32" fmla="*/ 39 w 39"/>
                                <a:gd name="T33" fmla="*/ 17 h 17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39" h="17">
                                  <a:moveTo>
                                    <a:pt x="38" y="16"/>
                                  </a:moveTo>
                                  <a:lnTo>
                                    <a:pt x="3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19" y="16"/>
                                  </a:lnTo>
                                  <a:lnTo>
                                    <a:pt x="12" y="16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12" y="16"/>
                                  </a:lnTo>
                                  <a:lnTo>
                                    <a:pt x="19" y="16"/>
                                  </a:lnTo>
                                  <a:lnTo>
                                    <a:pt x="32" y="16"/>
                                  </a:lnTo>
                                  <a:lnTo>
                                    <a:pt x="38" y="16"/>
                                  </a:lnTo>
                                </a:path>
                              </a:pathLst>
                            </a:custGeom>
                            <a:solidFill>
                              <a:srgbClr val="3F1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1" name="Freeform 3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18" y="2202"/>
                              <a:ext cx="45" cy="26"/>
                            </a:xfrm>
                            <a:custGeom>
                              <a:avLst/>
                              <a:gdLst>
                                <a:gd name="T0" fmla="*/ 0 w 45"/>
                                <a:gd name="T1" fmla="*/ 25 h 26"/>
                                <a:gd name="T2" fmla="*/ 12 w 45"/>
                                <a:gd name="T3" fmla="*/ 19 h 26"/>
                                <a:gd name="T4" fmla="*/ 19 w 45"/>
                                <a:gd name="T5" fmla="*/ 12 h 26"/>
                                <a:gd name="T6" fmla="*/ 25 w 45"/>
                                <a:gd name="T7" fmla="*/ 6 h 26"/>
                                <a:gd name="T8" fmla="*/ 32 w 45"/>
                                <a:gd name="T9" fmla="*/ 6 h 26"/>
                                <a:gd name="T10" fmla="*/ 38 w 45"/>
                                <a:gd name="T11" fmla="*/ 6 h 26"/>
                                <a:gd name="T12" fmla="*/ 44 w 45"/>
                                <a:gd name="T13" fmla="*/ 0 h 26"/>
                                <a:gd name="T14" fmla="*/ 38 w 45"/>
                                <a:gd name="T15" fmla="*/ 0 h 26"/>
                                <a:gd name="T16" fmla="*/ 32 w 45"/>
                                <a:gd name="T17" fmla="*/ 0 h 26"/>
                                <a:gd name="T18" fmla="*/ 25 w 45"/>
                                <a:gd name="T19" fmla="*/ 0 h 26"/>
                                <a:gd name="T20" fmla="*/ 19 w 45"/>
                                <a:gd name="T21" fmla="*/ 6 h 26"/>
                                <a:gd name="T22" fmla="*/ 12 w 45"/>
                                <a:gd name="T23" fmla="*/ 12 h 26"/>
                                <a:gd name="T24" fmla="*/ 0 w 45"/>
                                <a:gd name="T25" fmla="*/ 25 h 2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45"/>
                                <a:gd name="T40" fmla="*/ 0 h 26"/>
                                <a:gd name="T41" fmla="*/ 45 w 45"/>
                                <a:gd name="T42" fmla="*/ 26 h 26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45" h="26">
                                  <a:moveTo>
                                    <a:pt x="0" y="25"/>
                                  </a:moveTo>
                                  <a:lnTo>
                                    <a:pt x="12" y="19"/>
                                  </a:lnTo>
                                  <a:lnTo>
                                    <a:pt x="19" y="12"/>
                                  </a:lnTo>
                                  <a:lnTo>
                                    <a:pt x="25" y="6"/>
                                  </a:lnTo>
                                  <a:lnTo>
                                    <a:pt x="32" y="6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44" y="0"/>
                                  </a:lnTo>
                                  <a:lnTo>
                                    <a:pt x="38" y="0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19" y="6"/>
                                  </a:lnTo>
                                  <a:lnTo>
                                    <a:pt x="12" y="12"/>
                                  </a:lnTo>
                                  <a:lnTo>
                                    <a:pt x="0" y="25"/>
                                  </a:lnTo>
                                </a:path>
                              </a:pathLst>
                            </a:custGeom>
                            <a:solidFill>
                              <a:srgbClr val="3F1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Oval 3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43" y="2208"/>
                              <a:ext cx="7" cy="6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75" name="Group 3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1" y="2336"/>
                        <a:ext cx="90" cy="59"/>
                        <a:chOff x="2541" y="2336"/>
                        <a:chExt cx="90" cy="59"/>
                      </a:xfrm>
                    </p:grpSpPr>
                    <p:sp>
                      <p:nvSpPr>
                        <p:cNvPr id="176" name="Freeform 3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4" y="2349"/>
                          <a:ext cx="71" cy="33"/>
                        </a:xfrm>
                        <a:custGeom>
                          <a:avLst/>
                          <a:gdLst>
                            <a:gd name="T0" fmla="*/ 0 w 71"/>
                            <a:gd name="T1" fmla="*/ 6 h 33"/>
                            <a:gd name="T2" fmla="*/ 0 w 71"/>
                            <a:gd name="T3" fmla="*/ 19 h 33"/>
                            <a:gd name="T4" fmla="*/ 51 w 71"/>
                            <a:gd name="T5" fmla="*/ 32 h 33"/>
                            <a:gd name="T6" fmla="*/ 64 w 71"/>
                            <a:gd name="T7" fmla="*/ 19 h 33"/>
                            <a:gd name="T8" fmla="*/ 70 w 71"/>
                            <a:gd name="T9" fmla="*/ 0 h 33"/>
                            <a:gd name="T10" fmla="*/ 44 w 71"/>
                            <a:gd name="T11" fmla="*/ 19 h 33"/>
                            <a:gd name="T12" fmla="*/ 0 w 71"/>
                            <a:gd name="T13" fmla="*/ 6 h 33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71"/>
                            <a:gd name="T22" fmla="*/ 0 h 33"/>
                            <a:gd name="T23" fmla="*/ 71 w 71"/>
                            <a:gd name="T24" fmla="*/ 33 h 33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71" h="33">
                              <a:moveTo>
                                <a:pt x="0" y="6"/>
                              </a:moveTo>
                              <a:lnTo>
                                <a:pt x="0" y="19"/>
                              </a:lnTo>
                              <a:lnTo>
                                <a:pt x="51" y="32"/>
                              </a:lnTo>
                              <a:lnTo>
                                <a:pt x="64" y="19"/>
                              </a:lnTo>
                              <a:lnTo>
                                <a:pt x="70" y="0"/>
                              </a:lnTo>
                              <a:lnTo>
                                <a:pt x="44" y="19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8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Freeform 3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1" y="2349"/>
                          <a:ext cx="84" cy="20"/>
                        </a:xfrm>
                        <a:custGeom>
                          <a:avLst/>
                          <a:gdLst>
                            <a:gd name="T0" fmla="*/ 0 w 84"/>
                            <a:gd name="T1" fmla="*/ 6 h 20"/>
                            <a:gd name="T2" fmla="*/ 19 w 84"/>
                            <a:gd name="T3" fmla="*/ 13 h 20"/>
                            <a:gd name="T4" fmla="*/ 38 w 84"/>
                            <a:gd name="T5" fmla="*/ 19 h 20"/>
                            <a:gd name="T6" fmla="*/ 57 w 84"/>
                            <a:gd name="T7" fmla="*/ 19 h 20"/>
                            <a:gd name="T8" fmla="*/ 70 w 84"/>
                            <a:gd name="T9" fmla="*/ 13 h 20"/>
                            <a:gd name="T10" fmla="*/ 77 w 84"/>
                            <a:gd name="T11" fmla="*/ 13 h 20"/>
                            <a:gd name="T12" fmla="*/ 83 w 84"/>
                            <a:gd name="T13" fmla="*/ 0 h 20"/>
                            <a:gd name="T14" fmla="*/ 57 w 84"/>
                            <a:gd name="T15" fmla="*/ 0 h 20"/>
                            <a:gd name="T16" fmla="*/ 38 w 84"/>
                            <a:gd name="T17" fmla="*/ 0 h 20"/>
                            <a:gd name="T18" fmla="*/ 6 w 84"/>
                            <a:gd name="T19" fmla="*/ 0 h 20"/>
                            <a:gd name="T20" fmla="*/ 0 w 84"/>
                            <a:gd name="T21" fmla="*/ 6 h 20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84"/>
                            <a:gd name="T34" fmla="*/ 0 h 20"/>
                            <a:gd name="T35" fmla="*/ 84 w 84"/>
                            <a:gd name="T36" fmla="*/ 20 h 20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84" h="20">
                              <a:moveTo>
                                <a:pt x="0" y="6"/>
                              </a:moveTo>
                              <a:lnTo>
                                <a:pt x="19" y="13"/>
                              </a:lnTo>
                              <a:lnTo>
                                <a:pt x="38" y="19"/>
                              </a:lnTo>
                              <a:lnTo>
                                <a:pt x="57" y="19"/>
                              </a:lnTo>
                              <a:lnTo>
                                <a:pt x="70" y="13"/>
                              </a:lnTo>
                              <a:lnTo>
                                <a:pt x="77" y="13"/>
                              </a:lnTo>
                              <a:lnTo>
                                <a:pt x="83" y="0"/>
                              </a:lnTo>
                              <a:lnTo>
                                <a:pt x="57" y="0"/>
                              </a:lnTo>
                              <a:lnTo>
                                <a:pt x="38" y="0"/>
                              </a:lnTo>
                              <a:lnTo>
                                <a:pt x="6" y="0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FF7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Freeform 3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1" y="2342"/>
                          <a:ext cx="84" cy="53"/>
                        </a:xfrm>
                        <a:custGeom>
                          <a:avLst/>
                          <a:gdLst>
                            <a:gd name="T0" fmla="*/ 83 w 84"/>
                            <a:gd name="T1" fmla="*/ 7 h 53"/>
                            <a:gd name="T2" fmla="*/ 77 w 84"/>
                            <a:gd name="T3" fmla="*/ 20 h 53"/>
                            <a:gd name="T4" fmla="*/ 77 w 84"/>
                            <a:gd name="T5" fmla="*/ 26 h 53"/>
                            <a:gd name="T6" fmla="*/ 70 w 84"/>
                            <a:gd name="T7" fmla="*/ 26 h 53"/>
                            <a:gd name="T8" fmla="*/ 64 w 84"/>
                            <a:gd name="T9" fmla="*/ 32 h 53"/>
                            <a:gd name="T10" fmla="*/ 57 w 84"/>
                            <a:gd name="T11" fmla="*/ 32 h 53"/>
                            <a:gd name="T12" fmla="*/ 51 w 84"/>
                            <a:gd name="T13" fmla="*/ 32 h 53"/>
                            <a:gd name="T14" fmla="*/ 38 w 84"/>
                            <a:gd name="T15" fmla="*/ 32 h 53"/>
                            <a:gd name="T16" fmla="*/ 32 w 84"/>
                            <a:gd name="T17" fmla="*/ 26 h 53"/>
                            <a:gd name="T18" fmla="*/ 19 w 84"/>
                            <a:gd name="T19" fmla="*/ 26 h 53"/>
                            <a:gd name="T20" fmla="*/ 6 w 84"/>
                            <a:gd name="T21" fmla="*/ 13 h 53"/>
                            <a:gd name="T22" fmla="*/ 0 w 84"/>
                            <a:gd name="T23" fmla="*/ 13 h 53"/>
                            <a:gd name="T24" fmla="*/ 6 w 84"/>
                            <a:gd name="T25" fmla="*/ 20 h 53"/>
                            <a:gd name="T26" fmla="*/ 13 w 84"/>
                            <a:gd name="T27" fmla="*/ 26 h 53"/>
                            <a:gd name="T28" fmla="*/ 19 w 84"/>
                            <a:gd name="T29" fmla="*/ 32 h 53"/>
                            <a:gd name="T30" fmla="*/ 25 w 84"/>
                            <a:gd name="T31" fmla="*/ 39 h 53"/>
                            <a:gd name="T32" fmla="*/ 32 w 84"/>
                            <a:gd name="T33" fmla="*/ 45 h 53"/>
                            <a:gd name="T34" fmla="*/ 45 w 84"/>
                            <a:gd name="T35" fmla="*/ 52 h 53"/>
                            <a:gd name="T36" fmla="*/ 51 w 84"/>
                            <a:gd name="T37" fmla="*/ 52 h 53"/>
                            <a:gd name="T38" fmla="*/ 64 w 84"/>
                            <a:gd name="T39" fmla="*/ 52 h 53"/>
                            <a:gd name="T40" fmla="*/ 70 w 84"/>
                            <a:gd name="T41" fmla="*/ 52 h 53"/>
                            <a:gd name="T42" fmla="*/ 83 w 84"/>
                            <a:gd name="T43" fmla="*/ 45 h 53"/>
                            <a:gd name="T44" fmla="*/ 83 w 84"/>
                            <a:gd name="T45" fmla="*/ 32 h 53"/>
                            <a:gd name="T46" fmla="*/ 83 w 84"/>
                            <a:gd name="T47" fmla="*/ 26 h 53"/>
                            <a:gd name="T48" fmla="*/ 83 w 84"/>
                            <a:gd name="T49" fmla="*/ 13 h 53"/>
                            <a:gd name="T50" fmla="*/ 83 w 84"/>
                            <a:gd name="T51" fmla="*/ 0 h 53"/>
                            <a:gd name="T52" fmla="*/ 83 w 84"/>
                            <a:gd name="T53" fmla="*/ 7 h 53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84"/>
                            <a:gd name="T82" fmla="*/ 0 h 53"/>
                            <a:gd name="T83" fmla="*/ 84 w 84"/>
                            <a:gd name="T84" fmla="*/ 53 h 53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84" h="53">
                              <a:moveTo>
                                <a:pt x="83" y="7"/>
                              </a:moveTo>
                              <a:lnTo>
                                <a:pt x="77" y="20"/>
                              </a:lnTo>
                              <a:lnTo>
                                <a:pt x="77" y="26"/>
                              </a:lnTo>
                              <a:lnTo>
                                <a:pt x="70" y="26"/>
                              </a:lnTo>
                              <a:lnTo>
                                <a:pt x="64" y="32"/>
                              </a:lnTo>
                              <a:lnTo>
                                <a:pt x="57" y="32"/>
                              </a:lnTo>
                              <a:lnTo>
                                <a:pt x="51" y="32"/>
                              </a:lnTo>
                              <a:lnTo>
                                <a:pt x="38" y="32"/>
                              </a:lnTo>
                              <a:lnTo>
                                <a:pt x="32" y="26"/>
                              </a:lnTo>
                              <a:lnTo>
                                <a:pt x="19" y="26"/>
                              </a:lnTo>
                              <a:lnTo>
                                <a:pt x="6" y="13"/>
                              </a:lnTo>
                              <a:lnTo>
                                <a:pt x="0" y="13"/>
                              </a:lnTo>
                              <a:lnTo>
                                <a:pt x="6" y="20"/>
                              </a:lnTo>
                              <a:lnTo>
                                <a:pt x="13" y="26"/>
                              </a:lnTo>
                              <a:lnTo>
                                <a:pt x="19" y="32"/>
                              </a:lnTo>
                              <a:lnTo>
                                <a:pt x="25" y="39"/>
                              </a:lnTo>
                              <a:lnTo>
                                <a:pt x="32" y="45"/>
                              </a:lnTo>
                              <a:lnTo>
                                <a:pt x="45" y="52"/>
                              </a:lnTo>
                              <a:lnTo>
                                <a:pt x="51" y="52"/>
                              </a:lnTo>
                              <a:lnTo>
                                <a:pt x="64" y="52"/>
                              </a:lnTo>
                              <a:lnTo>
                                <a:pt x="70" y="52"/>
                              </a:lnTo>
                              <a:lnTo>
                                <a:pt x="83" y="45"/>
                              </a:lnTo>
                              <a:lnTo>
                                <a:pt x="83" y="32"/>
                              </a:lnTo>
                              <a:lnTo>
                                <a:pt x="83" y="26"/>
                              </a:lnTo>
                              <a:lnTo>
                                <a:pt x="83" y="13"/>
                              </a:lnTo>
                              <a:lnTo>
                                <a:pt x="83" y="0"/>
                              </a:lnTo>
                              <a:lnTo>
                                <a:pt x="83" y="7"/>
                              </a:lnTo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Freeform 3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7" y="2349"/>
                          <a:ext cx="78" cy="26"/>
                        </a:xfrm>
                        <a:custGeom>
                          <a:avLst/>
                          <a:gdLst>
                            <a:gd name="T0" fmla="*/ 0 w 78"/>
                            <a:gd name="T1" fmla="*/ 6 h 26"/>
                            <a:gd name="T2" fmla="*/ 13 w 78"/>
                            <a:gd name="T3" fmla="*/ 6 h 26"/>
                            <a:gd name="T4" fmla="*/ 19 w 78"/>
                            <a:gd name="T5" fmla="*/ 6 h 26"/>
                            <a:gd name="T6" fmla="*/ 26 w 78"/>
                            <a:gd name="T7" fmla="*/ 6 h 26"/>
                            <a:gd name="T8" fmla="*/ 32 w 78"/>
                            <a:gd name="T9" fmla="*/ 13 h 26"/>
                            <a:gd name="T10" fmla="*/ 39 w 78"/>
                            <a:gd name="T11" fmla="*/ 6 h 26"/>
                            <a:gd name="T12" fmla="*/ 45 w 78"/>
                            <a:gd name="T13" fmla="*/ 6 h 26"/>
                            <a:gd name="T14" fmla="*/ 45 w 78"/>
                            <a:gd name="T15" fmla="*/ 13 h 26"/>
                            <a:gd name="T16" fmla="*/ 51 w 78"/>
                            <a:gd name="T17" fmla="*/ 6 h 26"/>
                            <a:gd name="T18" fmla="*/ 58 w 78"/>
                            <a:gd name="T19" fmla="*/ 6 h 26"/>
                            <a:gd name="T20" fmla="*/ 64 w 78"/>
                            <a:gd name="T21" fmla="*/ 6 h 26"/>
                            <a:gd name="T22" fmla="*/ 71 w 78"/>
                            <a:gd name="T23" fmla="*/ 6 h 26"/>
                            <a:gd name="T24" fmla="*/ 77 w 78"/>
                            <a:gd name="T25" fmla="*/ 0 h 26"/>
                            <a:gd name="T26" fmla="*/ 71 w 78"/>
                            <a:gd name="T27" fmla="*/ 13 h 26"/>
                            <a:gd name="T28" fmla="*/ 71 w 78"/>
                            <a:gd name="T29" fmla="*/ 19 h 26"/>
                            <a:gd name="T30" fmla="*/ 64 w 78"/>
                            <a:gd name="T31" fmla="*/ 19 h 26"/>
                            <a:gd name="T32" fmla="*/ 51 w 78"/>
                            <a:gd name="T33" fmla="*/ 25 h 26"/>
                            <a:gd name="T34" fmla="*/ 51 w 78"/>
                            <a:gd name="T35" fmla="*/ 19 h 26"/>
                            <a:gd name="T36" fmla="*/ 45 w 78"/>
                            <a:gd name="T37" fmla="*/ 25 h 26"/>
                            <a:gd name="T38" fmla="*/ 32 w 78"/>
                            <a:gd name="T39" fmla="*/ 19 h 26"/>
                            <a:gd name="T40" fmla="*/ 26 w 78"/>
                            <a:gd name="T41" fmla="*/ 19 h 26"/>
                            <a:gd name="T42" fmla="*/ 19 w 78"/>
                            <a:gd name="T43" fmla="*/ 19 h 26"/>
                            <a:gd name="T44" fmla="*/ 13 w 78"/>
                            <a:gd name="T45" fmla="*/ 19 h 26"/>
                            <a:gd name="T46" fmla="*/ 7 w 78"/>
                            <a:gd name="T47" fmla="*/ 13 h 26"/>
                            <a:gd name="T48" fmla="*/ 0 w 78"/>
                            <a:gd name="T49" fmla="*/ 6 h 2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78"/>
                            <a:gd name="T76" fmla="*/ 0 h 26"/>
                            <a:gd name="T77" fmla="*/ 78 w 78"/>
                            <a:gd name="T78" fmla="*/ 26 h 2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78" h="26">
                              <a:moveTo>
                                <a:pt x="0" y="6"/>
                              </a:moveTo>
                              <a:lnTo>
                                <a:pt x="13" y="6"/>
                              </a:lnTo>
                              <a:lnTo>
                                <a:pt x="19" y="6"/>
                              </a:lnTo>
                              <a:lnTo>
                                <a:pt x="26" y="6"/>
                              </a:lnTo>
                              <a:lnTo>
                                <a:pt x="32" y="13"/>
                              </a:lnTo>
                              <a:lnTo>
                                <a:pt x="39" y="6"/>
                              </a:lnTo>
                              <a:lnTo>
                                <a:pt x="45" y="6"/>
                              </a:lnTo>
                              <a:lnTo>
                                <a:pt x="45" y="13"/>
                              </a:lnTo>
                              <a:lnTo>
                                <a:pt x="51" y="6"/>
                              </a:lnTo>
                              <a:lnTo>
                                <a:pt x="58" y="6"/>
                              </a:lnTo>
                              <a:lnTo>
                                <a:pt x="64" y="6"/>
                              </a:lnTo>
                              <a:lnTo>
                                <a:pt x="71" y="6"/>
                              </a:lnTo>
                              <a:lnTo>
                                <a:pt x="77" y="0"/>
                              </a:lnTo>
                              <a:lnTo>
                                <a:pt x="71" y="13"/>
                              </a:lnTo>
                              <a:lnTo>
                                <a:pt x="71" y="19"/>
                              </a:lnTo>
                              <a:lnTo>
                                <a:pt x="64" y="19"/>
                              </a:lnTo>
                              <a:lnTo>
                                <a:pt x="51" y="25"/>
                              </a:lnTo>
                              <a:lnTo>
                                <a:pt x="51" y="19"/>
                              </a:lnTo>
                              <a:lnTo>
                                <a:pt x="45" y="25"/>
                              </a:lnTo>
                              <a:lnTo>
                                <a:pt x="32" y="19"/>
                              </a:lnTo>
                              <a:lnTo>
                                <a:pt x="26" y="19"/>
                              </a:lnTo>
                              <a:lnTo>
                                <a:pt x="19" y="19"/>
                              </a:lnTo>
                              <a:lnTo>
                                <a:pt x="13" y="19"/>
                              </a:lnTo>
                              <a:lnTo>
                                <a:pt x="7" y="13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Freeform 3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1" y="2336"/>
                          <a:ext cx="90" cy="20"/>
                        </a:xfrm>
                        <a:custGeom>
                          <a:avLst/>
                          <a:gdLst>
                            <a:gd name="T0" fmla="*/ 0 w 90"/>
                            <a:gd name="T1" fmla="*/ 19 h 20"/>
                            <a:gd name="T2" fmla="*/ 6 w 90"/>
                            <a:gd name="T3" fmla="*/ 19 h 20"/>
                            <a:gd name="T4" fmla="*/ 19 w 90"/>
                            <a:gd name="T5" fmla="*/ 19 h 20"/>
                            <a:gd name="T6" fmla="*/ 32 w 90"/>
                            <a:gd name="T7" fmla="*/ 19 h 20"/>
                            <a:gd name="T8" fmla="*/ 45 w 90"/>
                            <a:gd name="T9" fmla="*/ 19 h 20"/>
                            <a:gd name="T10" fmla="*/ 57 w 90"/>
                            <a:gd name="T11" fmla="*/ 19 h 20"/>
                            <a:gd name="T12" fmla="*/ 64 w 90"/>
                            <a:gd name="T13" fmla="*/ 19 h 20"/>
                            <a:gd name="T14" fmla="*/ 70 w 90"/>
                            <a:gd name="T15" fmla="*/ 19 h 20"/>
                            <a:gd name="T16" fmla="*/ 83 w 90"/>
                            <a:gd name="T17" fmla="*/ 13 h 20"/>
                            <a:gd name="T18" fmla="*/ 89 w 90"/>
                            <a:gd name="T19" fmla="*/ 0 h 20"/>
                            <a:gd name="T20" fmla="*/ 83 w 90"/>
                            <a:gd name="T21" fmla="*/ 6 h 20"/>
                            <a:gd name="T22" fmla="*/ 77 w 90"/>
                            <a:gd name="T23" fmla="*/ 6 h 20"/>
                            <a:gd name="T24" fmla="*/ 70 w 90"/>
                            <a:gd name="T25" fmla="*/ 6 h 20"/>
                            <a:gd name="T26" fmla="*/ 64 w 90"/>
                            <a:gd name="T27" fmla="*/ 6 h 20"/>
                            <a:gd name="T28" fmla="*/ 57 w 90"/>
                            <a:gd name="T29" fmla="*/ 6 h 20"/>
                            <a:gd name="T30" fmla="*/ 45 w 90"/>
                            <a:gd name="T31" fmla="*/ 6 h 20"/>
                            <a:gd name="T32" fmla="*/ 38 w 90"/>
                            <a:gd name="T33" fmla="*/ 0 h 20"/>
                            <a:gd name="T34" fmla="*/ 25 w 90"/>
                            <a:gd name="T35" fmla="*/ 6 h 20"/>
                            <a:gd name="T36" fmla="*/ 19 w 90"/>
                            <a:gd name="T37" fmla="*/ 6 h 20"/>
                            <a:gd name="T38" fmla="*/ 6 w 90"/>
                            <a:gd name="T39" fmla="*/ 13 h 20"/>
                            <a:gd name="T40" fmla="*/ 0 w 90"/>
                            <a:gd name="T41" fmla="*/ 19 h 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90"/>
                            <a:gd name="T64" fmla="*/ 0 h 20"/>
                            <a:gd name="T65" fmla="*/ 90 w 90"/>
                            <a:gd name="T66" fmla="*/ 20 h 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90" h="20">
                              <a:moveTo>
                                <a:pt x="0" y="19"/>
                              </a:moveTo>
                              <a:lnTo>
                                <a:pt x="6" y="19"/>
                              </a:lnTo>
                              <a:lnTo>
                                <a:pt x="19" y="19"/>
                              </a:lnTo>
                              <a:lnTo>
                                <a:pt x="32" y="19"/>
                              </a:lnTo>
                              <a:lnTo>
                                <a:pt x="45" y="19"/>
                              </a:lnTo>
                              <a:lnTo>
                                <a:pt x="57" y="19"/>
                              </a:lnTo>
                              <a:lnTo>
                                <a:pt x="64" y="19"/>
                              </a:lnTo>
                              <a:lnTo>
                                <a:pt x="70" y="19"/>
                              </a:lnTo>
                              <a:lnTo>
                                <a:pt x="83" y="13"/>
                              </a:lnTo>
                              <a:lnTo>
                                <a:pt x="89" y="0"/>
                              </a:lnTo>
                              <a:lnTo>
                                <a:pt x="83" y="6"/>
                              </a:lnTo>
                              <a:lnTo>
                                <a:pt x="77" y="6"/>
                              </a:lnTo>
                              <a:lnTo>
                                <a:pt x="70" y="6"/>
                              </a:lnTo>
                              <a:lnTo>
                                <a:pt x="64" y="6"/>
                              </a:lnTo>
                              <a:lnTo>
                                <a:pt x="57" y="6"/>
                              </a:lnTo>
                              <a:lnTo>
                                <a:pt x="45" y="6"/>
                              </a:lnTo>
                              <a:lnTo>
                                <a:pt x="38" y="0"/>
                              </a:lnTo>
                              <a:lnTo>
                                <a:pt x="25" y="6"/>
                              </a:lnTo>
                              <a:lnTo>
                                <a:pt x="19" y="6"/>
                              </a:lnTo>
                              <a:lnTo>
                                <a:pt x="6" y="13"/>
                              </a:lnTo>
                              <a:lnTo>
                                <a:pt x="0" y="19"/>
                              </a:lnTo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59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2131" y="1914"/>
                    <a:ext cx="577" cy="589"/>
                    <a:chOff x="2131" y="1914"/>
                    <a:chExt cx="577" cy="589"/>
                  </a:xfrm>
                </p:grpSpPr>
                <p:grpSp>
                  <p:nvGrpSpPr>
                    <p:cNvPr id="160" name="Group 3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1" y="1914"/>
                      <a:ext cx="577" cy="589"/>
                      <a:chOff x="2131" y="1914"/>
                      <a:chExt cx="577" cy="589"/>
                    </a:xfrm>
                  </p:grpSpPr>
                  <p:sp>
                    <p:nvSpPr>
                      <p:cNvPr id="167" name="Freeform 3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3" y="1914"/>
                        <a:ext cx="545" cy="589"/>
                      </a:xfrm>
                      <a:custGeom>
                        <a:avLst/>
                        <a:gdLst>
                          <a:gd name="T0" fmla="*/ 64 w 545"/>
                          <a:gd name="T1" fmla="*/ 569 h 589"/>
                          <a:gd name="T2" fmla="*/ 109 w 545"/>
                          <a:gd name="T3" fmla="*/ 537 h 589"/>
                          <a:gd name="T4" fmla="*/ 147 w 545"/>
                          <a:gd name="T5" fmla="*/ 492 h 589"/>
                          <a:gd name="T6" fmla="*/ 160 w 545"/>
                          <a:gd name="T7" fmla="*/ 448 h 589"/>
                          <a:gd name="T8" fmla="*/ 160 w 545"/>
                          <a:gd name="T9" fmla="*/ 384 h 589"/>
                          <a:gd name="T10" fmla="*/ 115 w 545"/>
                          <a:gd name="T11" fmla="*/ 307 h 589"/>
                          <a:gd name="T12" fmla="*/ 160 w 545"/>
                          <a:gd name="T13" fmla="*/ 268 h 589"/>
                          <a:gd name="T14" fmla="*/ 211 w 545"/>
                          <a:gd name="T15" fmla="*/ 326 h 589"/>
                          <a:gd name="T16" fmla="*/ 243 w 545"/>
                          <a:gd name="T17" fmla="*/ 320 h 589"/>
                          <a:gd name="T18" fmla="*/ 237 w 545"/>
                          <a:gd name="T19" fmla="*/ 281 h 589"/>
                          <a:gd name="T20" fmla="*/ 282 w 545"/>
                          <a:gd name="T21" fmla="*/ 262 h 589"/>
                          <a:gd name="T22" fmla="*/ 256 w 545"/>
                          <a:gd name="T23" fmla="*/ 224 h 589"/>
                          <a:gd name="T24" fmla="*/ 237 w 545"/>
                          <a:gd name="T25" fmla="*/ 172 h 589"/>
                          <a:gd name="T26" fmla="*/ 288 w 545"/>
                          <a:gd name="T27" fmla="*/ 153 h 589"/>
                          <a:gd name="T28" fmla="*/ 333 w 545"/>
                          <a:gd name="T29" fmla="*/ 121 h 589"/>
                          <a:gd name="T30" fmla="*/ 371 w 545"/>
                          <a:gd name="T31" fmla="*/ 147 h 589"/>
                          <a:gd name="T32" fmla="*/ 423 w 545"/>
                          <a:gd name="T33" fmla="*/ 147 h 589"/>
                          <a:gd name="T34" fmla="*/ 467 w 545"/>
                          <a:gd name="T35" fmla="*/ 172 h 589"/>
                          <a:gd name="T36" fmla="*/ 499 w 545"/>
                          <a:gd name="T37" fmla="*/ 211 h 589"/>
                          <a:gd name="T38" fmla="*/ 499 w 545"/>
                          <a:gd name="T39" fmla="*/ 256 h 589"/>
                          <a:gd name="T40" fmla="*/ 512 w 545"/>
                          <a:gd name="T41" fmla="*/ 262 h 589"/>
                          <a:gd name="T42" fmla="*/ 519 w 545"/>
                          <a:gd name="T43" fmla="*/ 275 h 589"/>
                          <a:gd name="T44" fmla="*/ 525 w 545"/>
                          <a:gd name="T45" fmla="*/ 268 h 589"/>
                          <a:gd name="T46" fmla="*/ 531 w 545"/>
                          <a:gd name="T47" fmla="*/ 275 h 589"/>
                          <a:gd name="T48" fmla="*/ 544 w 545"/>
                          <a:gd name="T49" fmla="*/ 256 h 589"/>
                          <a:gd name="T50" fmla="*/ 544 w 545"/>
                          <a:gd name="T51" fmla="*/ 204 h 589"/>
                          <a:gd name="T52" fmla="*/ 531 w 545"/>
                          <a:gd name="T53" fmla="*/ 153 h 589"/>
                          <a:gd name="T54" fmla="*/ 506 w 545"/>
                          <a:gd name="T55" fmla="*/ 121 h 589"/>
                          <a:gd name="T56" fmla="*/ 506 w 545"/>
                          <a:gd name="T57" fmla="*/ 96 h 589"/>
                          <a:gd name="T58" fmla="*/ 493 w 545"/>
                          <a:gd name="T59" fmla="*/ 70 h 589"/>
                          <a:gd name="T60" fmla="*/ 487 w 545"/>
                          <a:gd name="T61" fmla="*/ 44 h 589"/>
                          <a:gd name="T62" fmla="*/ 448 w 545"/>
                          <a:gd name="T63" fmla="*/ 25 h 589"/>
                          <a:gd name="T64" fmla="*/ 384 w 545"/>
                          <a:gd name="T65" fmla="*/ 0 h 589"/>
                          <a:gd name="T66" fmla="*/ 295 w 545"/>
                          <a:gd name="T67" fmla="*/ 6 h 589"/>
                          <a:gd name="T68" fmla="*/ 231 w 545"/>
                          <a:gd name="T69" fmla="*/ 25 h 589"/>
                          <a:gd name="T70" fmla="*/ 167 w 545"/>
                          <a:gd name="T71" fmla="*/ 76 h 589"/>
                          <a:gd name="T72" fmla="*/ 122 w 545"/>
                          <a:gd name="T73" fmla="*/ 128 h 589"/>
                          <a:gd name="T74" fmla="*/ 103 w 545"/>
                          <a:gd name="T75" fmla="*/ 153 h 589"/>
                          <a:gd name="T76" fmla="*/ 90 w 545"/>
                          <a:gd name="T77" fmla="*/ 179 h 589"/>
                          <a:gd name="T78" fmla="*/ 83 w 545"/>
                          <a:gd name="T79" fmla="*/ 217 h 589"/>
                          <a:gd name="T80" fmla="*/ 83 w 545"/>
                          <a:gd name="T81" fmla="*/ 249 h 589"/>
                          <a:gd name="T82" fmla="*/ 83 w 545"/>
                          <a:gd name="T83" fmla="*/ 307 h 589"/>
                          <a:gd name="T84" fmla="*/ 71 w 545"/>
                          <a:gd name="T85" fmla="*/ 345 h 589"/>
                          <a:gd name="T86" fmla="*/ 83 w 545"/>
                          <a:gd name="T87" fmla="*/ 364 h 589"/>
                          <a:gd name="T88" fmla="*/ 83 w 545"/>
                          <a:gd name="T89" fmla="*/ 390 h 589"/>
                          <a:gd name="T90" fmla="*/ 90 w 545"/>
                          <a:gd name="T91" fmla="*/ 428 h 589"/>
                          <a:gd name="T92" fmla="*/ 122 w 545"/>
                          <a:gd name="T93" fmla="*/ 441 h 589"/>
                          <a:gd name="T94" fmla="*/ 115 w 545"/>
                          <a:gd name="T95" fmla="*/ 460 h 589"/>
                          <a:gd name="T96" fmla="*/ 96 w 545"/>
                          <a:gd name="T97" fmla="*/ 512 h 589"/>
                          <a:gd name="T98" fmla="*/ 83 w 545"/>
                          <a:gd name="T99" fmla="*/ 544 h 589"/>
                          <a:gd name="T100" fmla="*/ 39 w 545"/>
                          <a:gd name="T101" fmla="*/ 563 h 589"/>
                          <a:gd name="T102" fmla="*/ 0 w 545"/>
                          <a:gd name="T103" fmla="*/ 588 h 589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545"/>
                          <a:gd name="T157" fmla="*/ 0 h 589"/>
                          <a:gd name="T158" fmla="*/ 545 w 545"/>
                          <a:gd name="T159" fmla="*/ 589 h 589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545" h="589">
                            <a:moveTo>
                              <a:pt x="0" y="588"/>
                            </a:moveTo>
                            <a:lnTo>
                              <a:pt x="32" y="588"/>
                            </a:lnTo>
                            <a:lnTo>
                              <a:pt x="64" y="569"/>
                            </a:lnTo>
                            <a:lnTo>
                              <a:pt x="77" y="556"/>
                            </a:lnTo>
                            <a:lnTo>
                              <a:pt x="96" y="550"/>
                            </a:lnTo>
                            <a:lnTo>
                              <a:pt x="109" y="537"/>
                            </a:lnTo>
                            <a:lnTo>
                              <a:pt x="122" y="524"/>
                            </a:lnTo>
                            <a:lnTo>
                              <a:pt x="135" y="512"/>
                            </a:lnTo>
                            <a:lnTo>
                              <a:pt x="147" y="492"/>
                            </a:lnTo>
                            <a:lnTo>
                              <a:pt x="154" y="480"/>
                            </a:lnTo>
                            <a:lnTo>
                              <a:pt x="160" y="467"/>
                            </a:lnTo>
                            <a:lnTo>
                              <a:pt x="160" y="448"/>
                            </a:lnTo>
                            <a:lnTo>
                              <a:pt x="173" y="422"/>
                            </a:lnTo>
                            <a:lnTo>
                              <a:pt x="179" y="403"/>
                            </a:lnTo>
                            <a:lnTo>
                              <a:pt x="160" y="384"/>
                            </a:lnTo>
                            <a:lnTo>
                              <a:pt x="141" y="371"/>
                            </a:lnTo>
                            <a:lnTo>
                              <a:pt x="122" y="345"/>
                            </a:lnTo>
                            <a:lnTo>
                              <a:pt x="115" y="307"/>
                            </a:lnTo>
                            <a:lnTo>
                              <a:pt x="122" y="281"/>
                            </a:lnTo>
                            <a:lnTo>
                              <a:pt x="141" y="268"/>
                            </a:lnTo>
                            <a:lnTo>
                              <a:pt x="160" y="268"/>
                            </a:lnTo>
                            <a:lnTo>
                              <a:pt x="173" y="281"/>
                            </a:lnTo>
                            <a:lnTo>
                              <a:pt x="199" y="320"/>
                            </a:lnTo>
                            <a:lnTo>
                              <a:pt x="211" y="326"/>
                            </a:lnTo>
                            <a:lnTo>
                              <a:pt x="224" y="326"/>
                            </a:lnTo>
                            <a:lnTo>
                              <a:pt x="231" y="320"/>
                            </a:lnTo>
                            <a:lnTo>
                              <a:pt x="243" y="320"/>
                            </a:lnTo>
                            <a:lnTo>
                              <a:pt x="250" y="313"/>
                            </a:lnTo>
                            <a:lnTo>
                              <a:pt x="237" y="300"/>
                            </a:lnTo>
                            <a:lnTo>
                              <a:pt x="237" y="281"/>
                            </a:lnTo>
                            <a:lnTo>
                              <a:pt x="250" y="275"/>
                            </a:lnTo>
                            <a:lnTo>
                              <a:pt x="263" y="268"/>
                            </a:lnTo>
                            <a:lnTo>
                              <a:pt x="282" y="262"/>
                            </a:lnTo>
                            <a:lnTo>
                              <a:pt x="275" y="243"/>
                            </a:lnTo>
                            <a:lnTo>
                              <a:pt x="263" y="236"/>
                            </a:lnTo>
                            <a:lnTo>
                              <a:pt x="256" y="224"/>
                            </a:lnTo>
                            <a:lnTo>
                              <a:pt x="237" y="211"/>
                            </a:lnTo>
                            <a:lnTo>
                              <a:pt x="231" y="185"/>
                            </a:lnTo>
                            <a:lnTo>
                              <a:pt x="237" y="172"/>
                            </a:lnTo>
                            <a:lnTo>
                              <a:pt x="250" y="160"/>
                            </a:lnTo>
                            <a:lnTo>
                              <a:pt x="269" y="160"/>
                            </a:lnTo>
                            <a:lnTo>
                              <a:pt x="288" y="153"/>
                            </a:lnTo>
                            <a:lnTo>
                              <a:pt x="314" y="147"/>
                            </a:lnTo>
                            <a:lnTo>
                              <a:pt x="327" y="134"/>
                            </a:lnTo>
                            <a:lnTo>
                              <a:pt x="333" y="121"/>
                            </a:lnTo>
                            <a:lnTo>
                              <a:pt x="346" y="134"/>
                            </a:lnTo>
                            <a:lnTo>
                              <a:pt x="359" y="140"/>
                            </a:lnTo>
                            <a:lnTo>
                              <a:pt x="371" y="147"/>
                            </a:lnTo>
                            <a:lnTo>
                              <a:pt x="391" y="147"/>
                            </a:lnTo>
                            <a:lnTo>
                              <a:pt x="403" y="147"/>
                            </a:lnTo>
                            <a:lnTo>
                              <a:pt x="423" y="147"/>
                            </a:lnTo>
                            <a:lnTo>
                              <a:pt x="435" y="153"/>
                            </a:lnTo>
                            <a:lnTo>
                              <a:pt x="455" y="160"/>
                            </a:lnTo>
                            <a:lnTo>
                              <a:pt x="467" y="172"/>
                            </a:lnTo>
                            <a:lnTo>
                              <a:pt x="487" y="179"/>
                            </a:lnTo>
                            <a:lnTo>
                              <a:pt x="493" y="192"/>
                            </a:lnTo>
                            <a:lnTo>
                              <a:pt x="499" y="211"/>
                            </a:lnTo>
                            <a:lnTo>
                              <a:pt x="506" y="230"/>
                            </a:lnTo>
                            <a:lnTo>
                              <a:pt x="506" y="243"/>
                            </a:lnTo>
                            <a:lnTo>
                              <a:pt x="499" y="256"/>
                            </a:lnTo>
                            <a:lnTo>
                              <a:pt x="499" y="268"/>
                            </a:lnTo>
                            <a:lnTo>
                              <a:pt x="506" y="268"/>
                            </a:lnTo>
                            <a:lnTo>
                              <a:pt x="512" y="262"/>
                            </a:lnTo>
                            <a:lnTo>
                              <a:pt x="519" y="262"/>
                            </a:lnTo>
                            <a:lnTo>
                              <a:pt x="519" y="268"/>
                            </a:lnTo>
                            <a:lnTo>
                              <a:pt x="519" y="275"/>
                            </a:lnTo>
                            <a:lnTo>
                              <a:pt x="519" y="294"/>
                            </a:lnTo>
                            <a:lnTo>
                              <a:pt x="525" y="275"/>
                            </a:lnTo>
                            <a:lnTo>
                              <a:pt x="525" y="268"/>
                            </a:lnTo>
                            <a:lnTo>
                              <a:pt x="525" y="256"/>
                            </a:lnTo>
                            <a:lnTo>
                              <a:pt x="531" y="268"/>
                            </a:lnTo>
                            <a:lnTo>
                              <a:pt x="531" y="275"/>
                            </a:lnTo>
                            <a:lnTo>
                              <a:pt x="531" y="294"/>
                            </a:lnTo>
                            <a:lnTo>
                              <a:pt x="538" y="275"/>
                            </a:lnTo>
                            <a:lnTo>
                              <a:pt x="544" y="256"/>
                            </a:lnTo>
                            <a:lnTo>
                              <a:pt x="544" y="243"/>
                            </a:lnTo>
                            <a:lnTo>
                              <a:pt x="544" y="224"/>
                            </a:lnTo>
                            <a:lnTo>
                              <a:pt x="544" y="204"/>
                            </a:lnTo>
                            <a:lnTo>
                              <a:pt x="544" y="185"/>
                            </a:lnTo>
                            <a:lnTo>
                              <a:pt x="538" y="166"/>
                            </a:lnTo>
                            <a:lnTo>
                              <a:pt x="531" y="153"/>
                            </a:lnTo>
                            <a:lnTo>
                              <a:pt x="525" y="140"/>
                            </a:lnTo>
                            <a:lnTo>
                              <a:pt x="512" y="128"/>
                            </a:lnTo>
                            <a:lnTo>
                              <a:pt x="506" y="121"/>
                            </a:lnTo>
                            <a:lnTo>
                              <a:pt x="499" y="115"/>
                            </a:lnTo>
                            <a:lnTo>
                              <a:pt x="499" y="108"/>
                            </a:lnTo>
                            <a:lnTo>
                              <a:pt x="506" y="96"/>
                            </a:lnTo>
                            <a:lnTo>
                              <a:pt x="506" y="89"/>
                            </a:lnTo>
                            <a:lnTo>
                              <a:pt x="506" y="76"/>
                            </a:lnTo>
                            <a:lnTo>
                              <a:pt x="493" y="70"/>
                            </a:lnTo>
                            <a:lnTo>
                              <a:pt x="493" y="64"/>
                            </a:lnTo>
                            <a:lnTo>
                              <a:pt x="487" y="51"/>
                            </a:lnTo>
                            <a:lnTo>
                              <a:pt x="487" y="44"/>
                            </a:lnTo>
                            <a:lnTo>
                              <a:pt x="474" y="38"/>
                            </a:lnTo>
                            <a:lnTo>
                              <a:pt x="467" y="38"/>
                            </a:lnTo>
                            <a:lnTo>
                              <a:pt x="448" y="25"/>
                            </a:lnTo>
                            <a:lnTo>
                              <a:pt x="429" y="12"/>
                            </a:lnTo>
                            <a:lnTo>
                              <a:pt x="410" y="6"/>
                            </a:lnTo>
                            <a:lnTo>
                              <a:pt x="384" y="0"/>
                            </a:lnTo>
                            <a:lnTo>
                              <a:pt x="352" y="0"/>
                            </a:lnTo>
                            <a:lnTo>
                              <a:pt x="320" y="0"/>
                            </a:lnTo>
                            <a:lnTo>
                              <a:pt x="295" y="6"/>
                            </a:lnTo>
                            <a:lnTo>
                              <a:pt x="275" y="12"/>
                            </a:lnTo>
                            <a:lnTo>
                              <a:pt x="256" y="19"/>
                            </a:lnTo>
                            <a:lnTo>
                              <a:pt x="231" y="25"/>
                            </a:lnTo>
                            <a:lnTo>
                              <a:pt x="211" y="38"/>
                            </a:lnTo>
                            <a:lnTo>
                              <a:pt x="186" y="57"/>
                            </a:lnTo>
                            <a:lnTo>
                              <a:pt x="167" y="76"/>
                            </a:lnTo>
                            <a:lnTo>
                              <a:pt x="147" y="89"/>
                            </a:lnTo>
                            <a:lnTo>
                              <a:pt x="135" y="115"/>
                            </a:lnTo>
                            <a:lnTo>
                              <a:pt x="122" y="128"/>
                            </a:lnTo>
                            <a:lnTo>
                              <a:pt x="115" y="134"/>
                            </a:lnTo>
                            <a:lnTo>
                              <a:pt x="103" y="147"/>
                            </a:lnTo>
                            <a:lnTo>
                              <a:pt x="103" y="153"/>
                            </a:lnTo>
                            <a:lnTo>
                              <a:pt x="96" y="166"/>
                            </a:lnTo>
                            <a:lnTo>
                              <a:pt x="90" y="172"/>
                            </a:lnTo>
                            <a:lnTo>
                              <a:pt x="90" y="179"/>
                            </a:lnTo>
                            <a:lnTo>
                              <a:pt x="90" y="192"/>
                            </a:lnTo>
                            <a:lnTo>
                              <a:pt x="90" y="211"/>
                            </a:lnTo>
                            <a:lnTo>
                              <a:pt x="83" y="217"/>
                            </a:lnTo>
                            <a:lnTo>
                              <a:pt x="83" y="230"/>
                            </a:lnTo>
                            <a:lnTo>
                              <a:pt x="83" y="243"/>
                            </a:lnTo>
                            <a:lnTo>
                              <a:pt x="83" y="249"/>
                            </a:lnTo>
                            <a:lnTo>
                              <a:pt x="90" y="268"/>
                            </a:lnTo>
                            <a:lnTo>
                              <a:pt x="96" y="294"/>
                            </a:lnTo>
                            <a:lnTo>
                              <a:pt x="83" y="307"/>
                            </a:lnTo>
                            <a:lnTo>
                              <a:pt x="77" y="320"/>
                            </a:lnTo>
                            <a:lnTo>
                              <a:pt x="71" y="332"/>
                            </a:lnTo>
                            <a:lnTo>
                              <a:pt x="71" y="345"/>
                            </a:lnTo>
                            <a:lnTo>
                              <a:pt x="71" y="352"/>
                            </a:lnTo>
                            <a:lnTo>
                              <a:pt x="77" y="358"/>
                            </a:lnTo>
                            <a:lnTo>
                              <a:pt x="83" y="364"/>
                            </a:lnTo>
                            <a:lnTo>
                              <a:pt x="83" y="371"/>
                            </a:lnTo>
                            <a:lnTo>
                              <a:pt x="83" y="384"/>
                            </a:lnTo>
                            <a:lnTo>
                              <a:pt x="83" y="390"/>
                            </a:lnTo>
                            <a:lnTo>
                              <a:pt x="83" y="403"/>
                            </a:lnTo>
                            <a:lnTo>
                              <a:pt x="83" y="416"/>
                            </a:lnTo>
                            <a:lnTo>
                              <a:pt x="90" y="428"/>
                            </a:lnTo>
                            <a:lnTo>
                              <a:pt x="96" y="435"/>
                            </a:lnTo>
                            <a:lnTo>
                              <a:pt x="109" y="441"/>
                            </a:lnTo>
                            <a:lnTo>
                              <a:pt x="122" y="441"/>
                            </a:lnTo>
                            <a:lnTo>
                              <a:pt x="135" y="441"/>
                            </a:lnTo>
                            <a:lnTo>
                              <a:pt x="128" y="448"/>
                            </a:lnTo>
                            <a:lnTo>
                              <a:pt x="115" y="460"/>
                            </a:lnTo>
                            <a:lnTo>
                              <a:pt x="109" y="480"/>
                            </a:lnTo>
                            <a:lnTo>
                              <a:pt x="103" y="492"/>
                            </a:lnTo>
                            <a:lnTo>
                              <a:pt x="96" y="512"/>
                            </a:lnTo>
                            <a:lnTo>
                              <a:pt x="96" y="524"/>
                            </a:lnTo>
                            <a:lnTo>
                              <a:pt x="90" y="537"/>
                            </a:lnTo>
                            <a:lnTo>
                              <a:pt x="83" y="544"/>
                            </a:lnTo>
                            <a:lnTo>
                              <a:pt x="71" y="544"/>
                            </a:lnTo>
                            <a:lnTo>
                              <a:pt x="51" y="550"/>
                            </a:lnTo>
                            <a:lnTo>
                              <a:pt x="39" y="563"/>
                            </a:lnTo>
                            <a:lnTo>
                              <a:pt x="26" y="576"/>
                            </a:lnTo>
                            <a:lnTo>
                              <a:pt x="19" y="582"/>
                            </a:lnTo>
                            <a:lnTo>
                              <a:pt x="0" y="588"/>
                            </a:lnTo>
                          </a:path>
                        </a:pathLst>
                      </a:custGeom>
                      <a:solidFill>
                        <a:srgbClr val="BF7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168" name="Group 3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1" y="2381"/>
                        <a:ext cx="142" cy="116"/>
                        <a:chOff x="2131" y="2381"/>
                        <a:chExt cx="142" cy="116"/>
                      </a:xfrm>
                    </p:grpSpPr>
                    <p:sp>
                      <p:nvSpPr>
                        <p:cNvPr id="169" name="Freeform 3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9" y="2381"/>
                          <a:ext cx="84" cy="97"/>
                        </a:xfrm>
                        <a:custGeom>
                          <a:avLst/>
                          <a:gdLst>
                            <a:gd name="T0" fmla="*/ 83 w 84"/>
                            <a:gd name="T1" fmla="*/ 0 h 97"/>
                            <a:gd name="T2" fmla="*/ 64 w 84"/>
                            <a:gd name="T3" fmla="*/ 0 h 97"/>
                            <a:gd name="T4" fmla="*/ 51 w 84"/>
                            <a:gd name="T5" fmla="*/ 6 h 97"/>
                            <a:gd name="T6" fmla="*/ 38 w 84"/>
                            <a:gd name="T7" fmla="*/ 19 h 97"/>
                            <a:gd name="T8" fmla="*/ 25 w 84"/>
                            <a:gd name="T9" fmla="*/ 25 h 97"/>
                            <a:gd name="T10" fmla="*/ 19 w 84"/>
                            <a:gd name="T11" fmla="*/ 32 h 97"/>
                            <a:gd name="T12" fmla="*/ 6 w 84"/>
                            <a:gd name="T13" fmla="*/ 45 h 97"/>
                            <a:gd name="T14" fmla="*/ 0 w 84"/>
                            <a:gd name="T15" fmla="*/ 64 h 97"/>
                            <a:gd name="T16" fmla="*/ 0 w 84"/>
                            <a:gd name="T17" fmla="*/ 77 h 97"/>
                            <a:gd name="T18" fmla="*/ 6 w 84"/>
                            <a:gd name="T19" fmla="*/ 96 h 9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84"/>
                            <a:gd name="T31" fmla="*/ 0 h 97"/>
                            <a:gd name="T32" fmla="*/ 84 w 84"/>
                            <a:gd name="T33" fmla="*/ 97 h 9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84" h="97">
                              <a:moveTo>
                                <a:pt x="83" y="0"/>
                              </a:moveTo>
                              <a:lnTo>
                                <a:pt x="64" y="0"/>
                              </a:lnTo>
                              <a:lnTo>
                                <a:pt x="51" y="6"/>
                              </a:lnTo>
                              <a:lnTo>
                                <a:pt x="38" y="19"/>
                              </a:lnTo>
                              <a:lnTo>
                                <a:pt x="25" y="25"/>
                              </a:lnTo>
                              <a:lnTo>
                                <a:pt x="19" y="32"/>
                              </a:lnTo>
                              <a:lnTo>
                                <a:pt x="6" y="45"/>
                              </a:lnTo>
                              <a:lnTo>
                                <a:pt x="0" y="64"/>
                              </a:lnTo>
                              <a:lnTo>
                                <a:pt x="0" y="77"/>
                              </a:lnTo>
                              <a:lnTo>
                                <a:pt x="6" y="9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BF7F1F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Freeform 3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1" y="2438"/>
                          <a:ext cx="116" cy="59"/>
                        </a:xfrm>
                        <a:custGeom>
                          <a:avLst/>
                          <a:gdLst>
                            <a:gd name="T0" fmla="*/ 115 w 116"/>
                            <a:gd name="T1" fmla="*/ 7 h 59"/>
                            <a:gd name="T2" fmla="*/ 103 w 116"/>
                            <a:gd name="T3" fmla="*/ 0 h 59"/>
                            <a:gd name="T4" fmla="*/ 90 w 116"/>
                            <a:gd name="T5" fmla="*/ 0 h 59"/>
                            <a:gd name="T6" fmla="*/ 77 w 116"/>
                            <a:gd name="T7" fmla="*/ 13 h 59"/>
                            <a:gd name="T8" fmla="*/ 64 w 116"/>
                            <a:gd name="T9" fmla="*/ 7 h 59"/>
                            <a:gd name="T10" fmla="*/ 51 w 116"/>
                            <a:gd name="T11" fmla="*/ 13 h 59"/>
                            <a:gd name="T12" fmla="*/ 39 w 116"/>
                            <a:gd name="T13" fmla="*/ 20 h 59"/>
                            <a:gd name="T14" fmla="*/ 32 w 116"/>
                            <a:gd name="T15" fmla="*/ 26 h 59"/>
                            <a:gd name="T16" fmla="*/ 26 w 116"/>
                            <a:gd name="T17" fmla="*/ 32 h 59"/>
                            <a:gd name="T18" fmla="*/ 19 w 116"/>
                            <a:gd name="T19" fmla="*/ 45 h 59"/>
                            <a:gd name="T20" fmla="*/ 13 w 116"/>
                            <a:gd name="T21" fmla="*/ 52 h 59"/>
                            <a:gd name="T22" fmla="*/ 0 w 116"/>
                            <a:gd name="T23" fmla="*/ 58 h 59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116"/>
                            <a:gd name="T37" fmla="*/ 0 h 59"/>
                            <a:gd name="T38" fmla="*/ 116 w 116"/>
                            <a:gd name="T39" fmla="*/ 59 h 59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116" h="59">
                              <a:moveTo>
                                <a:pt x="115" y="7"/>
                              </a:moveTo>
                              <a:lnTo>
                                <a:pt x="103" y="0"/>
                              </a:lnTo>
                              <a:lnTo>
                                <a:pt x="90" y="0"/>
                              </a:lnTo>
                              <a:lnTo>
                                <a:pt x="77" y="13"/>
                              </a:lnTo>
                              <a:lnTo>
                                <a:pt x="64" y="7"/>
                              </a:lnTo>
                              <a:lnTo>
                                <a:pt x="51" y="13"/>
                              </a:lnTo>
                              <a:lnTo>
                                <a:pt x="39" y="20"/>
                              </a:lnTo>
                              <a:lnTo>
                                <a:pt x="32" y="26"/>
                              </a:lnTo>
                              <a:lnTo>
                                <a:pt x="26" y="32"/>
                              </a:lnTo>
                              <a:lnTo>
                                <a:pt x="19" y="45"/>
                              </a:lnTo>
                              <a:lnTo>
                                <a:pt x="13" y="52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BF7F1F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Freeform 3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2" y="2400"/>
                          <a:ext cx="85" cy="39"/>
                        </a:xfrm>
                        <a:custGeom>
                          <a:avLst/>
                          <a:gdLst>
                            <a:gd name="T0" fmla="*/ 84 w 85"/>
                            <a:gd name="T1" fmla="*/ 6 h 39"/>
                            <a:gd name="T2" fmla="*/ 64 w 85"/>
                            <a:gd name="T3" fmla="*/ 0 h 39"/>
                            <a:gd name="T4" fmla="*/ 45 w 85"/>
                            <a:gd name="T5" fmla="*/ 6 h 39"/>
                            <a:gd name="T6" fmla="*/ 39 w 85"/>
                            <a:gd name="T7" fmla="*/ 13 h 39"/>
                            <a:gd name="T8" fmla="*/ 32 w 85"/>
                            <a:gd name="T9" fmla="*/ 19 h 39"/>
                            <a:gd name="T10" fmla="*/ 32 w 85"/>
                            <a:gd name="T11" fmla="*/ 32 h 39"/>
                            <a:gd name="T12" fmla="*/ 26 w 85"/>
                            <a:gd name="T13" fmla="*/ 38 h 39"/>
                            <a:gd name="T14" fmla="*/ 13 w 85"/>
                            <a:gd name="T15" fmla="*/ 38 h 39"/>
                            <a:gd name="T16" fmla="*/ 0 w 85"/>
                            <a:gd name="T17" fmla="*/ 38 h 39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85"/>
                            <a:gd name="T28" fmla="*/ 0 h 39"/>
                            <a:gd name="T29" fmla="*/ 85 w 85"/>
                            <a:gd name="T30" fmla="*/ 39 h 39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85" h="39">
                              <a:moveTo>
                                <a:pt x="84" y="6"/>
                              </a:moveTo>
                              <a:lnTo>
                                <a:pt x="64" y="0"/>
                              </a:lnTo>
                              <a:lnTo>
                                <a:pt x="45" y="6"/>
                              </a:lnTo>
                              <a:lnTo>
                                <a:pt x="39" y="13"/>
                              </a:lnTo>
                              <a:lnTo>
                                <a:pt x="32" y="19"/>
                              </a:lnTo>
                              <a:lnTo>
                                <a:pt x="32" y="32"/>
                              </a:lnTo>
                              <a:lnTo>
                                <a:pt x="26" y="38"/>
                              </a:lnTo>
                              <a:lnTo>
                                <a:pt x="13" y="38"/>
                              </a:lnTo>
                              <a:lnTo>
                                <a:pt x="0" y="3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BF7F1F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1" name="Group 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0" y="1920"/>
                      <a:ext cx="436" cy="507"/>
                      <a:chOff x="2240" y="1920"/>
                      <a:chExt cx="436" cy="507"/>
                    </a:xfrm>
                  </p:grpSpPr>
                  <p:sp>
                    <p:nvSpPr>
                      <p:cNvPr id="162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7" y="1997"/>
                        <a:ext cx="129" cy="116"/>
                      </a:xfrm>
                      <a:custGeom>
                        <a:avLst/>
                        <a:gdLst>
                          <a:gd name="T0" fmla="*/ 0 w 129"/>
                          <a:gd name="T1" fmla="*/ 64 h 116"/>
                          <a:gd name="T2" fmla="*/ 0 w 129"/>
                          <a:gd name="T3" fmla="*/ 51 h 116"/>
                          <a:gd name="T4" fmla="*/ 7 w 129"/>
                          <a:gd name="T5" fmla="*/ 45 h 116"/>
                          <a:gd name="T6" fmla="*/ 13 w 129"/>
                          <a:gd name="T7" fmla="*/ 32 h 116"/>
                          <a:gd name="T8" fmla="*/ 19 w 129"/>
                          <a:gd name="T9" fmla="*/ 25 h 116"/>
                          <a:gd name="T10" fmla="*/ 32 w 129"/>
                          <a:gd name="T11" fmla="*/ 13 h 116"/>
                          <a:gd name="T12" fmla="*/ 45 w 129"/>
                          <a:gd name="T13" fmla="*/ 6 h 116"/>
                          <a:gd name="T14" fmla="*/ 58 w 129"/>
                          <a:gd name="T15" fmla="*/ 0 h 116"/>
                          <a:gd name="T16" fmla="*/ 71 w 129"/>
                          <a:gd name="T17" fmla="*/ 0 h 116"/>
                          <a:gd name="T18" fmla="*/ 83 w 129"/>
                          <a:gd name="T19" fmla="*/ 0 h 116"/>
                          <a:gd name="T20" fmla="*/ 71 w 129"/>
                          <a:gd name="T21" fmla="*/ 6 h 116"/>
                          <a:gd name="T22" fmla="*/ 64 w 129"/>
                          <a:gd name="T23" fmla="*/ 6 h 116"/>
                          <a:gd name="T24" fmla="*/ 58 w 129"/>
                          <a:gd name="T25" fmla="*/ 13 h 116"/>
                          <a:gd name="T26" fmla="*/ 51 w 129"/>
                          <a:gd name="T27" fmla="*/ 19 h 116"/>
                          <a:gd name="T28" fmla="*/ 45 w 129"/>
                          <a:gd name="T29" fmla="*/ 32 h 116"/>
                          <a:gd name="T30" fmla="*/ 58 w 129"/>
                          <a:gd name="T31" fmla="*/ 25 h 116"/>
                          <a:gd name="T32" fmla="*/ 64 w 129"/>
                          <a:gd name="T33" fmla="*/ 25 h 116"/>
                          <a:gd name="T34" fmla="*/ 83 w 129"/>
                          <a:gd name="T35" fmla="*/ 25 h 116"/>
                          <a:gd name="T36" fmla="*/ 64 w 129"/>
                          <a:gd name="T37" fmla="*/ 25 h 116"/>
                          <a:gd name="T38" fmla="*/ 58 w 129"/>
                          <a:gd name="T39" fmla="*/ 32 h 116"/>
                          <a:gd name="T40" fmla="*/ 71 w 129"/>
                          <a:gd name="T41" fmla="*/ 38 h 116"/>
                          <a:gd name="T42" fmla="*/ 83 w 129"/>
                          <a:gd name="T43" fmla="*/ 38 h 116"/>
                          <a:gd name="T44" fmla="*/ 90 w 129"/>
                          <a:gd name="T45" fmla="*/ 45 h 116"/>
                          <a:gd name="T46" fmla="*/ 96 w 129"/>
                          <a:gd name="T47" fmla="*/ 57 h 116"/>
                          <a:gd name="T48" fmla="*/ 83 w 129"/>
                          <a:gd name="T49" fmla="*/ 51 h 116"/>
                          <a:gd name="T50" fmla="*/ 71 w 129"/>
                          <a:gd name="T51" fmla="*/ 45 h 116"/>
                          <a:gd name="T52" fmla="*/ 64 w 129"/>
                          <a:gd name="T53" fmla="*/ 45 h 116"/>
                          <a:gd name="T54" fmla="*/ 51 w 129"/>
                          <a:gd name="T55" fmla="*/ 51 h 116"/>
                          <a:gd name="T56" fmla="*/ 45 w 129"/>
                          <a:gd name="T57" fmla="*/ 57 h 116"/>
                          <a:gd name="T58" fmla="*/ 58 w 129"/>
                          <a:gd name="T59" fmla="*/ 57 h 116"/>
                          <a:gd name="T60" fmla="*/ 71 w 129"/>
                          <a:gd name="T61" fmla="*/ 64 h 116"/>
                          <a:gd name="T62" fmla="*/ 83 w 129"/>
                          <a:gd name="T63" fmla="*/ 70 h 116"/>
                          <a:gd name="T64" fmla="*/ 96 w 129"/>
                          <a:gd name="T65" fmla="*/ 77 h 116"/>
                          <a:gd name="T66" fmla="*/ 109 w 129"/>
                          <a:gd name="T67" fmla="*/ 89 h 116"/>
                          <a:gd name="T68" fmla="*/ 115 w 129"/>
                          <a:gd name="T69" fmla="*/ 96 h 116"/>
                          <a:gd name="T70" fmla="*/ 128 w 129"/>
                          <a:gd name="T71" fmla="*/ 115 h 116"/>
                          <a:gd name="T72" fmla="*/ 115 w 129"/>
                          <a:gd name="T73" fmla="*/ 109 h 116"/>
                          <a:gd name="T74" fmla="*/ 103 w 129"/>
                          <a:gd name="T75" fmla="*/ 102 h 116"/>
                          <a:gd name="T76" fmla="*/ 90 w 129"/>
                          <a:gd name="T77" fmla="*/ 89 h 116"/>
                          <a:gd name="T78" fmla="*/ 77 w 129"/>
                          <a:gd name="T79" fmla="*/ 83 h 116"/>
                          <a:gd name="T80" fmla="*/ 64 w 129"/>
                          <a:gd name="T81" fmla="*/ 77 h 116"/>
                          <a:gd name="T82" fmla="*/ 45 w 129"/>
                          <a:gd name="T83" fmla="*/ 70 h 116"/>
                          <a:gd name="T84" fmla="*/ 32 w 129"/>
                          <a:gd name="T85" fmla="*/ 64 h 116"/>
                          <a:gd name="T86" fmla="*/ 19 w 129"/>
                          <a:gd name="T87" fmla="*/ 64 h 116"/>
                          <a:gd name="T88" fmla="*/ 7 w 129"/>
                          <a:gd name="T89" fmla="*/ 64 h 116"/>
                          <a:gd name="T90" fmla="*/ 0 w 129"/>
                          <a:gd name="T91" fmla="*/ 64 h 11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29"/>
                          <a:gd name="T139" fmla="*/ 0 h 116"/>
                          <a:gd name="T140" fmla="*/ 129 w 129"/>
                          <a:gd name="T141" fmla="*/ 116 h 11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29" h="116">
                            <a:moveTo>
                              <a:pt x="0" y="64"/>
                            </a:moveTo>
                            <a:lnTo>
                              <a:pt x="0" y="51"/>
                            </a:lnTo>
                            <a:lnTo>
                              <a:pt x="7" y="45"/>
                            </a:lnTo>
                            <a:lnTo>
                              <a:pt x="13" y="32"/>
                            </a:lnTo>
                            <a:lnTo>
                              <a:pt x="19" y="25"/>
                            </a:lnTo>
                            <a:lnTo>
                              <a:pt x="32" y="13"/>
                            </a:lnTo>
                            <a:lnTo>
                              <a:pt x="45" y="6"/>
                            </a:lnTo>
                            <a:lnTo>
                              <a:pt x="58" y="0"/>
                            </a:lnTo>
                            <a:lnTo>
                              <a:pt x="71" y="0"/>
                            </a:lnTo>
                            <a:lnTo>
                              <a:pt x="83" y="0"/>
                            </a:lnTo>
                            <a:lnTo>
                              <a:pt x="71" y="6"/>
                            </a:lnTo>
                            <a:lnTo>
                              <a:pt x="64" y="6"/>
                            </a:lnTo>
                            <a:lnTo>
                              <a:pt x="58" y="13"/>
                            </a:lnTo>
                            <a:lnTo>
                              <a:pt x="51" y="19"/>
                            </a:lnTo>
                            <a:lnTo>
                              <a:pt x="45" y="32"/>
                            </a:lnTo>
                            <a:lnTo>
                              <a:pt x="58" y="25"/>
                            </a:lnTo>
                            <a:lnTo>
                              <a:pt x="64" y="25"/>
                            </a:lnTo>
                            <a:lnTo>
                              <a:pt x="83" y="25"/>
                            </a:lnTo>
                            <a:lnTo>
                              <a:pt x="64" y="25"/>
                            </a:lnTo>
                            <a:lnTo>
                              <a:pt x="58" y="32"/>
                            </a:lnTo>
                            <a:lnTo>
                              <a:pt x="71" y="38"/>
                            </a:lnTo>
                            <a:lnTo>
                              <a:pt x="83" y="38"/>
                            </a:lnTo>
                            <a:lnTo>
                              <a:pt x="90" y="45"/>
                            </a:lnTo>
                            <a:lnTo>
                              <a:pt x="96" y="57"/>
                            </a:lnTo>
                            <a:lnTo>
                              <a:pt x="83" y="51"/>
                            </a:lnTo>
                            <a:lnTo>
                              <a:pt x="71" y="45"/>
                            </a:lnTo>
                            <a:lnTo>
                              <a:pt x="64" y="45"/>
                            </a:lnTo>
                            <a:lnTo>
                              <a:pt x="51" y="51"/>
                            </a:lnTo>
                            <a:lnTo>
                              <a:pt x="45" y="57"/>
                            </a:lnTo>
                            <a:lnTo>
                              <a:pt x="58" y="57"/>
                            </a:lnTo>
                            <a:lnTo>
                              <a:pt x="71" y="64"/>
                            </a:lnTo>
                            <a:lnTo>
                              <a:pt x="83" y="70"/>
                            </a:lnTo>
                            <a:lnTo>
                              <a:pt x="96" y="77"/>
                            </a:lnTo>
                            <a:lnTo>
                              <a:pt x="109" y="89"/>
                            </a:lnTo>
                            <a:lnTo>
                              <a:pt x="115" y="96"/>
                            </a:lnTo>
                            <a:lnTo>
                              <a:pt x="128" y="115"/>
                            </a:lnTo>
                            <a:lnTo>
                              <a:pt x="115" y="109"/>
                            </a:lnTo>
                            <a:lnTo>
                              <a:pt x="103" y="102"/>
                            </a:lnTo>
                            <a:lnTo>
                              <a:pt x="90" y="89"/>
                            </a:lnTo>
                            <a:lnTo>
                              <a:pt x="77" y="83"/>
                            </a:lnTo>
                            <a:lnTo>
                              <a:pt x="64" y="77"/>
                            </a:lnTo>
                            <a:lnTo>
                              <a:pt x="45" y="70"/>
                            </a:lnTo>
                            <a:lnTo>
                              <a:pt x="32" y="64"/>
                            </a:lnTo>
                            <a:lnTo>
                              <a:pt x="19" y="64"/>
                            </a:lnTo>
                            <a:lnTo>
                              <a:pt x="7" y="64"/>
                            </a:lnTo>
                            <a:lnTo>
                              <a:pt x="0" y="64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63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" y="2118"/>
                        <a:ext cx="20" cy="65"/>
                      </a:xfrm>
                      <a:custGeom>
                        <a:avLst/>
                        <a:gdLst>
                          <a:gd name="T0" fmla="*/ 6 w 20"/>
                          <a:gd name="T1" fmla="*/ 0 h 65"/>
                          <a:gd name="T2" fmla="*/ 13 w 20"/>
                          <a:gd name="T3" fmla="*/ 20 h 65"/>
                          <a:gd name="T4" fmla="*/ 13 w 20"/>
                          <a:gd name="T5" fmla="*/ 32 h 65"/>
                          <a:gd name="T6" fmla="*/ 6 w 20"/>
                          <a:gd name="T7" fmla="*/ 45 h 65"/>
                          <a:gd name="T8" fmla="*/ 6 w 20"/>
                          <a:gd name="T9" fmla="*/ 58 h 65"/>
                          <a:gd name="T10" fmla="*/ 0 w 20"/>
                          <a:gd name="T11" fmla="*/ 64 h 65"/>
                          <a:gd name="T12" fmla="*/ 13 w 20"/>
                          <a:gd name="T13" fmla="*/ 58 h 65"/>
                          <a:gd name="T14" fmla="*/ 19 w 20"/>
                          <a:gd name="T15" fmla="*/ 52 h 65"/>
                          <a:gd name="T16" fmla="*/ 19 w 20"/>
                          <a:gd name="T17" fmla="*/ 39 h 65"/>
                          <a:gd name="T18" fmla="*/ 19 w 20"/>
                          <a:gd name="T19" fmla="*/ 26 h 65"/>
                          <a:gd name="T20" fmla="*/ 13 w 20"/>
                          <a:gd name="T21" fmla="*/ 13 h 65"/>
                          <a:gd name="T22" fmla="*/ 6 w 20"/>
                          <a:gd name="T23" fmla="*/ 0 h 65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0"/>
                          <a:gd name="T37" fmla="*/ 0 h 65"/>
                          <a:gd name="T38" fmla="*/ 20 w 20"/>
                          <a:gd name="T39" fmla="*/ 65 h 65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0" h="65">
                            <a:moveTo>
                              <a:pt x="6" y="0"/>
                            </a:moveTo>
                            <a:lnTo>
                              <a:pt x="13" y="20"/>
                            </a:lnTo>
                            <a:lnTo>
                              <a:pt x="13" y="32"/>
                            </a:lnTo>
                            <a:lnTo>
                              <a:pt x="6" y="45"/>
                            </a:lnTo>
                            <a:lnTo>
                              <a:pt x="6" y="58"/>
                            </a:lnTo>
                            <a:lnTo>
                              <a:pt x="0" y="64"/>
                            </a:lnTo>
                            <a:lnTo>
                              <a:pt x="13" y="58"/>
                            </a:lnTo>
                            <a:lnTo>
                              <a:pt x="19" y="52"/>
                            </a:lnTo>
                            <a:lnTo>
                              <a:pt x="19" y="39"/>
                            </a:lnTo>
                            <a:lnTo>
                              <a:pt x="19" y="26"/>
                            </a:lnTo>
                            <a:lnTo>
                              <a:pt x="13" y="13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64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0" y="2035"/>
                        <a:ext cx="206" cy="392"/>
                      </a:xfrm>
                      <a:custGeom>
                        <a:avLst/>
                        <a:gdLst>
                          <a:gd name="T0" fmla="*/ 83 w 206"/>
                          <a:gd name="T1" fmla="*/ 7 h 392"/>
                          <a:gd name="T2" fmla="*/ 128 w 206"/>
                          <a:gd name="T3" fmla="*/ 7 h 392"/>
                          <a:gd name="T4" fmla="*/ 160 w 206"/>
                          <a:gd name="T5" fmla="*/ 26 h 392"/>
                          <a:gd name="T6" fmla="*/ 186 w 206"/>
                          <a:gd name="T7" fmla="*/ 32 h 392"/>
                          <a:gd name="T8" fmla="*/ 179 w 206"/>
                          <a:gd name="T9" fmla="*/ 39 h 392"/>
                          <a:gd name="T10" fmla="*/ 147 w 206"/>
                          <a:gd name="T11" fmla="*/ 39 h 392"/>
                          <a:gd name="T12" fmla="*/ 166 w 206"/>
                          <a:gd name="T13" fmla="*/ 45 h 392"/>
                          <a:gd name="T14" fmla="*/ 154 w 206"/>
                          <a:gd name="T15" fmla="*/ 64 h 392"/>
                          <a:gd name="T16" fmla="*/ 160 w 206"/>
                          <a:gd name="T17" fmla="*/ 90 h 392"/>
                          <a:gd name="T18" fmla="*/ 186 w 206"/>
                          <a:gd name="T19" fmla="*/ 109 h 392"/>
                          <a:gd name="T20" fmla="*/ 205 w 206"/>
                          <a:gd name="T21" fmla="*/ 141 h 392"/>
                          <a:gd name="T22" fmla="*/ 192 w 206"/>
                          <a:gd name="T23" fmla="*/ 147 h 392"/>
                          <a:gd name="T24" fmla="*/ 173 w 206"/>
                          <a:gd name="T25" fmla="*/ 154 h 392"/>
                          <a:gd name="T26" fmla="*/ 160 w 206"/>
                          <a:gd name="T27" fmla="*/ 167 h 392"/>
                          <a:gd name="T28" fmla="*/ 166 w 206"/>
                          <a:gd name="T29" fmla="*/ 186 h 392"/>
                          <a:gd name="T30" fmla="*/ 160 w 206"/>
                          <a:gd name="T31" fmla="*/ 199 h 392"/>
                          <a:gd name="T32" fmla="*/ 134 w 206"/>
                          <a:gd name="T33" fmla="*/ 199 h 392"/>
                          <a:gd name="T34" fmla="*/ 115 w 206"/>
                          <a:gd name="T35" fmla="*/ 186 h 392"/>
                          <a:gd name="T36" fmla="*/ 96 w 206"/>
                          <a:gd name="T37" fmla="*/ 167 h 392"/>
                          <a:gd name="T38" fmla="*/ 77 w 206"/>
                          <a:gd name="T39" fmla="*/ 154 h 392"/>
                          <a:gd name="T40" fmla="*/ 58 w 206"/>
                          <a:gd name="T41" fmla="*/ 154 h 392"/>
                          <a:gd name="T42" fmla="*/ 51 w 206"/>
                          <a:gd name="T43" fmla="*/ 173 h 392"/>
                          <a:gd name="T44" fmla="*/ 51 w 206"/>
                          <a:gd name="T45" fmla="*/ 199 h 392"/>
                          <a:gd name="T46" fmla="*/ 58 w 206"/>
                          <a:gd name="T47" fmla="*/ 224 h 392"/>
                          <a:gd name="T48" fmla="*/ 77 w 206"/>
                          <a:gd name="T49" fmla="*/ 243 h 392"/>
                          <a:gd name="T50" fmla="*/ 102 w 206"/>
                          <a:gd name="T51" fmla="*/ 250 h 392"/>
                          <a:gd name="T52" fmla="*/ 83 w 206"/>
                          <a:gd name="T53" fmla="*/ 282 h 392"/>
                          <a:gd name="T54" fmla="*/ 96 w 206"/>
                          <a:gd name="T55" fmla="*/ 307 h 392"/>
                          <a:gd name="T56" fmla="*/ 77 w 206"/>
                          <a:gd name="T57" fmla="*/ 352 h 392"/>
                          <a:gd name="T58" fmla="*/ 58 w 206"/>
                          <a:gd name="T59" fmla="*/ 371 h 392"/>
                          <a:gd name="T60" fmla="*/ 58 w 206"/>
                          <a:gd name="T61" fmla="*/ 365 h 392"/>
                          <a:gd name="T62" fmla="*/ 70 w 206"/>
                          <a:gd name="T63" fmla="*/ 333 h 392"/>
                          <a:gd name="T64" fmla="*/ 77 w 206"/>
                          <a:gd name="T65" fmla="*/ 307 h 392"/>
                          <a:gd name="T66" fmla="*/ 51 w 206"/>
                          <a:gd name="T67" fmla="*/ 307 h 392"/>
                          <a:gd name="T68" fmla="*/ 26 w 206"/>
                          <a:gd name="T69" fmla="*/ 301 h 392"/>
                          <a:gd name="T70" fmla="*/ 19 w 206"/>
                          <a:gd name="T71" fmla="*/ 275 h 392"/>
                          <a:gd name="T72" fmla="*/ 13 w 206"/>
                          <a:gd name="T73" fmla="*/ 263 h 392"/>
                          <a:gd name="T74" fmla="*/ 13 w 206"/>
                          <a:gd name="T75" fmla="*/ 243 h 392"/>
                          <a:gd name="T76" fmla="*/ 0 w 206"/>
                          <a:gd name="T77" fmla="*/ 231 h 392"/>
                          <a:gd name="T78" fmla="*/ 13 w 206"/>
                          <a:gd name="T79" fmla="*/ 192 h 392"/>
                          <a:gd name="T80" fmla="*/ 19 w 206"/>
                          <a:gd name="T81" fmla="*/ 160 h 392"/>
                          <a:gd name="T82" fmla="*/ 13 w 206"/>
                          <a:gd name="T83" fmla="*/ 128 h 392"/>
                          <a:gd name="T84" fmla="*/ 26 w 206"/>
                          <a:gd name="T85" fmla="*/ 103 h 392"/>
                          <a:gd name="T86" fmla="*/ 32 w 206"/>
                          <a:gd name="T87" fmla="*/ 77 h 392"/>
                          <a:gd name="T88" fmla="*/ 38 w 206"/>
                          <a:gd name="T89" fmla="*/ 39 h 392"/>
                          <a:gd name="T90" fmla="*/ 58 w 206"/>
                          <a:gd name="T91" fmla="*/ 13 h 392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206"/>
                          <a:gd name="T139" fmla="*/ 0 h 392"/>
                          <a:gd name="T140" fmla="*/ 206 w 206"/>
                          <a:gd name="T141" fmla="*/ 392 h 392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206" h="392">
                            <a:moveTo>
                              <a:pt x="58" y="13"/>
                            </a:moveTo>
                            <a:lnTo>
                              <a:pt x="83" y="7"/>
                            </a:lnTo>
                            <a:lnTo>
                              <a:pt x="109" y="0"/>
                            </a:lnTo>
                            <a:lnTo>
                              <a:pt x="128" y="7"/>
                            </a:lnTo>
                            <a:lnTo>
                              <a:pt x="147" y="13"/>
                            </a:lnTo>
                            <a:lnTo>
                              <a:pt x="160" y="26"/>
                            </a:lnTo>
                            <a:lnTo>
                              <a:pt x="173" y="32"/>
                            </a:lnTo>
                            <a:lnTo>
                              <a:pt x="186" y="32"/>
                            </a:lnTo>
                            <a:lnTo>
                              <a:pt x="198" y="32"/>
                            </a:lnTo>
                            <a:lnTo>
                              <a:pt x="179" y="39"/>
                            </a:lnTo>
                            <a:lnTo>
                              <a:pt x="166" y="39"/>
                            </a:lnTo>
                            <a:lnTo>
                              <a:pt x="147" y="39"/>
                            </a:lnTo>
                            <a:lnTo>
                              <a:pt x="160" y="45"/>
                            </a:lnTo>
                            <a:lnTo>
                              <a:pt x="166" y="45"/>
                            </a:lnTo>
                            <a:lnTo>
                              <a:pt x="160" y="51"/>
                            </a:lnTo>
                            <a:lnTo>
                              <a:pt x="154" y="64"/>
                            </a:lnTo>
                            <a:lnTo>
                              <a:pt x="160" y="77"/>
                            </a:lnTo>
                            <a:lnTo>
                              <a:pt x="160" y="90"/>
                            </a:lnTo>
                            <a:lnTo>
                              <a:pt x="173" y="103"/>
                            </a:lnTo>
                            <a:lnTo>
                              <a:pt x="186" y="109"/>
                            </a:lnTo>
                            <a:lnTo>
                              <a:pt x="198" y="122"/>
                            </a:lnTo>
                            <a:lnTo>
                              <a:pt x="205" y="141"/>
                            </a:lnTo>
                            <a:lnTo>
                              <a:pt x="198" y="141"/>
                            </a:lnTo>
                            <a:lnTo>
                              <a:pt x="192" y="147"/>
                            </a:lnTo>
                            <a:lnTo>
                              <a:pt x="179" y="147"/>
                            </a:lnTo>
                            <a:lnTo>
                              <a:pt x="173" y="154"/>
                            </a:lnTo>
                            <a:lnTo>
                              <a:pt x="166" y="160"/>
                            </a:lnTo>
                            <a:lnTo>
                              <a:pt x="160" y="167"/>
                            </a:lnTo>
                            <a:lnTo>
                              <a:pt x="160" y="173"/>
                            </a:lnTo>
                            <a:lnTo>
                              <a:pt x="166" y="186"/>
                            </a:lnTo>
                            <a:lnTo>
                              <a:pt x="173" y="186"/>
                            </a:lnTo>
                            <a:lnTo>
                              <a:pt x="160" y="199"/>
                            </a:lnTo>
                            <a:lnTo>
                              <a:pt x="147" y="199"/>
                            </a:lnTo>
                            <a:lnTo>
                              <a:pt x="134" y="199"/>
                            </a:lnTo>
                            <a:lnTo>
                              <a:pt x="122" y="199"/>
                            </a:lnTo>
                            <a:lnTo>
                              <a:pt x="115" y="186"/>
                            </a:lnTo>
                            <a:lnTo>
                              <a:pt x="102" y="173"/>
                            </a:lnTo>
                            <a:lnTo>
                              <a:pt x="96" y="167"/>
                            </a:lnTo>
                            <a:lnTo>
                              <a:pt x="90" y="160"/>
                            </a:lnTo>
                            <a:lnTo>
                              <a:pt x="77" y="154"/>
                            </a:lnTo>
                            <a:lnTo>
                              <a:pt x="70" y="154"/>
                            </a:lnTo>
                            <a:lnTo>
                              <a:pt x="58" y="154"/>
                            </a:lnTo>
                            <a:lnTo>
                              <a:pt x="51" y="160"/>
                            </a:lnTo>
                            <a:lnTo>
                              <a:pt x="51" y="173"/>
                            </a:lnTo>
                            <a:lnTo>
                              <a:pt x="45" y="186"/>
                            </a:lnTo>
                            <a:lnTo>
                              <a:pt x="51" y="199"/>
                            </a:lnTo>
                            <a:lnTo>
                              <a:pt x="51" y="211"/>
                            </a:lnTo>
                            <a:lnTo>
                              <a:pt x="58" y="224"/>
                            </a:lnTo>
                            <a:lnTo>
                              <a:pt x="64" y="231"/>
                            </a:lnTo>
                            <a:lnTo>
                              <a:pt x="77" y="243"/>
                            </a:lnTo>
                            <a:lnTo>
                              <a:pt x="90" y="250"/>
                            </a:lnTo>
                            <a:lnTo>
                              <a:pt x="102" y="250"/>
                            </a:lnTo>
                            <a:lnTo>
                              <a:pt x="83" y="275"/>
                            </a:lnTo>
                            <a:lnTo>
                              <a:pt x="83" y="282"/>
                            </a:lnTo>
                            <a:lnTo>
                              <a:pt x="83" y="295"/>
                            </a:lnTo>
                            <a:lnTo>
                              <a:pt x="96" y="307"/>
                            </a:lnTo>
                            <a:lnTo>
                              <a:pt x="83" y="327"/>
                            </a:lnTo>
                            <a:lnTo>
                              <a:pt x="77" y="352"/>
                            </a:lnTo>
                            <a:lnTo>
                              <a:pt x="70" y="359"/>
                            </a:lnTo>
                            <a:lnTo>
                              <a:pt x="58" y="371"/>
                            </a:lnTo>
                            <a:lnTo>
                              <a:pt x="45" y="391"/>
                            </a:lnTo>
                            <a:lnTo>
                              <a:pt x="58" y="365"/>
                            </a:lnTo>
                            <a:lnTo>
                              <a:pt x="64" y="352"/>
                            </a:lnTo>
                            <a:lnTo>
                              <a:pt x="70" y="333"/>
                            </a:lnTo>
                            <a:lnTo>
                              <a:pt x="77" y="314"/>
                            </a:lnTo>
                            <a:lnTo>
                              <a:pt x="77" y="307"/>
                            </a:lnTo>
                            <a:lnTo>
                              <a:pt x="64" y="307"/>
                            </a:lnTo>
                            <a:lnTo>
                              <a:pt x="51" y="307"/>
                            </a:lnTo>
                            <a:lnTo>
                              <a:pt x="38" y="307"/>
                            </a:lnTo>
                            <a:lnTo>
                              <a:pt x="26" y="301"/>
                            </a:lnTo>
                            <a:lnTo>
                              <a:pt x="19" y="288"/>
                            </a:lnTo>
                            <a:lnTo>
                              <a:pt x="19" y="275"/>
                            </a:lnTo>
                            <a:lnTo>
                              <a:pt x="13" y="269"/>
                            </a:lnTo>
                            <a:lnTo>
                              <a:pt x="13" y="263"/>
                            </a:lnTo>
                            <a:lnTo>
                              <a:pt x="19" y="256"/>
                            </a:lnTo>
                            <a:lnTo>
                              <a:pt x="13" y="243"/>
                            </a:lnTo>
                            <a:lnTo>
                              <a:pt x="6" y="243"/>
                            </a:lnTo>
                            <a:lnTo>
                              <a:pt x="0" y="231"/>
                            </a:lnTo>
                            <a:lnTo>
                              <a:pt x="6" y="211"/>
                            </a:lnTo>
                            <a:lnTo>
                              <a:pt x="13" y="192"/>
                            </a:lnTo>
                            <a:lnTo>
                              <a:pt x="26" y="179"/>
                            </a:lnTo>
                            <a:lnTo>
                              <a:pt x="19" y="160"/>
                            </a:lnTo>
                            <a:lnTo>
                              <a:pt x="19" y="141"/>
                            </a:lnTo>
                            <a:lnTo>
                              <a:pt x="13" y="128"/>
                            </a:lnTo>
                            <a:lnTo>
                              <a:pt x="19" y="115"/>
                            </a:lnTo>
                            <a:lnTo>
                              <a:pt x="26" y="103"/>
                            </a:lnTo>
                            <a:lnTo>
                              <a:pt x="32" y="96"/>
                            </a:lnTo>
                            <a:lnTo>
                              <a:pt x="32" y="77"/>
                            </a:lnTo>
                            <a:lnTo>
                              <a:pt x="32" y="58"/>
                            </a:lnTo>
                            <a:lnTo>
                              <a:pt x="38" y="39"/>
                            </a:lnTo>
                            <a:lnTo>
                              <a:pt x="51" y="26"/>
                            </a:lnTo>
                            <a:lnTo>
                              <a:pt x="58" y="13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65" name="Freeform 3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5" y="1920"/>
                        <a:ext cx="142" cy="135"/>
                      </a:xfrm>
                      <a:custGeom>
                        <a:avLst/>
                        <a:gdLst>
                          <a:gd name="T0" fmla="*/ 6 w 142"/>
                          <a:gd name="T1" fmla="*/ 128 h 135"/>
                          <a:gd name="T2" fmla="*/ 25 w 142"/>
                          <a:gd name="T3" fmla="*/ 115 h 135"/>
                          <a:gd name="T4" fmla="*/ 32 w 142"/>
                          <a:gd name="T5" fmla="*/ 109 h 135"/>
                          <a:gd name="T6" fmla="*/ 45 w 142"/>
                          <a:gd name="T7" fmla="*/ 109 h 135"/>
                          <a:gd name="T8" fmla="*/ 51 w 142"/>
                          <a:gd name="T9" fmla="*/ 115 h 135"/>
                          <a:gd name="T10" fmla="*/ 64 w 142"/>
                          <a:gd name="T11" fmla="*/ 128 h 135"/>
                          <a:gd name="T12" fmla="*/ 70 w 142"/>
                          <a:gd name="T13" fmla="*/ 134 h 135"/>
                          <a:gd name="T14" fmla="*/ 77 w 142"/>
                          <a:gd name="T15" fmla="*/ 134 h 135"/>
                          <a:gd name="T16" fmla="*/ 89 w 142"/>
                          <a:gd name="T17" fmla="*/ 128 h 135"/>
                          <a:gd name="T18" fmla="*/ 96 w 142"/>
                          <a:gd name="T19" fmla="*/ 122 h 135"/>
                          <a:gd name="T20" fmla="*/ 102 w 142"/>
                          <a:gd name="T21" fmla="*/ 109 h 135"/>
                          <a:gd name="T22" fmla="*/ 109 w 142"/>
                          <a:gd name="T23" fmla="*/ 96 h 135"/>
                          <a:gd name="T24" fmla="*/ 115 w 142"/>
                          <a:gd name="T25" fmla="*/ 77 h 135"/>
                          <a:gd name="T26" fmla="*/ 128 w 142"/>
                          <a:gd name="T27" fmla="*/ 64 h 135"/>
                          <a:gd name="T28" fmla="*/ 141 w 142"/>
                          <a:gd name="T29" fmla="*/ 58 h 135"/>
                          <a:gd name="T30" fmla="*/ 121 w 142"/>
                          <a:gd name="T31" fmla="*/ 58 h 135"/>
                          <a:gd name="T32" fmla="*/ 115 w 142"/>
                          <a:gd name="T33" fmla="*/ 70 h 135"/>
                          <a:gd name="T34" fmla="*/ 102 w 142"/>
                          <a:gd name="T35" fmla="*/ 83 h 135"/>
                          <a:gd name="T36" fmla="*/ 96 w 142"/>
                          <a:gd name="T37" fmla="*/ 102 h 135"/>
                          <a:gd name="T38" fmla="*/ 89 w 142"/>
                          <a:gd name="T39" fmla="*/ 115 h 135"/>
                          <a:gd name="T40" fmla="*/ 83 w 142"/>
                          <a:gd name="T41" fmla="*/ 115 h 135"/>
                          <a:gd name="T42" fmla="*/ 77 w 142"/>
                          <a:gd name="T43" fmla="*/ 115 h 135"/>
                          <a:gd name="T44" fmla="*/ 70 w 142"/>
                          <a:gd name="T45" fmla="*/ 102 h 135"/>
                          <a:gd name="T46" fmla="*/ 70 w 142"/>
                          <a:gd name="T47" fmla="*/ 96 h 135"/>
                          <a:gd name="T48" fmla="*/ 70 w 142"/>
                          <a:gd name="T49" fmla="*/ 90 h 135"/>
                          <a:gd name="T50" fmla="*/ 77 w 142"/>
                          <a:gd name="T51" fmla="*/ 77 h 135"/>
                          <a:gd name="T52" fmla="*/ 70 w 142"/>
                          <a:gd name="T53" fmla="*/ 70 h 135"/>
                          <a:gd name="T54" fmla="*/ 64 w 142"/>
                          <a:gd name="T55" fmla="*/ 64 h 135"/>
                          <a:gd name="T56" fmla="*/ 70 w 142"/>
                          <a:gd name="T57" fmla="*/ 51 h 135"/>
                          <a:gd name="T58" fmla="*/ 77 w 142"/>
                          <a:gd name="T59" fmla="*/ 45 h 135"/>
                          <a:gd name="T60" fmla="*/ 64 w 142"/>
                          <a:gd name="T61" fmla="*/ 45 h 135"/>
                          <a:gd name="T62" fmla="*/ 57 w 142"/>
                          <a:gd name="T63" fmla="*/ 51 h 135"/>
                          <a:gd name="T64" fmla="*/ 57 w 142"/>
                          <a:gd name="T65" fmla="*/ 38 h 135"/>
                          <a:gd name="T66" fmla="*/ 64 w 142"/>
                          <a:gd name="T67" fmla="*/ 32 h 135"/>
                          <a:gd name="T68" fmla="*/ 70 w 142"/>
                          <a:gd name="T69" fmla="*/ 19 h 135"/>
                          <a:gd name="T70" fmla="*/ 51 w 142"/>
                          <a:gd name="T71" fmla="*/ 26 h 135"/>
                          <a:gd name="T72" fmla="*/ 45 w 142"/>
                          <a:gd name="T73" fmla="*/ 13 h 135"/>
                          <a:gd name="T74" fmla="*/ 38 w 142"/>
                          <a:gd name="T75" fmla="*/ 0 h 135"/>
                          <a:gd name="T76" fmla="*/ 32 w 142"/>
                          <a:gd name="T77" fmla="*/ 0 h 135"/>
                          <a:gd name="T78" fmla="*/ 13 w 142"/>
                          <a:gd name="T79" fmla="*/ 0 h 135"/>
                          <a:gd name="T80" fmla="*/ 25 w 142"/>
                          <a:gd name="T81" fmla="*/ 6 h 135"/>
                          <a:gd name="T82" fmla="*/ 32 w 142"/>
                          <a:gd name="T83" fmla="*/ 13 h 135"/>
                          <a:gd name="T84" fmla="*/ 38 w 142"/>
                          <a:gd name="T85" fmla="*/ 26 h 135"/>
                          <a:gd name="T86" fmla="*/ 25 w 142"/>
                          <a:gd name="T87" fmla="*/ 26 h 135"/>
                          <a:gd name="T88" fmla="*/ 13 w 142"/>
                          <a:gd name="T89" fmla="*/ 32 h 135"/>
                          <a:gd name="T90" fmla="*/ 0 w 142"/>
                          <a:gd name="T91" fmla="*/ 32 h 135"/>
                          <a:gd name="T92" fmla="*/ 13 w 142"/>
                          <a:gd name="T93" fmla="*/ 38 h 135"/>
                          <a:gd name="T94" fmla="*/ 19 w 142"/>
                          <a:gd name="T95" fmla="*/ 38 h 135"/>
                          <a:gd name="T96" fmla="*/ 25 w 142"/>
                          <a:gd name="T97" fmla="*/ 45 h 135"/>
                          <a:gd name="T98" fmla="*/ 32 w 142"/>
                          <a:gd name="T99" fmla="*/ 58 h 135"/>
                          <a:gd name="T100" fmla="*/ 19 w 142"/>
                          <a:gd name="T101" fmla="*/ 58 h 135"/>
                          <a:gd name="T102" fmla="*/ 13 w 142"/>
                          <a:gd name="T103" fmla="*/ 58 h 135"/>
                          <a:gd name="T104" fmla="*/ 19 w 142"/>
                          <a:gd name="T105" fmla="*/ 64 h 135"/>
                          <a:gd name="T106" fmla="*/ 25 w 142"/>
                          <a:gd name="T107" fmla="*/ 77 h 135"/>
                          <a:gd name="T108" fmla="*/ 25 w 142"/>
                          <a:gd name="T109" fmla="*/ 90 h 135"/>
                          <a:gd name="T110" fmla="*/ 25 w 142"/>
                          <a:gd name="T111" fmla="*/ 96 h 135"/>
                          <a:gd name="T112" fmla="*/ 19 w 142"/>
                          <a:gd name="T113" fmla="*/ 109 h 135"/>
                          <a:gd name="T114" fmla="*/ 6 w 142"/>
                          <a:gd name="T115" fmla="*/ 128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42"/>
                          <a:gd name="T175" fmla="*/ 0 h 135"/>
                          <a:gd name="T176" fmla="*/ 142 w 142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42" h="135">
                            <a:moveTo>
                              <a:pt x="6" y="128"/>
                            </a:moveTo>
                            <a:lnTo>
                              <a:pt x="25" y="115"/>
                            </a:lnTo>
                            <a:lnTo>
                              <a:pt x="32" y="109"/>
                            </a:lnTo>
                            <a:lnTo>
                              <a:pt x="45" y="109"/>
                            </a:lnTo>
                            <a:lnTo>
                              <a:pt x="51" y="115"/>
                            </a:lnTo>
                            <a:lnTo>
                              <a:pt x="64" y="128"/>
                            </a:lnTo>
                            <a:lnTo>
                              <a:pt x="70" y="134"/>
                            </a:lnTo>
                            <a:lnTo>
                              <a:pt x="77" y="134"/>
                            </a:lnTo>
                            <a:lnTo>
                              <a:pt x="89" y="128"/>
                            </a:lnTo>
                            <a:lnTo>
                              <a:pt x="96" y="122"/>
                            </a:lnTo>
                            <a:lnTo>
                              <a:pt x="102" y="109"/>
                            </a:lnTo>
                            <a:lnTo>
                              <a:pt x="109" y="96"/>
                            </a:lnTo>
                            <a:lnTo>
                              <a:pt x="115" y="77"/>
                            </a:lnTo>
                            <a:lnTo>
                              <a:pt x="128" y="64"/>
                            </a:lnTo>
                            <a:lnTo>
                              <a:pt x="141" y="58"/>
                            </a:lnTo>
                            <a:lnTo>
                              <a:pt x="121" y="58"/>
                            </a:lnTo>
                            <a:lnTo>
                              <a:pt x="115" y="70"/>
                            </a:lnTo>
                            <a:lnTo>
                              <a:pt x="102" y="83"/>
                            </a:lnTo>
                            <a:lnTo>
                              <a:pt x="96" y="102"/>
                            </a:lnTo>
                            <a:lnTo>
                              <a:pt x="89" y="115"/>
                            </a:lnTo>
                            <a:lnTo>
                              <a:pt x="83" y="115"/>
                            </a:lnTo>
                            <a:lnTo>
                              <a:pt x="77" y="115"/>
                            </a:lnTo>
                            <a:lnTo>
                              <a:pt x="70" y="102"/>
                            </a:lnTo>
                            <a:lnTo>
                              <a:pt x="70" y="96"/>
                            </a:lnTo>
                            <a:lnTo>
                              <a:pt x="70" y="90"/>
                            </a:lnTo>
                            <a:lnTo>
                              <a:pt x="77" y="77"/>
                            </a:lnTo>
                            <a:lnTo>
                              <a:pt x="70" y="70"/>
                            </a:lnTo>
                            <a:lnTo>
                              <a:pt x="64" y="64"/>
                            </a:lnTo>
                            <a:lnTo>
                              <a:pt x="70" y="51"/>
                            </a:lnTo>
                            <a:lnTo>
                              <a:pt x="77" y="45"/>
                            </a:lnTo>
                            <a:lnTo>
                              <a:pt x="64" y="45"/>
                            </a:lnTo>
                            <a:lnTo>
                              <a:pt x="57" y="51"/>
                            </a:lnTo>
                            <a:lnTo>
                              <a:pt x="57" y="38"/>
                            </a:lnTo>
                            <a:lnTo>
                              <a:pt x="64" y="32"/>
                            </a:lnTo>
                            <a:lnTo>
                              <a:pt x="70" y="19"/>
                            </a:lnTo>
                            <a:lnTo>
                              <a:pt x="51" y="26"/>
                            </a:lnTo>
                            <a:lnTo>
                              <a:pt x="45" y="13"/>
                            </a:lnTo>
                            <a:lnTo>
                              <a:pt x="38" y="0"/>
                            </a:lnTo>
                            <a:lnTo>
                              <a:pt x="32" y="0"/>
                            </a:lnTo>
                            <a:lnTo>
                              <a:pt x="13" y="0"/>
                            </a:lnTo>
                            <a:lnTo>
                              <a:pt x="25" y="6"/>
                            </a:lnTo>
                            <a:lnTo>
                              <a:pt x="32" y="13"/>
                            </a:lnTo>
                            <a:lnTo>
                              <a:pt x="38" y="26"/>
                            </a:lnTo>
                            <a:lnTo>
                              <a:pt x="25" y="26"/>
                            </a:lnTo>
                            <a:lnTo>
                              <a:pt x="13" y="32"/>
                            </a:lnTo>
                            <a:lnTo>
                              <a:pt x="0" y="32"/>
                            </a:lnTo>
                            <a:lnTo>
                              <a:pt x="13" y="38"/>
                            </a:lnTo>
                            <a:lnTo>
                              <a:pt x="19" y="38"/>
                            </a:lnTo>
                            <a:lnTo>
                              <a:pt x="25" y="45"/>
                            </a:lnTo>
                            <a:lnTo>
                              <a:pt x="32" y="58"/>
                            </a:lnTo>
                            <a:lnTo>
                              <a:pt x="19" y="58"/>
                            </a:lnTo>
                            <a:lnTo>
                              <a:pt x="13" y="58"/>
                            </a:lnTo>
                            <a:lnTo>
                              <a:pt x="19" y="64"/>
                            </a:lnTo>
                            <a:lnTo>
                              <a:pt x="25" y="77"/>
                            </a:lnTo>
                            <a:lnTo>
                              <a:pt x="25" y="90"/>
                            </a:lnTo>
                            <a:lnTo>
                              <a:pt x="25" y="96"/>
                            </a:lnTo>
                            <a:lnTo>
                              <a:pt x="19" y="109"/>
                            </a:lnTo>
                            <a:lnTo>
                              <a:pt x="6" y="128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66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85" y="1971"/>
                        <a:ext cx="103" cy="72"/>
                      </a:xfrm>
                      <a:custGeom>
                        <a:avLst/>
                        <a:gdLst>
                          <a:gd name="T0" fmla="*/ 0 w 103"/>
                          <a:gd name="T1" fmla="*/ 71 h 72"/>
                          <a:gd name="T2" fmla="*/ 19 w 103"/>
                          <a:gd name="T3" fmla="*/ 58 h 72"/>
                          <a:gd name="T4" fmla="*/ 32 w 103"/>
                          <a:gd name="T5" fmla="*/ 45 h 72"/>
                          <a:gd name="T6" fmla="*/ 51 w 103"/>
                          <a:gd name="T7" fmla="*/ 45 h 72"/>
                          <a:gd name="T8" fmla="*/ 57 w 103"/>
                          <a:gd name="T9" fmla="*/ 39 h 72"/>
                          <a:gd name="T10" fmla="*/ 70 w 103"/>
                          <a:gd name="T11" fmla="*/ 26 h 72"/>
                          <a:gd name="T12" fmla="*/ 83 w 103"/>
                          <a:gd name="T13" fmla="*/ 19 h 72"/>
                          <a:gd name="T14" fmla="*/ 102 w 103"/>
                          <a:gd name="T15" fmla="*/ 13 h 72"/>
                          <a:gd name="T16" fmla="*/ 89 w 103"/>
                          <a:gd name="T17" fmla="*/ 13 h 72"/>
                          <a:gd name="T18" fmla="*/ 83 w 103"/>
                          <a:gd name="T19" fmla="*/ 13 h 72"/>
                          <a:gd name="T20" fmla="*/ 89 w 103"/>
                          <a:gd name="T21" fmla="*/ 0 h 72"/>
                          <a:gd name="T22" fmla="*/ 70 w 103"/>
                          <a:gd name="T23" fmla="*/ 13 h 72"/>
                          <a:gd name="T24" fmla="*/ 51 w 103"/>
                          <a:gd name="T25" fmla="*/ 26 h 72"/>
                          <a:gd name="T26" fmla="*/ 32 w 103"/>
                          <a:gd name="T27" fmla="*/ 39 h 72"/>
                          <a:gd name="T28" fmla="*/ 19 w 103"/>
                          <a:gd name="T29" fmla="*/ 51 h 72"/>
                          <a:gd name="T30" fmla="*/ 0 w 103"/>
                          <a:gd name="T31" fmla="*/ 71 h 72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03"/>
                          <a:gd name="T49" fmla="*/ 0 h 72"/>
                          <a:gd name="T50" fmla="*/ 103 w 103"/>
                          <a:gd name="T51" fmla="*/ 72 h 72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03" h="72">
                            <a:moveTo>
                              <a:pt x="0" y="71"/>
                            </a:moveTo>
                            <a:lnTo>
                              <a:pt x="19" y="58"/>
                            </a:lnTo>
                            <a:lnTo>
                              <a:pt x="32" y="45"/>
                            </a:lnTo>
                            <a:lnTo>
                              <a:pt x="51" y="45"/>
                            </a:lnTo>
                            <a:lnTo>
                              <a:pt x="57" y="39"/>
                            </a:lnTo>
                            <a:lnTo>
                              <a:pt x="70" y="26"/>
                            </a:lnTo>
                            <a:lnTo>
                              <a:pt x="83" y="19"/>
                            </a:lnTo>
                            <a:lnTo>
                              <a:pt x="102" y="13"/>
                            </a:lnTo>
                            <a:lnTo>
                              <a:pt x="89" y="13"/>
                            </a:lnTo>
                            <a:lnTo>
                              <a:pt x="83" y="13"/>
                            </a:lnTo>
                            <a:lnTo>
                              <a:pt x="89" y="0"/>
                            </a:lnTo>
                            <a:lnTo>
                              <a:pt x="70" y="13"/>
                            </a:lnTo>
                            <a:lnTo>
                              <a:pt x="51" y="26"/>
                            </a:lnTo>
                            <a:lnTo>
                              <a:pt x="32" y="39"/>
                            </a:lnTo>
                            <a:lnTo>
                              <a:pt x="19" y="51"/>
                            </a:lnTo>
                            <a:lnTo>
                              <a:pt x="0" y="71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8" name="Group 389"/>
                <p:cNvGrpSpPr>
                  <a:grpSpLocks/>
                </p:cNvGrpSpPr>
                <p:nvPr/>
              </p:nvGrpSpPr>
              <p:grpSpPr bwMode="auto">
                <a:xfrm>
                  <a:off x="2317" y="2285"/>
                  <a:ext cx="77" cy="64"/>
                  <a:chOff x="2317" y="2285"/>
                  <a:chExt cx="77" cy="64"/>
                </a:xfrm>
              </p:grpSpPr>
              <p:sp>
                <p:nvSpPr>
                  <p:cNvPr id="149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2317" y="2285"/>
                    <a:ext cx="70" cy="64"/>
                  </a:xfrm>
                  <a:prstGeom prst="ellipse">
                    <a:avLst/>
                  </a:prstGeom>
                  <a:solidFill>
                    <a:srgbClr val="80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3120">
                      <a:latin typeface="Calibri Light" panose="020F0302020204030204" pitchFamily="34" charset="0"/>
                    </a:endParaRPr>
                  </a:p>
                </p:txBody>
              </p:sp>
              <p:grpSp>
                <p:nvGrpSpPr>
                  <p:cNvPr id="150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2317" y="2285"/>
                    <a:ext cx="77" cy="64"/>
                    <a:chOff x="2317" y="2285"/>
                    <a:chExt cx="77" cy="64"/>
                  </a:xfrm>
                </p:grpSpPr>
                <p:sp>
                  <p:nvSpPr>
                    <p:cNvPr id="151" name="Oval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2285"/>
                      <a:ext cx="71" cy="64"/>
                    </a:xfrm>
                    <a:prstGeom prst="ellipse">
                      <a:avLst/>
                    </a:prstGeom>
                    <a:solidFill>
                      <a:srgbClr val="FF5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3120">
                        <a:latin typeface="Calibri Light" panose="020F0302020204030204" pitchFamily="34" charset="0"/>
                      </a:endParaRPr>
                    </a:p>
                  </p:txBody>
                </p:sp>
                <p:grpSp>
                  <p:nvGrpSpPr>
                    <p:cNvPr id="152" name="Group 3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7" y="2285"/>
                      <a:ext cx="77" cy="64"/>
                      <a:chOff x="2317" y="2285"/>
                      <a:chExt cx="77" cy="64"/>
                    </a:xfrm>
                  </p:grpSpPr>
                  <p:sp>
                    <p:nvSpPr>
                      <p:cNvPr id="153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7" y="2285"/>
                        <a:ext cx="77" cy="64"/>
                      </a:xfrm>
                      <a:prstGeom prst="ellipse">
                        <a:avLst/>
                      </a:prstGeom>
                      <a:solidFill>
                        <a:srgbClr val="B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54" name="Arc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36" y="2286"/>
                        <a:ext cx="51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55" name="Oval 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3" y="2304"/>
                        <a:ext cx="58" cy="32"/>
                      </a:xfrm>
                      <a:prstGeom prst="ellipse">
                        <a:avLst/>
                      </a:prstGeom>
                      <a:solidFill>
                        <a:srgbClr val="FFF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56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3" y="2298"/>
                        <a:ext cx="33" cy="45"/>
                      </a:xfrm>
                      <a:custGeom>
                        <a:avLst/>
                        <a:gdLst>
                          <a:gd name="T0" fmla="*/ 0 w 33"/>
                          <a:gd name="T1" fmla="*/ 0 h 45"/>
                          <a:gd name="T2" fmla="*/ 13 w 33"/>
                          <a:gd name="T3" fmla="*/ 6 h 45"/>
                          <a:gd name="T4" fmla="*/ 19 w 33"/>
                          <a:gd name="T5" fmla="*/ 12 h 45"/>
                          <a:gd name="T6" fmla="*/ 32 w 33"/>
                          <a:gd name="T7" fmla="*/ 19 h 45"/>
                          <a:gd name="T8" fmla="*/ 19 w 33"/>
                          <a:gd name="T9" fmla="*/ 25 h 45"/>
                          <a:gd name="T10" fmla="*/ 13 w 33"/>
                          <a:gd name="T11" fmla="*/ 44 h 45"/>
                          <a:gd name="T12" fmla="*/ 13 w 33"/>
                          <a:gd name="T13" fmla="*/ 25 h 45"/>
                          <a:gd name="T14" fmla="*/ 13 w 33"/>
                          <a:gd name="T15" fmla="*/ 12 h 45"/>
                          <a:gd name="T16" fmla="*/ 0 w 33"/>
                          <a:gd name="T17" fmla="*/ 0 h 45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33"/>
                          <a:gd name="T28" fmla="*/ 0 h 45"/>
                          <a:gd name="T29" fmla="*/ 33 w 33"/>
                          <a:gd name="T30" fmla="*/ 45 h 45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33" h="45">
                            <a:moveTo>
                              <a:pt x="0" y="0"/>
                            </a:moveTo>
                            <a:lnTo>
                              <a:pt x="13" y="6"/>
                            </a:lnTo>
                            <a:lnTo>
                              <a:pt x="19" y="12"/>
                            </a:lnTo>
                            <a:lnTo>
                              <a:pt x="32" y="19"/>
                            </a:lnTo>
                            <a:lnTo>
                              <a:pt x="19" y="25"/>
                            </a:lnTo>
                            <a:lnTo>
                              <a:pt x="13" y="44"/>
                            </a:lnTo>
                            <a:lnTo>
                              <a:pt x="13" y="25"/>
                            </a:lnTo>
                            <a:lnTo>
                              <a:pt x="13" y="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sp>
                    <p:nvSpPr>
                      <p:cNvPr id="157" name="Oval 3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36" y="2336"/>
                        <a:ext cx="32" cy="13"/>
                      </a:xfrm>
                      <a:prstGeom prst="ellipse">
                        <a:avLst/>
                      </a:prstGeom>
                      <a:solidFill>
                        <a:srgbClr val="3F1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 sz="3120">
                          <a:latin typeface="Calibri Light" panose="020F030202020403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2" name="Group 399"/>
              <p:cNvGrpSpPr>
                <a:grpSpLocks/>
              </p:cNvGrpSpPr>
              <p:nvPr/>
            </p:nvGrpSpPr>
            <p:grpSpPr bwMode="auto">
              <a:xfrm>
                <a:off x="1875" y="2387"/>
                <a:ext cx="1025" cy="1313"/>
                <a:chOff x="1875" y="2387"/>
                <a:chExt cx="1025" cy="1313"/>
              </a:xfrm>
            </p:grpSpPr>
            <p:grpSp>
              <p:nvGrpSpPr>
                <p:cNvPr id="23" name="Group 400"/>
                <p:cNvGrpSpPr>
                  <a:grpSpLocks/>
                </p:cNvGrpSpPr>
                <p:nvPr/>
              </p:nvGrpSpPr>
              <p:grpSpPr bwMode="auto">
                <a:xfrm>
                  <a:off x="1875" y="3296"/>
                  <a:ext cx="987" cy="404"/>
                  <a:chOff x="1875" y="3296"/>
                  <a:chExt cx="987" cy="404"/>
                </a:xfrm>
              </p:grpSpPr>
              <p:grpSp>
                <p:nvGrpSpPr>
                  <p:cNvPr id="98" name="Group 401"/>
                  <p:cNvGrpSpPr>
                    <a:grpSpLocks/>
                  </p:cNvGrpSpPr>
                  <p:nvPr/>
                </p:nvGrpSpPr>
                <p:grpSpPr bwMode="auto">
                  <a:xfrm>
                    <a:off x="2080" y="3296"/>
                    <a:ext cx="782" cy="404"/>
                    <a:chOff x="2080" y="3296"/>
                    <a:chExt cx="782" cy="404"/>
                  </a:xfrm>
                </p:grpSpPr>
                <p:grpSp>
                  <p:nvGrpSpPr>
                    <p:cNvPr id="107" name="Group 4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0" y="3296"/>
                      <a:ext cx="782" cy="404"/>
                      <a:chOff x="2080" y="3296"/>
                      <a:chExt cx="782" cy="404"/>
                    </a:xfrm>
                  </p:grpSpPr>
                  <p:sp>
                    <p:nvSpPr>
                      <p:cNvPr id="140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0" y="3296"/>
                        <a:ext cx="782" cy="404"/>
                      </a:xfrm>
                      <a:custGeom>
                        <a:avLst/>
                        <a:gdLst>
                          <a:gd name="T0" fmla="*/ 781 w 782"/>
                          <a:gd name="T1" fmla="*/ 403 h 404"/>
                          <a:gd name="T2" fmla="*/ 774 w 782"/>
                          <a:gd name="T3" fmla="*/ 390 h 404"/>
                          <a:gd name="T4" fmla="*/ 774 w 782"/>
                          <a:gd name="T5" fmla="*/ 377 h 404"/>
                          <a:gd name="T6" fmla="*/ 768 w 782"/>
                          <a:gd name="T7" fmla="*/ 365 h 404"/>
                          <a:gd name="T8" fmla="*/ 755 w 782"/>
                          <a:gd name="T9" fmla="*/ 358 h 404"/>
                          <a:gd name="T10" fmla="*/ 742 w 782"/>
                          <a:gd name="T11" fmla="*/ 326 h 404"/>
                          <a:gd name="T12" fmla="*/ 730 w 782"/>
                          <a:gd name="T13" fmla="*/ 307 h 404"/>
                          <a:gd name="T14" fmla="*/ 730 w 782"/>
                          <a:gd name="T15" fmla="*/ 288 h 404"/>
                          <a:gd name="T16" fmla="*/ 730 w 782"/>
                          <a:gd name="T17" fmla="*/ 275 h 404"/>
                          <a:gd name="T18" fmla="*/ 736 w 782"/>
                          <a:gd name="T19" fmla="*/ 262 h 404"/>
                          <a:gd name="T20" fmla="*/ 730 w 782"/>
                          <a:gd name="T21" fmla="*/ 249 h 404"/>
                          <a:gd name="T22" fmla="*/ 723 w 782"/>
                          <a:gd name="T23" fmla="*/ 237 h 404"/>
                          <a:gd name="T24" fmla="*/ 710 w 782"/>
                          <a:gd name="T25" fmla="*/ 224 h 404"/>
                          <a:gd name="T26" fmla="*/ 704 w 782"/>
                          <a:gd name="T27" fmla="*/ 217 h 404"/>
                          <a:gd name="T28" fmla="*/ 691 w 782"/>
                          <a:gd name="T29" fmla="*/ 205 h 404"/>
                          <a:gd name="T30" fmla="*/ 678 w 782"/>
                          <a:gd name="T31" fmla="*/ 192 h 404"/>
                          <a:gd name="T32" fmla="*/ 666 w 782"/>
                          <a:gd name="T33" fmla="*/ 179 h 404"/>
                          <a:gd name="T34" fmla="*/ 653 w 782"/>
                          <a:gd name="T35" fmla="*/ 160 h 404"/>
                          <a:gd name="T36" fmla="*/ 634 w 782"/>
                          <a:gd name="T37" fmla="*/ 128 h 404"/>
                          <a:gd name="T38" fmla="*/ 512 w 782"/>
                          <a:gd name="T39" fmla="*/ 0 h 404"/>
                          <a:gd name="T40" fmla="*/ 128 w 782"/>
                          <a:gd name="T41" fmla="*/ 19 h 404"/>
                          <a:gd name="T42" fmla="*/ 0 w 782"/>
                          <a:gd name="T43" fmla="*/ 128 h 404"/>
                          <a:gd name="T44" fmla="*/ 77 w 782"/>
                          <a:gd name="T45" fmla="*/ 403 h 404"/>
                          <a:gd name="T46" fmla="*/ 781 w 782"/>
                          <a:gd name="T47" fmla="*/ 403 h 404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782"/>
                          <a:gd name="T73" fmla="*/ 0 h 404"/>
                          <a:gd name="T74" fmla="*/ 782 w 782"/>
                          <a:gd name="T75" fmla="*/ 404 h 404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782" h="404">
                            <a:moveTo>
                              <a:pt x="781" y="403"/>
                            </a:moveTo>
                            <a:lnTo>
                              <a:pt x="774" y="390"/>
                            </a:lnTo>
                            <a:lnTo>
                              <a:pt x="774" y="377"/>
                            </a:lnTo>
                            <a:lnTo>
                              <a:pt x="768" y="365"/>
                            </a:lnTo>
                            <a:lnTo>
                              <a:pt x="755" y="358"/>
                            </a:lnTo>
                            <a:lnTo>
                              <a:pt x="742" y="326"/>
                            </a:lnTo>
                            <a:lnTo>
                              <a:pt x="730" y="307"/>
                            </a:lnTo>
                            <a:lnTo>
                              <a:pt x="730" y="288"/>
                            </a:lnTo>
                            <a:lnTo>
                              <a:pt x="730" y="275"/>
                            </a:lnTo>
                            <a:lnTo>
                              <a:pt x="736" y="262"/>
                            </a:lnTo>
                            <a:lnTo>
                              <a:pt x="730" y="249"/>
                            </a:lnTo>
                            <a:lnTo>
                              <a:pt x="723" y="237"/>
                            </a:lnTo>
                            <a:lnTo>
                              <a:pt x="710" y="224"/>
                            </a:lnTo>
                            <a:lnTo>
                              <a:pt x="704" y="217"/>
                            </a:lnTo>
                            <a:lnTo>
                              <a:pt x="691" y="205"/>
                            </a:lnTo>
                            <a:lnTo>
                              <a:pt x="678" y="192"/>
                            </a:lnTo>
                            <a:lnTo>
                              <a:pt x="666" y="179"/>
                            </a:lnTo>
                            <a:lnTo>
                              <a:pt x="653" y="160"/>
                            </a:lnTo>
                            <a:lnTo>
                              <a:pt x="634" y="128"/>
                            </a:lnTo>
                            <a:lnTo>
                              <a:pt x="512" y="0"/>
                            </a:lnTo>
                            <a:lnTo>
                              <a:pt x="128" y="19"/>
                            </a:lnTo>
                            <a:lnTo>
                              <a:pt x="0" y="128"/>
                            </a:lnTo>
                            <a:lnTo>
                              <a:pt x="77" y="403"/>
                            </a:lnTo>
                            <a:lnTo>
                              <a:pt x="781" y="403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141" name="Group 4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44" y="3398"/>
                        <a:ext cx="718" cy="302"/>
                        <a:chOff x="2144" y="3398"/>
                        <a:chExt cx="718" cy="302"/>
                      </a:xfrm>
                    </p:grpSpPr>
                    <p:sp>
                      <p:nvSpPr>
                        <p:cNvPr id="142" name="Freeform 4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02" y="3571"/>
                          <a:ext cx="360" cy="129"/>
                        </a:xfrm>
                        <a:custGeom>
                          <a:avLst/>
                          <a:gdLst>
                            <a:gd name="T0" fmla="*/ 122 w 360"/>
                            <a:gd name="T1" fmla="*/ 0 h 129"/>
                            <a:gd name="T2" fmla="*/ 141 w 360"/>
                            <a:gd name="T3" fmla="*/ 13 h 129"/>
                            <a:gd name="T4" fmla="*/ 154 w 360"/>
                            <a:gd name="T5" fmla="*/ 26 h 129"/>
                            <a:gd name="T6" fmla="*/ 154 w 360"/>
                            <a:gd name="T7" fmla="*/ 38 h 129"/>
                            <a:gd name="T8" fmla="*/ 173 w 360"/>
                            <a:gd name="T9" fmla="*/ 32 h 129"/>
                            <a:gd name="T10" fmla="*/ 186 w 360"/>
                            <a:gd name="T11" fmla="*/ 26 h 129"/>
                            <a:gd name="T12" fmla="*/ 199 w 360"/>
                            <a:gd name="T13" fmla="*/ 26 h 129"/>
                            <a:gd name="T14" fmla="*/ 212 w 360"/>
                            <a:gd name="T15" fmla="*/ 26 h 129"/>
                            <a:gd name="T16" fmla="*/ 231 w 360"/>
                            <a:gd name="T17" fmla="*/ 32 h 129"/>
                            <a:gd name="T18" fmla="*/ 244 w 360"/>
                            <a:gd name="T19" fmla="*/ 38 h 129"/>
                            <a:gd name="T20" fmla="*/ 256 w 360"/>
                            <a:gd name="T21" fmla="*/ 45 h 129"/>
                            <a:gd name="T22" fmla="*/ 282 w 360"/>
                            <a:gd name="T23" fmla="*/ 64 h 129"/>
                            <a:gd name="T24" fmla="*/ 301 w 360"/>
                            <a:gd name="T25" fmla="*/ 77 h 129"/>
                            <a:gd name="T26" fmla="*/ 320 w 360"/>
                            <a:gd name="T27" fmla="*/ 90 h 129"/>
                            <a:gd name="T28" fmla="*/ 333 w 360"/>
                            <a:gd name="T29" fmla="*/ 90 h 129"/>
                            <a:gd name="T30" fmla="*/ 346 w 360"/>
                            <a:gd name="T31" fmla="*/ 96 h 129"/>
                            <a:gd name="T32" fmla="*/ 352 w 360"/>
                            <a:gd name="T33" fmla="*/ 102 h 129"/>
                            <a:gd name="T34" fmla="*/ 352 w 360"/>
                            <a:gd name="T35" fmla="*/ 115 h 129"/>
                            <a:gd name="T36" fmla="*/ 359 w 360"/>
                            <a:gd name="T37" fmla="*/ 128 h 129"/>
                            <a:gd name="T38" fmla="*/ 333 w 360"/>
                            <a:gd name="T39" fmla="*/ 128 h 129"/>
                            <a:gd name="T40" fmla="*/ 320 w 360"/>
                            <a:gd name="T41" fmla="*/ 115 h 129"/>
                            <a:gd name="T42" fmla="*/ 308 w 360"/>
                            <a:gd name="T43" fmla="*/ 96 h 129"/>
                            <a:gd name="T44" fmla="*/ 282 w 360"/>
                            <a:gd name="T45" fmla="*/ 83 h 129"/>
                            <a:gd name="T46" fmla="*/ 263 w 360"/>
                            <a:gd name="T47" fmla="*/ 70 h 129"/>
                            <a:gd name="T48" fmla="*/ 244 w 360"/>
                            <a:gd name="T49" fmla="*/ 51 h 129"/>
                            <a:gd name="T50" fmla="*/ 224 w 360"/>
                            <a:gd name="T51" fmla="*/ 45 h 129"/>
                            <a:gd name="T52" fmla="*/ 205 w 360"/>
                            <a:gd name="T53" fmla="*/ 45 h 129"/>
                            <a:gd name="T54" fmla="*/ 186 w 360"/>
                            <a:gd name="T55" fmla="*/ 51 h 129"/>
                            <a:gd name="T56" fmla="*/ 167 w 360"/>
                            <a:gd name="T57" fmla="*/ 58 h 129"/>
                            <a:gd name="T58" fmla="*/ 148 w 360"/>
                            <a:gd name="T59" fmla="*/ 64 h 129"/>
                            <a:gd name="T60" fmla="*/ 128 w 360"/>
                            <a:gd name="T61" fmla="*/ 70 h 129"/>
                            <a:gd name="T62" fmla="*/ 109 w 360"/>
                            <a:gd name="T63" fmla="*/ 64 h 129"/>
                            <a:gd name="T64" fmla="*/ 84 w 360"/>
                            <a:gd name="T65" fmla="*/ 64 h 129"/>
                            <a:gd name="T66" fmla="*/ 64 w 360"/>
                            <a:gd name="T67" fmla="*/ 77 h 129"/>
                            <a:gd name="T68" fmla="*/ 52 w 360"/>
                            <a:gd name="T69" fmla="*/ 83 h 129"/>
                            <a:gd name="T70" fmla="*/ 26 w 360"/>
                            <a:gd name="T71" fmla="*/ 90 h 129"/>
                            <a:gd name="T72" fmla="*/ 13 w 360"/>
                            <a:gd name="T73" fmla="*/ 90 h 129"/>
                            <a:gd name="T74" fmla="*/ 0 w 360"/>
                            <a:gd name="T75" fmla="*/ 90 h 129"/>
                            <a:gd name="T76" fmla="*/ 7 w 360"/>
                            <a:gd name="T77" fmla="*/ 58 h 129"/>
                            <a:gd name="T78" fmla="*/ 52 w 360"/>
                            <a:gd name="T79" fmla="*/ 38 h 129"/>
                            <a:gd name="T80" fmla="*/ 122 w 360"/>
                            <a:gd name="T81" fmla="*/ 0 h 12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360"/>
                            <a:gd name="T124" fmla="*/ 0 h 129"/>
                            <a:gd name="T125" fmla="*/ 360 w 360"/>
                            <a:gd name="T126" fmla="*/ 129 h 12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360" h="129">
                              <a:moveTo>
                                <a:pt x="122" y="0"/>
                              </a:moveTo>
                              <a:lnTo>
                                <a:pt x="141" y="13"/>
                              </a:lnTo>
                              <a:lnTo>
                                <a:pt x="154" y="26"/>
                              </a:lnTo>
                              <a:lnTo>
                                <a:pt x="154" y="38"/>
                              </a:lnTo>
                              <a:lnTo>
                                <a:pt x="173" y="32"/>
                              </a:lnTo>
                              <a:lnTo>
                                <a:pt x="186" y="26"/>
                              </a:lnTo>
                              <a:lnTo>
                                <a:pt x="199" y="26"/>
                              </a:lnTo>
                              <a:lnTo>
                                <a:pt x="212" y="26"/>
                              </a:lnTo>
                              <a:lnTo>
                                <a:pt x="231" y="32"/>
                              </a:lnTo>
                              <a:lnTo>
                                <a:pt x="244" y="38"/>
                              </a:lnTo>
                              <a:lnTo>
                                <a:pt x="256" y="45"/>
                              </a:lnTo>
                              <a:lnTo>
                                <a:pt x="282" y="64"/>
                              </a:lnTo>
                              <a:lnTo>
                                <a:pt x="301" y="77"/>
                              </a:lnTo>
                              <a:lnTo>
                                <a:pt x="320" y="90"/>
                              </a:lnTo>
                              <a:lnTo>
                                <a:pt x="333" y="90"/>
                              </a:lnTo>
                              <a:lnTo>
                                <a:pt x="346" y="96"/>
                              </a:lnTo>
                              <a:lnTo>
                                <a:pt x="352" y="102"/>
                              </a:lnTo>
                              <a:lnTo>
                                <a:pt x="352" y="115"/>
                              </a:lnTo>
                              <a:lnTo>
                                <a:pt x="359" y="128"/>
                              </a:lnTo>
                              <a:lnTo>
                                <a:pt x="333" y="128"/>
                              </a:lnTo>
                              <a:lnTo>
                                <a:pt x="320" y="115"/>
                              </a:lnTo>
                              <a:lnTo>
                                <a:pt x="308" y="96"/>
                              </a:lnTo>
                              <a:lnTo>
                                <a:pt x="282" y="83"/>
                              </a:lnTo>
                              <a:lnTo>
                                <a:pt x="263" y="70"/>
                              </a:lnTo>
                              <a:lnTo>
                                <a:pt x="244" y="51"/>
                              </a:lnTo>
                              <a:lnTo>
                                <a:pt x="224" y="45"/>
                              </a:lnTo>
                              <a:lnTo>
                                <a:pt x="205" y="45"/>
                              </a:lnTo>
                              <a:lnTo>
                                <a:pt x="186" y="51"/>
                              </a:lnTo>
                              <a:lnTo>
                                <a:pt x="167" y="58"/>
                              </a:lnTo>
                              <a:lnTo>
                                <a:pt x="148" y="64"/>
                              </a:lnTo>
                              <a:lnTo>
                                <a:pt x="128" y="70"/>
                              </a:lnTo>
                              <a:lnTo>
                                <a:pt x="109" y="64"/>
                              </a:lnTo>
                              <a:lnTo>
                                <a:pt x="84" y="64"/>
                              </a:lnTo>
                              <a:lnTo>
                                <a:pt x="64" y="77"/>
                              </a:lnTo>
                              <a:lnTo>
                                <a:pt x="52" y="83"/>
                              </a:lnTo>
                              <a:lnTo>
                                <a:pt x="26" y="90"/>
                              </a:lnTo>
                              <a:lnTo>
                                <a:pt x="13" y="90"/>
                              </a:lnTo>
                              <a:lnTo>
                                <a:pt x="0" y="90"/>
                              </a:lnTo>
                              <a:lnTo>
                                <a:pt x="7" y="58"/>
                              </a:lnTo>
                              <a:lnTo>
                                <a:pt x="52" y="38"/>
                              </a:lnTo>
                              <a:lnTo>
                                <a:pt x="122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3" name="Freeform 4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5" y="3398"/>
                          <a:ext cx="379" cy="110"/>
                        </a:xfrm>
                        <a:custGeom>
                          <a:avLst/>
                          <a:gdLst>
                            <a:gd name="T0" fmla="*/ 0 w 379"/>
                            <a:gd name="T1" fmla="*/ 7 h 110"/>
                            <a:gd name="T2" fmla="*/ 7 w 379"/>
                            <a:gd name="T3" fmla="*/ 13 h 110"/>
                            <a:gd name="T4" fmla="*/ 13 w 379"/>
                            <a:gd name="T5" fmla="*/ 26 h 110"/>
                            <a:gd name="T6" fmla="*/ 19 w 379"/>
                            <a:gd name="T7" fmla="*/ 32 h 110"/>
                            <a:gd name="T8" fmla="*/ 32 w 379"/>
                            <a:gd name="T9" fmla="*/ 45 h 110"/>
                            <a:gd name="T10" fmla="*/ 45 w 379"/>
                            <a:gd name="T11" fmla="*/ 51 h 110"/>
                            <a:gd name="T12" fmla="*/ 64 w 379"/>
                            <a:gd name="T13" fmla="*/ 51 h 110"/>
                            <a:gd name="T14" fmla="*/ 83 w 379"/>
                            <a:gd name="T15" fmla="*/ 58 h 110"/>
                            <a:gd name="T16" fmla="*/ 103 w 379"/>
                            <a:gd name="T17" fmla="*/ 71 h 110"/>
                            <a:gd name="T18" fmla="*/ 128 w 379"/>
                            <a:gd name="T19" fmla="*/ 77 h 110"/>
                            <a:gd name="T20" fmla="*/ 147 w 379"/>
                            <a:gd name="T21" fmla="*/ 90 h 110"/>
                            <a:gd name="T22" fmla="*/ 173 w 379"/>
                            <a:gd name="T23" fmla="*/ 103 h 110"/>
                            <a:gd name="T24" fmla="*/ 179 w 379"/>
                            <a:gd name="T25" fmla="*/ 109 h 110"/>
                            <a:gd name="T26" fmla="*/ 192 w 379"/>
                            <a:gd name="T27" fmla="*/ 103 h 110"/>
                            <a:gd name="T28" fmla="*/ 205 w 379"/>
                            <a:gd name="T29" fmla="*/ 96 h 110"/>
                            <a:gd name="T30" fmla="*/ 218 w 379"/>
                            <a:gd name="T31" fmla="*/ 83 h 110"/>
                            <a:gd name="T32" fmla="*/ 231 w 379"/>
                            <a:gd name="T33" fmla="*/ 77 h 110"/>
                            <a:gd name="T34" fmla="*/ 243 w 379"/>
                            <a:gd name="T35" fmla="*/ 64 h 110"/>
                            <a:gd name="T36" fmla="*/ 256 w 379"/>
                            <a:gd name="T37" fmla="*/ 51 h 110"/>
                            <a:gd name="T38" fmla="*/ 282 w 379"/>
                            <a:gd name="T39" fmla="*/ 45 h 110"/>
                            <a:gd name="T40" fmla="*/ 301 w 379"/>
                            <a:gd name="T41" fmla="*/ 32 h 110"/>
                            <a:gd name="T42" fmla="*/ 333 w 379"/>
                            <a:gd name="T43" fmla="*/ 19 h 110"/>
                            <a:gd name="T44" fmla="*/ 378 w 379"/>
                            <a:gd name="T45" fmla="*/ 0 h 110"/>
                            <a:gd name="T46" fmla="*/ 346 w 379"/>
                            <a:gd name="T47" fmla="*/ 7 h 110"/>
                            <a:gd name="T48" fmla="*/ 314 w 379"/>
                            <a:gd name="T49" fmla="*/ 13 h 110"/>
                            <a:gd name="T50" fmla="*/ 275 w 379"/>
                            <a:gd name="T51" fmla="*/ 26 h 110"/>
                            <a:gd name="T52" fmla="*/ 243 w 379"/>
                            <a:gd name="T53" fmla="*/ 39 h 110"/>
                            <a:gd name="T54" fmla="*/ 224 w 379"/>
                            <a:gd name="T55" fmla="*/ 45 h 110"/>
                            <a:gd name="T56" fmla="*/ 211 w 379"/>
                            <a:gd name="T57" fmla="*/ 51 h 110"/>
                            <a:gd name="T58" fmla="*/ 199 w 379"/>
                            <a:gd name="T59" fmla="*/ 64 h 110"/>
                            <a:gd name="T60" fmla="*/ 186 w 379"/>
                            <a:gd name="T61" fmla="*/ 77 h 110"/>
                            <a:gd name="T62" fmla="*/ 179 w 379"/>
                            <a:gd name="T63" fmla="*/ 96 h 110"/>
                            <a:gd name="T64" fmla="*/ 179 w 379"/>
                            <a:gd name="T65" fmla="*/ 83 h 110"/>
                            <a:gd name="T66" fmla="*/ 179 w 379"/>
                            <a:gd name="T67" fmla="*/ 71 h 110"/>
                            <a:gd name="T68" fmla="*/ 173 w 379"/>
                            <a:gd name="T69" fmla="*/ 64 h 110"/>
                            <a:gd name="T70" fmla="*/ 167 w 379"/>
                            <a:gd name="T71" fmla="*/ 58 h 110"/>
                            <a:gd name="T72" fmla="*/ 154 w 379"/>
                            <a:gd name="T73" fmla="*/ 51 h 110"/>
                            <a:gd name="T74" fmla="*/ 135 w 379"/>
                            <a:gd name="T75" fmla="*/ 51 h 110"/>
                            <a:gd name="T76" fmla="*/ 103 w 379"/>
                            <a:gd name="T77" fmla="*/ 39 h 110"/>
                            <a:gd name="T78" fmla="*/ 71 w 379"/>
                            <a:gd name="T79" fmla="*/ 32 h 110"/>
                            <a:gd name="T80" fmla="*/ 45 w 379"/>
                            <a:gd name="T81" fmla="*/ 26 h 110"/>
                            <a:gd name="T82" fmla="*/ 26 w 379"/>
                            <a:gd name="T83" fmla="*/ 19 h 110"/>
                            <a:gd name="T84" fmla="*/ 0 w 379"/>
                            <a:gd name="T85" fmla="*/ 7 h 110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w 379"/>
                            <a:gd name="T130" fmla="*/ 0 h 110"/>
                            <a:gd name="T131" fmla="*/ 379 w 379"/>
                            <a:gd name="T132" fmla="*/ 110 h 110"/>
                          </a:gdLst>
                          <a:ahLst/>
                          <a:cxnLst>
                            <a:cxn ang="T86">
                              <a:pos x="T0" y="T1"/>
                            </a:cxn>
                            <a:cxn ang="T87">
                              <a:pos x="T2" y="T3"/>
                            </a:cxn>
                            <a:cxn ang="T88">
                              <a:pos x="T4" y="T5"/>
                            </a:cxn>
                            <a:cxn ang="T89">
                              <a:pos x="T6" y="T7"/>
                            </a:cxn>
                            <a:cxn ang="T90">
                              <a:pos x="T8" y="T9"/>
                            </a:cxn>
                            <a:cxn ang="T91">
                              <a:pos x="T10" y="T11"/>
                            </a:cxn>
                            <a:cxn ang="T92">
                              <a:pos x="T12" y="T13"/>
                            </a:cxn>
                            <a:cxn ang="T93">
                              <a:pos x="T14" y="T15"/>
                            </a:cxn>
                            <a:cxn ang="T94">
                              <a:pos x="T16" y="T17"/>
                            </a:cxn>
                            <a:cxn ang="T95">
                              <a:pos x="T18" y="T19"/>
                            </a:cxn>
                            <a:cxn ang="T96">
                              <a:pos x="T20" y="T21"/>
                            </a:cxn>
                            <a:cxn ang="T97">
                              <a:pos x="T22" y="T23"/>
                            </a:cxn>
                            <a:cxn ang="T98">
                              <a:pos x="T24" y="T25"/>
                            </a:cxn>
                            <a:cxn ang="T99">
                              <a:pos x="T26" y="T27"/>
                            </a:cxn>
                            <a:cxn ang="T100">
                              <a:pos x="T28" y="T29"/>
                            </a:cxn>
                            <a:cxn ang="T101">
                              <a:pos x="T30" y="T31"/>
                            </a:cxn>
                            <a:cxn ang="T102">
                              <a:pos x="T32" y="T33"/>
                            </a:cxn>
                            <a:cxn ang="T103">
                              <a:pos x="T34" y="T35"/>
                            </a:cxn>
                            <a:cxn ang="T104">
                              <a:pos x="T36" y="T37"/>
                            </a:cxn>
                            <a:cxn ang="T105">
                              <a:pos x="T38" y="T39"/>
                            </a:cxn>
                            <a:cxn ang="T106">
                              <a:pos x="T40" y="T41"/>
                            </a:cxn>
                            <a:cxn ang="T107">
                              <a:pos x="T42" y="T43"/>
                            </a:cxn>
                            <a:cxn ang="T108">
                              <a:pos x="T44" y="T45"/>
                            </a:cxn>
                            <a:cxn ang="T109">
                              <a:pos x="T46" y="T47"/>
                            </a:cxn>
                            <a:cxn ang="T110">
                              <a:pos x="T48" y="T49"/>
                            </a:cxn>
                            <a:cxn ang="T111">
                              <a:pos x="T50" y="T51"/>
                            </a:cxn>
                            <a:cxn ang="T112">
                              <a:pos x="T52" y="T53"/>
                            </a:cxn>
                            <a:cxn ang="T113">
                              <a:pos x="T54" y="T55"/>
                            </a:cxn>
                            <a:cxn ang="T114">
                              <a:pos x="T56" y="T57"/>
                            </a:cxn>
                            <a:cxn ang="T115">
                              <a:pos x="T58" y="T59"/>
                            </a:cxn>
                            <a:cxn ang="T116">
                              <a:pos x="T60" y="T61"/>
                            </a:cxn>
                            <a:cxn ang="T117">
                              <a:pos x="T62" y="T63"/>
                            </a:cxn>
                            <a:cxn ang="T118">
                              <a:pos x="T64" y="T65"/>
                            </a:cxn>
                            <a:cxn ang="T119">
                              <a:pos x="T66" y="T67"/>
                            </a:cxn>
                            <a:cxn ang="T120">
                              <a:pos x="T68" y="T69"/>
                            </a:cxn>
                            <a:cxn ang="T121">
                              <a:pos x="T70" y="T71"/>
                            </a:cxn>
                            <a:cxn ang="T122">
                              <a:pos x="T72" y="T73"/>
                            </a:cxn>
                            <a:cxn ang="T123">
                              <a:pos x="T74" y="T75"/>
                            </a:cxn>
                            <a:cxn ang="T124">
                              <a:pos x="T76" y="T77"/>
                            </a:cxn>
                            <a:cxn ang="T125">
                              <a:pos x="T78" y="T79"/>
                            </a:cxn>
                            <a:cxn ang="T126">
                              <a:pos x="T80" y="T81"/>
                            </a:cxn>
                            <a:cxn ang="T127">
                              <a:pos x="T82" y="T83"/>
                            </a:cxn>
                            <a:cxn ang="T128">
                              <a:pos x="T84" y="T85"/>
                            </a:cxn>
                          </a:cxnLst>
                          <a:rect l="T129" t="T130" r="T131" b="T132"/>
                          <a:pathLst>
                            <a:path w="379" h="110">
                              <a:moveTo>
                                <a:pt x="0" y="7"/>
                              </a:moveTo>
                              <a:lnTo>
                                <a:pt x="7" y="13"/>
                              </a:lnTo>
                              <a:lnTo>
                                <a:pt x="13" y="26"/>
                              </a:lnTo>
                              <a:lnTo>
                                <a:pt x="19" y="32"/>
                              </a:lnTo>
                              <a:lnTo>
                                <a:pt x="32" y="45"/>
                              </a:lnTo>
                              <a:lnTo>
                                <a:pt x="45" y="51"/>
                              </a:lnTo>
                              <a:lnTo>
                                <a:pt x="64" y="51"/>
                              </a:lnTo>
                              <a:lnTo>
                                <a:pt x="83" y="58"/>
                              </a:lnTo>
                              <a:lnTo>
                                <a:pt x="103" y="71"/>
                              </a:lnTo>
                              <a:lnTo>
                                <a:pt x="128" y="77"/>
                              </a:lnTo>
                              <a:lnTo>
                                <a:pt x="147" y="90"/>
                              </a:lnTo>
                              <a:lnTo>
                                <a:pt x="173" y="103"/>
                              </a:lnTo>
                              <a:lnTo>
                                <a:pt x="179" y="109"/>
                              </a:lnTo>
                              <a:lnTo>
                                <a:pt x="192" y="103"/>
                              </a:lnTo>
                              <a:lnTo>
                                <a:pt x="205" y="96"/>
                              </a:lnTo>
                              <a:lnTo>
                                <a:pt x="218" y="83"/>
                              </a:lnTo>
                              <a:lnTo>
                                <a:pt x="231" y="77"/>
                              </a:lnTo>
                              <a:lnTo>
                                <a:pt x="243" y="64"/>
                              </a:lnTo>
                              <a:lnTo>
                                <a:pt x="256" y="51"/>
                              </a:lnTo>
                              <a:lnTo>
                                <a:pt x="282" y="45"/>
                              </a:lnTo>
                              <a:lnTo>
                                <a:pt x="301" y="32"/>
                              </a:lnTo>
                              <a:lnTo>
                                <a:pt x="333" y="19"/>
                              </a:lnTo>
                              <a:lnTo>
                                <a:pt x="378" y="0"/>
                              </a:lnTo>
                              <a:lnTo>
                                <a:pt x="346" y="7"/>
                              </a:lnTo>
                              <a:lnTo>
                                <a:pt x="314" y="13"/>
                              </a:lnTo>
                              <a:lnTo>
                                <a:pt x="275" y="26"/>
                              </a:lnTo>
                              <a:lnTo>
                                <a:pt x="243" y="39"/>
                              </a:lnTo>
                              <a:lnTo>
                                <a:pt x="224" y="45"/>
                              </a:lnTo>
                              <a:lnTo>
                                <a:pt x="211" y="51"/>
                              </a:lnTo>
                              <a:lnTo>
                                <a:pt x="199" y="64"/>
                              </a:lnTo>
                              <a:lnTo>
                                <a:pt x="186" y="77"/>
                              </a:lnTo>
                              <a:lnTo>
                                <a:pt x="179" y="96"/>
                              </a:lnTo>
                              <a:lnTo>
                                <a:pt x="179" y="83"/>
                              </a:lnTo>
                              <a:lnTo>
                                <a:pt x="179" y="71"/>
                              </a:lnTo>
                              <a:lnTo>
                                <a:pt x="173" y="64"/>
                              </a:lnTo>
                              <a:lnTo>
                                <a:pt x="167" y="58"/>
                              </a:lnTo>
                              <a:lnTo>
                                <a:pt x="154" y="51"/>
                              </a:lnTo>
                              <a:lnTo>
                                <a:pt x="135" y="51"/>
                              </a:lnTo>
                              <a:lnTo>
                                <a:pt x="103" y="39"/>
                              </a:lnTo>
                              <a:lnTo>
                                <a:pt x="71" y="32"/>
                              </a:lnTo>
                              <a:lnTo>
                                <a:pt x="45" y="26"/>
                              </a:lnTo>
                              <a:lnTo>
                                <a:pt x="26" y="19"/>
                              </a:lnTo>
                              <a:lnTo>
                                <a:pt x="0" y="7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4" name="Freeform 4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44" y="3494"/>
                          <a:ext cx="289" cy="206"/>
                        </a:xfrm>
                        <a:custGeom>
                          <a:avLst/>
                          <a:gdLst>
                            <a:gd name="T0" fmla="*/ 45 w 289"/>
                            <a:gd name="T1" fmla="*/ 64 h 206"/>
                            <a:gd name="T2" fmla="*/ 38 w 289"/>
                            <a:gd name="T3" fmla="*/ 51 h 206"/>
                            <a:gd name="T4" fmla="*/ 32 w 289"/>
                            <a:gd name="T5" fmla="*/ 39 h 206"/>
                            <a:gd name="T6" fmla="*/ 32 w 289"/>
                            <a:gd name="T7" fmla="*/ 26 h 206"/>
                            <a:gd name="T8" fmla="*/ 32 w 289"/>
                            <a:gd name="T9" fmla="*/ 19 h 206"/>
                            <a:gd name="T10" fmla="*/ 38 w 289"/>
                            <a:gd name="T11" fmla="*/ 7 h 206"/>
                            <a:gd name="T12" fmla="*/ 51 w 289"/>
                            <a:gd name="T13" fmla="*/ 0 h 206"/>
                            <a:gd name="T14" fmla="*/ 64 w 289"/>
                            <a:gd name="T15" fmla="*/ 0 h 206"/>
                            <a:gd name="T16" fmla="*/ 70 w 289"/>
                            <a:gd name="T17" fmla="*/ 0 h 206"/>
                            <a:gd name="T18" fmla="*/ 83 w 289"/>
                            <a:gd name="T19" fmla="*/ 7 h 206"/>
                            <a:gd name="T20" fmla="*/ 102 w 289"/>
                            <a:gd name="T21" fmla="*/ 13 h 206"/>
                            <a:gd name="T22" fmla="*/ 122 w 289"/>
                            <a:gd name="T23" fmla="*/ 19 h 206"/>
                            <a:gd name="T24" fmla="*/ 134 w 289"/>
                            <a:gd name="T25" fmla="*/ 13 h 206"/>
                            <a:gd name="T26" fmla="*/ 160 w 289"/>
                            <a:gd name="T27" fmla="*/ 19 h 206"/>
                            <a:gd name="T28" fmla="*/ 179 w 289"/>
                            <a:gd name="T29" fmla="*/ 19 h 206"/>
                            <a:gd name="T30" fmla="*/ 198 w 289"/>
                            <a:gd name="T31" fmla="*/ 26 h 206"/>
                            <a:gd name="T32" fmla="*/ 224 w 289"/>
                            <a:gd name="T33" fmla="*/ 32 h 206"/>
                            <a:gd name="T34" fmla="*/ 237 w 289"/>
                            <a:gd name="T35" fmla="*/ 32 h 206"/>
                            <a:gd name="T36" fmla="*/ 256 w 289"/>
                            <a:gd name="T37" fmla="*/ 26 h 206"/>
                            <a:gd name="T38" fmla="*/ 262 w 289"/>
                            <a:gd name="T39" fmla="*/ 39 h 206"/>
                            <a:gd name="T40" fmla="*/ 275 w 289"/>
                            <a:gd name="T41" fmla="*/ 51 h 206"/>
                            <a:gd name="T42" fmla="*/ 288 w 289"/>
                            <a:gd name="T43" fmla="*/ 64 h 206"/>
                            <a:gd name="T44" fmla="*/ 211 w 289"/>
                            <a:gd name="T45" fmla="*/ 109 h 206"/>
                            <a:gd name="T46" fmla="*/ 147 w 289"/>
                            <a:gd name="T47" fmla="*/ 205 h 206"/>
                            <a:gd name="T48" fmla="*/ 77 w 289"/>
                            <a:gd name="T49" fmla="*/ 205 h 206"/>
                            <a:gd name="T50" fmla="*/ 64 w 289"/>
                            <a:gd name="T51" fmla="*/ 109 h 206"/>
                            <a:gd name="T52" fmla="*/ 0 w 289"/>
                            <a:gd name="T53" fmla="*/ 96 h 206"/>
                            <a:gd name="T54" fmla="*/ 32 w 289"/>
                            <a:gd name="T55" fmla="*/ 71 h 206"/>
                            <a:gd name="T56" fmla="*/ 45 w 289"/>
                            <a:gd name="T57" fmla="*/ 64 h 20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289"/>
                            <a:gd name="T88" fmla="*/ 0 h 206"/>
                            <a:gd name="T89" fmla="*/ 289 w 289"/>
                            <a:gd name="T90" fmla="*/ 206 h 20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289" h="206">
                              <a:moveTo>
                                <a:pt x="45" y="64"/>
                              </a:moveTo>
                              <a:lnTo>
                                <a:pt x="38" y="51"/>
                              </a:lnTo>
                              <a:lnTo>
                                <a:pt x="32" y="39"/>
                              </a:lnTo>
                              <a:lnTo>
                                <a:pt x="32" y="26"/>
                              </a:lnTo>
                              <a:lnTo>
                                <a:pt x="32" y="19"/>
                              </a:lnTo>
                              <a:lnTo>
                                <a:pt x="38" y="7"/>
                              </a:lnTo>
                              <a:lnTo>
                                <a:pt x="51" y="0"/>
                              </a:lnTo>
                              <a:lnTo>
                                <a:pt x="64" y="0"/>
                              </a:lnTo>
                              <a:lnTo>
                                <a:pt x="70" y="0"/>
                              </a:lnTo>
                              <a:lnTo>
                                <a:pt x="83" y="7"/>
                              </a:lnTo>
                              <a:lnTo>
                                <a:pt x="102" y="13"/>
                              </a:lnTo>
                              <a:lnTo>
                                <a:pt x="122" y="19"/>
                              </a:lnTo>
                              <a:lnTo>
                                <a:pt x="134" y="13"/>
                              </a:lnTo>
                              <a:lnTo>
                                <a:pt x="160" y="19"/>
                              </a:lnTo>
                              <a:lnTo>
                                <a:pt x="179" y="19"/>
                              </a:lnTo>
                              <a:lnTo>
                                <a:pt x="198" y="26"/>
                              </a:lnTo>
                              <a:lnTo>
                                <a:pt x="224" y="32"/>
                              </a:lnTo>
                              <a:lnTo>
                                <a:pt x="237" y="32"/>
                              </a:lnTo>
                              <a:lnTo>
                                <a:pt x="256" y="26"/>
                              </a:lnTo>
                              <a:lnTo>
                                <a:pt x="262" y="39"/>
                              </a:lnTo>
                              <a:lnTo>
                                <a:pt x="275" y="51"/>
                              </a:lnTo>
                              <a:lnTo>
                                <a:pt x="288" y="64"/>
                              </a:lnTo>
                              <a:lnTo>
                                <a:pt x="211" y="109"/>
                              </a:lnTo>
                              <a:lnTo>
                                <a:pt x="147" y="205"/>
                              </a:lnTo>
                              <a:lnTo>
                                <a:pt x="77" y="205"/>
                              </a:lnTo>
                              <a:lnTo>
                                <a:pt x="64" y="109"/>
                              </a:lnTo>
                              <a:lnTo>
                                <a:pt x="0" y="96"/>
                              </a:lnTo>
                              <a:lnTo>
                                <a:pt x="32" y="71"/>
                              </a:lnTo>
                              <a:lnTo>
                                <a:pt x="45" y="64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5" name="Freeform 4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6" y="3520"/>
                          <a:ext cx="52" cy="71"/>
                        </a:xfrm>
                        <a:custGeom>
                          <a:avLst/>
                          <a:gdLst>
                            <a:gd name="T0" fmla="*/ 0 w 52"/>
                            <a:gd name="T1" fmla="*/ 6 h 71"/>
                            <a:gd name="T2" fmla="*/ 19 w 52"/>
                            <a:gd name="T3" fmla="*/ 32 h 71"/>
                            <a:gd name="T4" fmla="*/ 32 w 52"/>
                            <a:gd name="T5" fmla="*/ 45 h 71"/>
                            <a:gd name="T6" fmla="*/ 51 w 52"/>
                            <a:gd name="T7" fmla="*/ 70 h 71"/>
                            <a:gd name="T8" fmla="*/ 38 w 52"/>
                            <a:gd name="T9" fmla="*/ 38 h 71"/>
                            <a:gd name="T10" fmla="*/ 32 w 52"/>
                            <a:gd name="T11" fmla="*/ 25 h 71"/>
                            <a:gd name="T12" fmla="*/ 19 w 52"/>
                            <a:gd name="T13" fmla="*/ 0 h 71"/>
                            <a:gd name="T14" fmla="*/ 0 w 52"/>
                            <a:gd name="T15" fmla="*/ 6 h 7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52"/>
                            <a:gd name="T25" fmla="*/ 0 h 71"/>
                            <a:gd name="T26" fmla="*/ 52 w 52"/>
                            <a:gd name="T27" fmla="*/ 71 h 7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52" h="71">
                              <a:moveTo>
                                <a:pt x="0" y="6"/>
                              </a:moveTo>
                              <a:lnTo>
                                <a:pt x="19" y="32"/>
                              </a:lnTo>
                              <a:lnTo>
                                <a:pt x="32" y="45"/>
                              </a:lnTo>
                              <a:lnTo>
                                <a:pt x="51" y="70"/>
                              </a:lnTo>
                              <a:lnTo>
                                <a:pt x="38" y="38"/>
                              </a:lnTo>
                              <a:lnTo>
                                <a:pt x="32" y="25"/>
                              </a:lnTo>
                              <a:lnTo>
                                <a:pt x="19" y="0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6" name="Freeform 4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7" y="3469"/>
                          <a:ext cx="104" cy="135"/>
                        </a:xfrm>
                        <a:custGeom>
                          <a:avLst/>
                          <a:gdLst>
                            <a:gd name="T0" fmla="*/ 0 w 104"/>
                            <a:gd name="T1" fmla="*/ 0 h 135"/>
                            <a:gd name="T2" fmla="*/ 19 w 104"/>
                            <a:gd name="T3" fmla="*/ 25 h 135"/>
                            <a:gd name="T4" fmla="*/ 32 w 104"/>
                            <a:gd name="T5" fmla="*/ 51 h 135"/>
                            <a:gd name="T6" fmla="*/ 45 w 104"/>
                            <a:gd name="T7" fmla="*/ 76 h 135"/>
                            <a:gd name="T8" fmla="*/ 45 w 104"/>
                            <a:gd name="T9" fmla="*/ 83 h 135"/>
                            <a:gd name="T10" fmla="*/ 45 w 104"/>
                            <a:gd name="T11" fmla="*/ 96 h 135"/>
                            <a:gd name="T12" fmla="*/ 71 w 104"/>
                            <a:gd name="T13" fmla="*/ 108 h 135"/>
                            <a:gd name="T14" fmla="*/ 103 w 104"/>
                            <a:gd name="T15" fmla="*/ 134 h 135"/>
                            <a:gd name="T16" fmla="*/ 90 w 104"/>
                            <a:gd name="T17" fmla="*/ 121 h 135"/>
                            <a:gd name="T18" fmla="*/ 83 w 104"/>
                            <a:gd name="T19" fmla="*/ 108 h 135"/>
                            <a:gd name="T20" fmla="*/ 58 w 104"/>
                            <a:gd name="T21" fmla="*/ 89 h 135"/>
                            <a:gd name="T22" fmla="*/ 51 w 104"/>
                            <a:gd name="T23" fmla="*/ 76 h 135"/>
                            <a:gd name="T24" fmla="*/ 51 w 104"/>
                            <a:gd name="T25" fmla="*/ 64 h 135"/>
                            <a:gd name="T26" fmla="*/ 39 w 104"/>
                            <a:gd name="T27" fmla="*/ 44 h 135"/>
                            <a:gd name="T28" fmla="*/ 19 w 104"/>
                            <a:gd name="T29" fmla="*/ 19 h 135"/>
                            <a:gd name="T30" fmla="*/ 0 w 104"/>
                            <a:gd name="T31" fmla="*/ 0 h 135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04"/>
                            <a:gd name="T49" fmla="*/ 0 h 135"/>
                            <a:gd name="T50" fmla="*/ 104 w 104"/>
                            <a:gd name="T51" fmla="*/ 135 h 135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04" h="135">
                              <a:moveTo>
                                <a:pt x="0" y="0"/>
                              </a:moveTo>
                              <a:lnTo>
                                <a:pt x="19" y="25"/>
                              </a:lnTo>
                              <a:lnTo>
                                <a:pt x="32" y="51"/>
                              </a:lnTo>
                              <a:lnTo>
                                <a:pt x="45" y="76"/>
                              </a:lnTo>
                              <a:lnTo>
                                <a:pt x="45" y="83"/>
                              </a:lnTo>
                              <a:lnTo>
                                <a:pt x="45" y="96"/>
                              </a:lnTo>
                              <a:lnTo>
                                <a:pt x="71" y="108"/>
                              </a:lnTo>
                              <a:lnTo>
                                <a:pt x="103" y="134"/>
                              </a:lnTo>
                              <a:lnTo>
                                <a:pt x="90" y="121"/>
                              </a:lnTo>
                              <a:lnTo>
                                <a:pt x="83" y="108"/>
                              </a:lnTo>
                              <a:lnTo>
                                <a:pt x="58" y="89"/>
                              </a:lnTo>
                              <a:lnTo>
                                <a:pt x="51" y="76"/>
                              </a:lnTo>
                              <a:lnTo>
                                <a:pt x="51" y="64"/>
                              </a:lnTo>
                              <a:lnTo>
                                <a:pt x="39" y="44"/>
                              </a:lnTo>
                              <a:lnTo>
                                <a:pt x="19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8" name="Group 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8" y="3334"/>
                      <a:ext cx="494" cy="104"/>
                      <a:chOff x="2118" y="3334"/>
                      <a:chExt cx="494" cy="104"/>
                    </a:xfrm>
                  </p:grpSpPr>
                  <p:grpSp>
                    <p:nvGrpSpPr>
                      <p:cNvPr id="109" name="Group 4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8" y="3334"/>
                        <a:ext cx="494" cy="91"/>
                        <a:chOff x="2118" y="3334"/>
                        <a:chExt cx="494" cy="91"/>
                      </a:xfrm>
                    </p:grpSpPr>
                    <p:sp>
                      <p:nvSpPr>
                        <p:cNvPr id="134" name="Freeform 4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3334"/>
                          <a:ext cx="494" cy="91"/>
                        </a:xfrm>
                        <a:custGeom>
                          <a:avLst/>
                          <a:gdLst>
                            <a:gd name="T0" fmla="*/ 20 w 494"/>
                            <a:gd name="T1" fmla="*/ 13 h 91"/>
                            <a:gd name="T2" fmla="*/ 135 w 494"/>
                            <a:gd name="T3" fmla="*/ 32 h 91"/>
                            <a:gd name="T4" fmla="*/ 199 w 494"/>
                            <a:gd name="T5" fmla="*/ 39 h 91"/>
                            <a:gd name="T6" fmla="*/ 244 w 494"/>
                            <a:gd name="T7" fmla="*/ 45 h 91"/>
                            <a:gd name="T8" fmla="*/ 301 w 494"/>
                            <a:gd name="T9" fmla="*/ 39 h 91"/>
                            <a:gd name="T10" fmla="*/ 352 w 494"/>
                            <a:gd name="T11" fmla="*/ 32 h 91"/>
                            <a:gd name="T12" fmla="*/ 410 w 494"/>
                            <a:gd name="T13" fmla="*/ 26 h 91"/>
                            <a:gd name="T14" fmla="*/ 461 w 494"/>
                            <a:gd name="T15" fmla="*/ 7 h 91"/>
                            <a:gd name="T16" fmla="*/ 493 w 494"/>
                            <a:gd name="T17" fmla="*/ 0 h 91"/>
                            <a:gd name="T18" fmla="*/ 455 w 494"/>
                            <a:gd name="T19" fmla="*/ 64 h 91"/>
                            <a:gd name="T20" fmla="*/ 423 w 494"/>
                            <a:gd name="T21" fmla="*/ 71 h 91"/>
                            <a:gd name="T22" fmla="*/ 372 w 494"/>
                            <a:gd name="T23" fmla="*/ 77 h 91"/>
                            <a:gd name="T24" fmla="*/ 340 w 494"/>
                            <a:gd name="T25" fmla="*/ 83 h 91"/>
                            <a:gd name="T26" fmla="*/ 288 w 494"/>
                            <a:gd name="T27" fmla="*/ 90 h 91"/>
                            <a:gd name="T28" fmla="*/ 244 w 494"/>
                            <a:gd name="T29" fmla="*/ 90 h 91"/>
                            <a:gd name="T30" fmla="*/ 192 w 494"/>
                            <a:gd name="T31" fmla="*/ 90 h 91"/>
                            <a:gd name="T32" fmla="*/ 135 w 494"/>
                            <a:gd name="T33" fmla="*/ 83 h 91"/>
                            <a:gd name="T34" fmla="*/ 20 w 494"/>
                            <a:gd name="T35" fmla="*/ 64 h 91"/>
                            <a:gd name="T36" fmla="*/ 0 w 494"/>
                            <a:gd name="T37" fmla="*/ 51 h 91"/>
                            <a:gd name="T38" fmla="*/ 20 w 494"/>
                            <a:gd name="T39" fmla="*/ 13 h 91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494"/>
                            <a:gd name="T61" fmla="*/ 0 h 91"/>
                            <a:gd name="T62" fmla="*/ 494 w 494"/>
                            <a:gd name="T63" fmla="*/ 91 h 91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494" h="91">
                              <a:moveTo>
                                <a:pt x="20" y="13"/>
                              </a:moveTo>
                              <a:lnTo>
                                <a:pt x="135" y="32"/>
                              </a:lnTo>
                              <a:lnTo>
                                <a:pt x="199" y="39"/>
                              </a:lnTo>
                              <a:lnTo>
                                <a:pt x="244" y="45"/>
                              </a:lnTo>
                              <a:lnTo>
                                <a:pt x="301" y="39"/>
                              </a:lnTo>
                              <a:lnTo>
                                <a:pt x="352" y="32"/>
                              </a:lnTo>
                              <a:lnTo>
                                <a:pt x="410" y="26"/>
                              </a:lnTo>
                              <a:lnTo>
                                <a:pt x="461" y="7"/>
                              </a:lnTo>
                              <a:lnTo>
                                <a:pt x="493" y="0"/>
                              </a:lnTo>
                              <a:lnTo>
                                <a:pt x="455" y="64"/>
                              </a:lnTo>
                              <a:lnTo>
                                <a:pt x="423" y="71"/>
                              </a:lnTo>
                              <a:lnTo>
                                <a:pt x="372" y="77"/>
                              </a:lnTo>
                              <a:lnTo>
                                <a:pt x="340" y="83"/>
                              </a:lnTo>
                              <a:lnTo>
                                <a:pt x="288" y="90"/>
                              </a:lnTo>
                              <a:lnTo>
                                <a:pt x="244" y="90"/>
                              </a:lnTo>
                              <a:lnTo>
                                <a:pt x="192" y="90"/>
                              </a:lnTo>
                              <a:lnTo>
                                <a:pt x="135" y="83"/>
                              </a:lnTo>
                              <a:lnTo>
                                <a:pt x="20" y="64"/>
                              </a:lnTo>
                              <a:lnTo>
                                <a:pt x="0" y="51"/>
                              </a:lnTo>
                              <a:lnTo>
                                <a:pt x="20" y="13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135" name="Group 4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08" y="3385"/>
                          <a:ext cx="218" cy="20"/>
                          <a:chOff x="2208" y="3385"/>
                          <a:chExt cx="218" cy="20"/>
                        </a:xfrm>
                      </p:grpSpPr>
                      <p:sp>
                        <p:nvSpPr>
                          <p:cNvPr id="136" name="Oval 4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08" y="3385"/>
                            <a:ext cx="13" cy="7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7" name="Oval 4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5" y="3398"/>
                            <a:ext cx="13" cy="7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8" name="Oval 4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13" y="3392"/>
                            <a:ext cx="13" cy="6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9" name="Oval 4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78" y="3392"/>
                            <a:ext cx="7" cy="13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 sz="3120">
                              <a:latin typeface="Calibri Light" panose="020F030202020403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0" name="Group 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30" y="3360"/>
                        <a:ext cx="157" cy="78"/>
                        <a:chOff x="2330" y="3360"/>
                        <a:chExt cx="157" cy="78"/>
                      </a:xfrm>
                    </p:grpSpPr>
                    <p:grpSp>
                      <p:nvGrpSpPr>
                        <p:cNvPr id="111" name="Group 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5" y="3366"/>
                          <a:ext cx="42" cy="52"/>
                          <a:chOff x="2445" y="3366"/>
                          <a:chExt cx="42" cy="52"/>
                        </a:xfrm>
                      </p:grpSpPr>
                      <p:grpSp>
                        <p:nvGrpSpPr>
                          <p:cNvPr id="122" name="Group 4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64" y="3366"/>
                            <a:ext cx="23" cy="52"/>
                            <a:chOff x="2464" y="3366"/>
                            <a:chExt cx="23" cy="52"/>
                          </a:xfrm>
                        </p:grpSpPr>
                        <p:grpSp>
                          <p:nvGrpSpPr>
                            <p:cNvPr id="129" name="Group 4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64" y="3366"/>
                              <a:ext cx="23" cy="52"/>
                              <a:chOff x="2464" y="3366"/>
                              <a:chExt cx="23" cy="52"/>
                            </a:xfrm>
                          </p:grpSpPr>
                          <p:sp>
                            <p:nvSpPr>
                              <p:cNvPr id="131" name="Freeform 4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4" y="3366"/>
                                <a:ext cx="20" cy="52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52"/>
                                  <a:gd name="T2" fmla="*/ 0 w 20"/>
                                  <a:gd name="T3" fmla="*/ 13 h 52"/>
                                  <a:gd name="T4" fmla="*/ 6 w 20"/>
                                  <a:gd name="T5" fmla="*/ 39 h 52"/>
                                  <a:gd name="T6" fmla="*/ 6 w 20"/>
                                  <a:gd name="T7" fmla="*/ 51 h 52"/>
                                  <a:gd name="T8" fmla="*/ 19 w 20"/>
                                  <a:gd name="T9" fmla="*/ 51 h 52"/>
                                  <a:gd name="T10" fmla="*/ 19 w 20"/>
                                  <a:gd name="T11" fmla="*/ 39 h 52"/>
                                  <a:gd name="T12" fmla="*/ 19 w 20"/>
                                  <a:gd name="T13" fmla="*/ 13 h 52"/>
                                  <a:gd name="T14" fmla="*/ 19 w 20"/>
                                  <a:gd name="T15" fmla="*/ 0 h 52"/>
                                  <a:gd name="T16" fmla="*/ 13 w 20"/>
                                  <a:gd name="T17" fmla="*/ 0 h 52"/>
                                  <a:gd name="T18" fmla="*/ 6 w 20"/>
                                  <a:gd name="T19" fmla="*/ 0 h 52"/>
                                  <a:gd name="T20" fmla="*/ 0 w 20"/>
                                  <a:gd name="T21" fmla="*/ 0 h 52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20"/>
                                  <a:gd name="T34" fmla="*/ 0 h 52"/>
                                  <a:gd name="T35" fmla="*/ 20 w 20"/>
                                  <a:gd name="T36" fmla="*/ 52 h 52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20" h="52">
                                    <a:moveTo>
                                      <a:pt x="0" y="0"/>
                                    </a:moveTo>
                                    <a:lnTo>
                                      <a:pt x="0" y="13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19" y="39"/>
                                    </a:lnTo>
                                    <a:lnTo>
                                      <a:pt x="19" y="13"/>
                                    </a:lnTo>
                                    <a:lnTo>
                                      <a:pt x="19" y="0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F9F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4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4" y="3366"/>
                                <a:ext cx="20" cy="4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0 h 40"/>
                                  <a:gd name="T2" fmla="*/ 6 w 20"/>
                                  <a:gd name="T3" fmla="*/ 7 h 40"/>
                                  <a:gd name="T4" fmla="*/ 13 w 20"/>
                                  <a:gd name="T5" fmla="*/ 13 h 40"/>
                                  <a:gd name="T6" fmla="*/ 13 w 20"/>
                                  <a:gd name="T7" fmla="*/ 19 h 40"/>
                                  <a:gd name="T8" fmla="*/ 19 w 20"/>
                                  <a:gd name="T9" fmla="*/ 26 h 40"/>
                                  <a:gd name="T10" fmla="*/ 19 w 20"/>
                                  <a:gd name="T11" fmla="*/ 39 h 40"/>
                                  <a:gd name="T12" fmla="*/ 19 w 20"/>
                                  <a:gd name="T13" fmla="*/ 13 h 40"/>
                                  <a:gd name="T14" fmla="*/ 19 w 20"/>
                                  <a:gd name="T15" fmla="*/ 0 h 40"/>
                                  <a:gd name="T16" fmla="*/ 13 w 20"/>
                                  <a:gd name="T17" fmla="*/ 0 h 40"/>
                                  <a:gd name="T18" fmla="*/ 6 w 20"/>
                                  <a:gd name="T19" fmla="*/ 0 h 40"/>
                                  <a:gd name="T20" fmla="*/ 0 w 20"/>
                                  <a:gd name="T21" fmla="*/ 0 h 40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20"/>
                                  <a:gd name="T34" fmla="*/ 0 h 40"/>
                                  <a:gd name="T35" fmla="*/ 20 w 20"/>
                                  <a:gd name="T36" fmla="*/ 40 h 40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20" h="40">
                                    <a:moveTo>
                                      <a:pt x="0" y="0"/>
                                    </a:moveTo>
                                    <a:lnTo>
                                      <a:pt x="6" y="7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9" y="26"/>
                                    </a:lnTo>
                                    <a:lnTo>
                                      <a:pt x="19" y="39"/>
                                    </a:lnTo>
                                    <a:lnTo>
                                      <a:pt x="19" y="13"/>
                                    </a:lnTo>
                                    <a:lnTo>
                                      <a:pt x="19" y="0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FFF9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4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70" y="3366"/>
                                <a:ext cx="17" cy="52"/>
                              </a:xfrm>
                              <a:custGeom>
                                <a:avLst/>
                                <a:gdLst>
                                  <a:gd name="T0" fmla="*/ 16 w 17"/>
                                  <a:gd name="T1" fmla="*/ 32 h 52"/>
                                  <a:gd name="T2" fmla="*/ 8 w 17"/>
                                  <a:gd name="T3" fmla="*/ 45 h 52"/>
                                  <a:gd name="T4" fmla="*/ 0 w 17"/>
                                  <a:gd name="T5" fmla="*/ 45 h 52"/>
                                  <a:gd name="T6" fmla="*/ 0 w 17"/>
                                  <a:gd name="T7" fmla="*/ 51 h 52"/>
                                  <a:gd name="T8" fmla="*/ 16 w 17"/>
                                  <a:gd name="T9" fmla="*/ 51 h 52"/>
                                  <a:gd name="T10" fmla="*/ 16 w 17"/>
                                  <a:gd name="T11" fmla="*/ 39 h 52"/>
                                  <a:gd name="T12" fmla="*/ 16 w 17"/>
                                  <a:gd name="T13" fmla="*/ 13 h 52"/>
                                  <a:gd name="T14" fmla="*/ 16 w 17"/>
                                  <a:gd name="T15" fmla="*/ 0 h 52"/>
                                  <a:gd name="T16" fmla="*/ 8 w 17"/>
                                  <a:gd name="T17" fmla="*/ 0 h 52"/>
                                  <a:gd name="T18" fmla="*/ 16 w 17"/>
                                  <a:gd name="T19" fmla="*/ 7 h 52"/>
                                  <a:gd name="T20" fmla="*/ 16 w 17"/>
                                  <a:gd name="T21" fmla="*/ 32 h 52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17"/>
                                  <a:gd name="T34" fmla="*/ 0 h 52"/>
                                  <a:gd name="T35" fmla="*/ 17 w 17"/>
                                  <a:gd name="T36" fmla="*/ 52 h 52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17" h="52">
                                    <a:moveTo>
                                      <a:pt x="16" y="32"/>
                                    </a:moveTo>
                                    <a:lnTo>
                                      <a:pt x="8" y="45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16" y="51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13"/>
                                    </a:lnTo>
                                    <a:lnTo>
                                      <a:pt x="16" y="0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32"/>
                                    </a:lnTo>
                                  </a:path>
                                </a:pathLst>
                              </a:custGeom>
                              <a:solidFill>
                                <a:srgbClr val="3F1F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30" name="Oval 4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77" y="3411"/>
                              <a:ext cx="6" cy="6"/>
                            </a:xfrm>
                            <a:prstGeom prst="ellipse">
                              <a:avLst/>
                            </a:prstGeom>
                            <a:solidFill>
                              <a:srgbClr val="FFBF1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3" name="Group 4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5" y="3366"/>
                            <a:ext cx="20" cy="52"/>
                            <a:chOff x="2445" y="3366"/>
                            <a:chExt cx="20" cy="52"/>
                          </a:xfrm>
                        </p:grpSpPr>
                        <p:grpSp>
                          <p:nvGrpSpPr>
                            <p:cNvPr id="124" name="Group 4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45" y="3366"/>
                              <a:ext cx="20" cy="52"/>
                              <a:chOff x="2445" y="3366"/>
                              <a:chExt cx="20" cy="52"/>
                            </a:xfrm>
                          </p:grpSpPr>
                          <p:sp>
                            <p:nvSpPr>
                              <p:cNvPr id="126" name="Freeform 4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5" y="3366"/>
                                <a:ext cx="20" cy="52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7 h 52"/>
                                  <a:gd name="T2" fmla="*/ 0 w 20"/>
                                  <a:gd name="T3" fmla="*/ 19 h 52"/>
                                  <a:gd name="T4" fmla="*/ 0 w 20"/>
                                  <a:gd name="T5" fmla="*/ 39 h 52"/>
                                  <a:gd name="T6" fmla="*/ 0 w 20"/>
                                  <a:gd name="T7" fmla="*/ 51 h 52"/>
                                  <a:gd name="T8" fmla="*/ 6 w 20"/>
                                  <a:gd name="T9" fmla="*/ 51 h 52"/>
                                  <a:gd name="T10" fmla="*/ 13 w 20"/>
                                  <a:gd name="T11" fmla="*/ 51 h 52"/>
                                  <a:gd name="T12" fmla="*/ 19 w 20"/>
                                  <a:gd name="T13" fmla="*/ 51 h 52"/>
                                  <a:gd name="T14" fmla="*/ 19 w 20"/>
                                  <a:gd name="T15" fmla="*/ 39 h 52"/>
                                  <a:gd name="T16" fmla="*/ 13 w 20"/>
                                  <a:gd name="T17" fmla="*/ 13 h 52"/>
                                  <a:gd name="T18" fmla="*/ 13 w 20"/>
                                  <a:gd name="T19" fmla="*/ 0 h 52"/>
                                  <a:gd name="T20" fmla="*/ 0 w 20"/>
                                  <a:gd name="T21" fmla="*/ 0 h 52"/>
                                  <a:gd name="T22" fmla="*/ 0 w 20"/>
                                  <a:gd name="T23" fmla="*/ 7 h 52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20"/>
                                  <a:gd name="T37" fmla="*/ 0 h 52"/>
                                  <a:gd name="T38" fmla="*/ 20 w 20"/>
                                  <a:gd name="T39" fmla="*/ 52 h 52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20" h="52">
                                    <a:moveTo>
                                      <a:pt x="0" y="7"/>
                                    </a:moveTo>
                                    <a:lnTo>
                                      <a:pt x="0" y="1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13" y="51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19" y="39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solidFill>
                                <a:srgbClr val="FF9F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7" name="Freeform 4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5" y="3366"/>
                                <a:ext cx="20" cy="40"/>
                              </a:xfrm>
                              <a:custGeom>
                                <a:avLst/>
                                <a:gdLst>
                                  <a:gd name="T0" fmla="*/ 0 w 20"/>
                                  <a:gd name="T1" fmla="*/ 7 h 40"/>
                                  <a:gd name="T2" fmla="*/ 6 w 20"/>
                                  <a:gd name="T3" fmla="*/ 7 h 40"/>
                                  <a:gd name="T4" fmla="*/ 6 w 20"/>
                                  <a:gd name="T5" fmla="*/ 13 h 40"/>
                                  <a:gd name="T6" fmla="*/ 13 w 20"/>
                                  <a:gd name="T7" fmla="*/ 19 h 40"/>
                                  <a:gd name="T8" fmla="*/ 13 w 20"/>
                                  <a:gd name="T9" fmla="*/ 32 h 40"/>
                                  <a:gd name="T10" fmla="*/ 19 w 20"/>
                                  <a:gd name="T11" fmla="*/ 39 h 40"/>
                                  <a:gd name="T12" fmla="*/ 13 w 20"/>
                                  <a:gd name="T13" fmla="*/ 13 h 40"/>
                                  <a:gd name="T14" fmla="*/ 13 w 20"/>
                                  <a:gd name="T15" fmla="*/ 0 h 40"/>
                                  <a:gd name="T16" fmla="*/ 0 w 20"/>
                                  <a:gd name="T17" fmla="*/ 0 h 40"/>
                                  <a:gd name="T18" fmla="*/ 0 w 20"/>
                                  <a:gd name="T19" fmla="*/ 7 h 40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w 20"/>
                                  <a:gd name="T31" fmla="*/ 0 h 40"/>
                                  <a:gd name="T32" fmla="*/ 20 w 20"/>
                                  <a:gd name="T33" fmla="*/ 40 h 40"/>
                                </a:gdLst>
                                <a:ahLst/>
                                <a:cxnLst>
                                  <a:cxn ang="T20">
                                    <a:pos x="T0" y="T1"/>
                                  </a:cxn>
                                  <a:cxn ang="T21">
                                    <a:pos x="T2" y="T3"/>
                                  </a:cxn>
                                  <a:cxn ang="T22">
                                    <a:pos x="T4" y="T5"/>
                                  </a:cxn>
                                  <a:cxn ang="T23">
                                    <a:pos x="T6" y="T7"/>
                                  </a:cxn>
                                  <a:cxn ang="T24">
                                    <a:pos x="T8" y="T9"/>
                                  </a:cxn>
                                  <a:cxn ang="T25">
                                    <a:pos x="T10" y="T11"/>
                                  </a:cxn>
                                  <a:cxn ang="T26">
                                    <a:pos x="T12" y="T13"/>
                                  </a:cxn>
                                  <a:cxn ang="T27">
                                    <a:pos x="T14" y="T15"/>
                                  </a:cxn>
                                  <a:cxn ang="T28">
                                    <a:pos x="T16" y="T17"/>
                                  </a:cxn>
                                  <a:cxn ang="T29">
                                    <a:pos x="T18" y="T19"/>
                                  </a:cxn>
                                </a:cxnLst>
                                <a:rect l="T30" t="T31" r="T32" b="T33"/>
                                <a:pathLst>
                                  <a:path w="20" h="40">
                                    <a:moveTo>
                                      <a:pt x="0" y="7"/>
                                    </a:moveTo>
                                    <a:lnTo>
                                      <a:pt x="6" y="7"/>
                                    </a:lnTo>
                                    <a:lnTo>
                                      <a:pt x="6" y="13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32"/>
                                    </a:lnTo>
                                    <a:lnTo>
                                      <a:pt x="19" y="39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solidFill>
                                <a:srgbClr val="FFFF9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" name="Freeform 4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5" y="3366"/>
                                <a:ext cx="20" cy="52"/>
                              </a:xfrm>
                              <a:custGeom>
                                <a:avLst/>
                                <a:gdLst>
                                  <a:gd name="T0" fmla="*/ 13 w 20"/>
                                  <a:gd name="T1" fmla="*/ 32 h 52"/>
                                  <a:gd name="T2" fmla="*/ 13 w 20"/>
                                  <a:gd name="T3" fmla="*/ 45 h 52"/>
                                  <a:gd name="T4" fmla="*/ 6 w 20"/>
                                  <a:gd name="T5" fmla="*/ 51 h 52"/>
                                  <a:gd name="T6" fmla="*/ 0 w 20"/>
                                  <a:gd name="T7" fmla="*/ 51 h 52"/>
                                  <a:gd name="T8" fmla="*/ 6 w 20"/>
                                  <a:gd name="T9" fmla="*/ 51 h 52"/>
                                  <a:gd name="T10" fmla="*/ 13 w 20"/>
                                  <a:gd name="T11" fmla="*/ 51 h 52"/>
                                  <a:gd name="T12" fmla="*/ 19 w 20"/>
                                  <a:gd name="T13" fmla="*/ 51 h 52"/>
                                  <a:gd name="T14" fmla="*/ 19 w 20"/>
                                  <a:gd name="T15" fmla="*/ 39 h 52"/>
                                  <a:gd name="T16" fmla="*/ 13 w 20"/>
                                  <a:gd name="T17" fmla="*/ 13 h 52"/>
                                  <a:gd name="T18" fmla="*/ 13 w 20"/>
                                  <a:gd name="T19" fmla="*/ 0 h 52"/>
                                  <a:gd name="T20" fmla="*/ 13 w 20"/>
                                  <a:gd name="T21" fmla="*/ 13 h 52"/>
                                  <a:gd name="T22" fmla="*/ 13 w 20"/>
                                  <a:gd name="T23" fmla="*/ 32 h 52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20"/>
                                  <a:gd name="T37" fmla="*/ 0 h 52"/>
                                  <a:gd name="T38" fmla="*/ 20 w 20"/>
                                  <a:gd name="T39" fmla="*/ 52 h 52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20" h="52">
                                    <a:moveTo>
                                      <a:pt x="13" y="32"/>
                                    </a:moveTo>
                                    <a:lnTo>
                                      <a:pt x="13" y="45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13" y="51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19" y="39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13" y="32"/>
                                    </a:lnTo>
                                  </a:path>
                                </a:pathLst>
                              </a:custGeom>
                              <a:solidFill>
                                <a:srgbClr val="3F1F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cap="rnd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 sz="3120">
                                  <a:latin typeface="Calibri Light" panose="020F030202020403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Oval 4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1" y="3411"/>
                              <a:ext cx="7" cy="6"/>
                            </a:xfrm>
                            <a:prstGeom prst="ellipse">
                              <a:avLst/>
                            </a:prstGeom>
                            <a:solidFill>
                              <a:srgbClr val="FFBF1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GB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2" name="Group 4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30" y="3360"/>
                          <a:ext cx="103" cy="78"/>
                          <a:chOff x="2330" y="3360"/>
                          <a:chExt cx="103" cy="78"/>
                        </a:xfrm>
                      </p:grpSpPr>
                      <p:grpSp>
                        <p:nvGrpSpPr>
                          <p:cNvPr id="113" name="Group 4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30" y="3360"/>
                            <a:ext cx="103" cy="78"/>
                            <a:chOff x="2330" y="3360"/>
                            <a:chExt cx="103" cy="78"/>
                          </a:xfrm>
                        </p:grpSpPr>
                        <p:sp>
                          <p:nvSpPr>
                            <p:cNvPr id="118" name="Freeform 4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30" y="3360"/>
                              <a:ext cx="103" cy="78"/>
                            </a:xfrm>
                            <a:custGeom>
                              <a:avLst/>
                              <a:gdLst>
                                <a:gd name="T0" fmla="*/ 76 w 103"/>
                                <a:gd name="T1" fmla="*/ 13 h 78"/>
                                <a:gd name="T2" fmla="*/ 96 w 103"/>
                                <a:gd name="T3" fmla="*/ 13 h 78"/>
                                <a:gd name="T4" fmla="*/ 89 w 103"/>
                                <a:gd name="T5" fmla="*/ 13 h 78"/>
                                <a:gd name="T6" fmla="*/ 76 w 103"/>
                                <a:gd name="T7" fmla="*/ 6 h 78"/>
                                <a:gd name="T8" fmla="*/ 64 w 103"/>
                                <a:gd name="T9" fmla="*/ 6 h 78"/>
                                <a:gd name="T10" fmla="*/ 51 w 103"/>
                                <a:gd name="T11" fmla="*/ 6 h 78"/>
                                <a:gd name="T12" fmla="*/ 38 w 103"/>
                                <a:gd name="T13" fmla="*/ 0 h 78"/>
                                <a:gd name="T14" fmla="*/ 25 w 103"/>
                                <a:gd name="T15" fmla="*/ 0 h 78"/>
                                <a:gd name="T16" fmla="*/ 12 w 103"/>
                                <a:gd name="T17" fmla="*/ 6 h 78"/>
                                <a:gd name="T18" fmla="*/ 6 w 103"/>
                                <a:gd name="T19" fmla="*/ 13 h 78"/>
                                <a:gd name="T20" fmla="*/ 6 w 103"/>
                                <a:gd name="T21" fmla="*/ 19 h 78"/>
                                <a:gd name="T22" fmla="*/ 0 w 103"/>
                                <a:gd name="T23" fmla="*/ 32 h 78"/>
                                <a:gd name="T24" fmla="*/ 6 w 103"/>
                                <a:gd name="T25" fmla="*/ 45 h 78"/>
                                <a:gd name="T26" fmla="*/ 6 w 103"/>
                                <a:gd name="T27" fmla="*/ 57 h 78"/>
                                <a:gd name="T28" fmla="*/ 12 w 103"/>
                                <a:gd name="T29" fmla="*/ 64 h 78"/>
                                <a:gd name="T30" fmla="*/ 19 w 103"/>
                                <a:gd name="T31" fmla="*/ 70 h 78"/>
                                <a:gd name="T32" fmla="*/ 32 w 103"/>
                                <a:gd name="T33" fmla="*/ 77 h 78"/>
                                <a:gd name="T34" fmla="*/ 38 w 103"/>
                                <a:gd name="T35" fmla="*/ 77 h 78"/>
                                <a:gd name="T36" fmla="*/ 57 w 103"/>
                                <a:gd name="T37" fmla="*/ 70 h 78"/>
                                <a:gd name="T38" fmla="*/ 70 w 103"/>
                                <a:gd name="T39" fmla="*/ 70 h 78"/>
                                <a:gd name="T40" fmla="*/ 83 w 103"/>
                                <a:gd name="T41" fmla="*/ 64 h 78"/>
                                <a:gd name="T42" fmla="*/ 96 w 103"/>
                                <a:gd name="T43" fmla="*/ 64 h 78"/>
                                <a:gd name="T44" fmla="*/ 102 w 103"/>
                                <a:gd name="T45" fmla="*/ 57 h 78"/>
                                <a:gd name="T46" fmla="*/ 83 w 103"/>
                                <a:gd name="T47" fmla="*/ 64 h 78"/>
                                <a:gd name="T48" fmla="*/ 57 w 103"/>
                                <a:gd name="T49" fmla="*/ 64 h 78"/>
                                <a:gd name="T50" fmla="*/ 44 w 103"/>
                                <a:gd name="T51" fmla="*/ 64 h 78"/>
                                <a:gd name="T52" fmla="*/ 32 w 103"/>
                                <a:gd name="T53" fmla="*/ 64 h 78"/>
                                <a:gd name="T54" fmla="*/ 25 w 103"/>
                                <a:gd name="T55" fmla="*/ 57 h 78"/>
                                <a:gd name="T56" fmla="*/ 25 w 103"/>
                                <a:gd name="T57" fmla="*/ 51 h 78"/>
                                <a:gd name="T58" fmla="*/ 19 w 103"/>
                                <a:gd name="T59" fmla="*/ 45 h 78"/>
                                <a:gd name="T60" fmla="*/ 19 w 103"/>
                                <a:gd name="T61" fmla="*/ 32 h 78"/>
                                <a:gd name="T62" fmla="*/ 25 w 103"/>
                                <a:gd name="T63" fmla="*/ 25 h 78"/>
                                <a:gd name="T64" fmla="*/ 25 w 103"/>
                                <a:gd name="T65" fmla="*/ 19 h 78"/>
                                <a:gd name="T66" fmla="*/ 38 w 103"/>
                                <a:gd name="T67" fmla="*/ 19 h 78"/>
                                <a:gd name="T68" fmla="*/ 51 w 103"/>
                                <a:gd name="T69" fmla="*/ 19 h 78"/>
                                <a:gd name="T70" fmla="*/ 76 w 103"/>
                                <a:gd name="T71" fmla="*/ 13 h 78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w 103"/>
                                <a:gd name="T109" fmla="*/ 0 h 78"/>
                                <a:gd name="T110" fmla="*/ 103 w 103"/>
                                <a:gd name="T111" fmla="*/ 78 h 78"/>
                              </a:gdLst>
                              <a:ahLst/>
                              <a:cxnLst>
                                <a:cxn ang="T72">
                                  <a:pos x="T0" y="T1"/>
                                </a:cxn>
                                <a:cxn ang="T73">
                                  <a:pos x="T2" y="T3"/>
                                </a:cxn>
                                <a:cxn ang="T74">
                                  <a:pos x="T4" y="T5"/>
                                </a:cxn>
                                <a:cxn ang="T75">
                                  <a:pos x="T6" y="T7"/>
                                </a:cxn>
                                <a:cxn ang="T76">
                                  <a:pos x="T8" y="T9"/>
                                </a:cxn>
                                <a:cxn ang="T77">
                                  <a:pos x="T10" y="T11"/>
                                </a:cxn>
                                <a:cxn ang="T78">
                                  <a:pos x="T12" y="T13"/>
                                </a:cxn>
                                <a:cxn ang="T79">
                                  <a:pos x="T14" y="T15"/>
                                </a:cxn>
                                <a:cxn ang="T80">
                                  <a:pos x="T16" y="T17"/>
                                </a:cxn>
                                <a:cxn ang="T81">
                                  <a:pos x="T18" y="T19"/>
                                </a:cxn>
                                <a:cxn ang="T82">
                                  <a:pos x="T20" y="T21"/>
                                </a:cxn>
                                <a:cxn ang="T83">
                                  <a:pos x="T22" y="T23"/>
                                </a:cxn>
                                <a:cxn ang="T84">
                                  <a:pos x="T24" y="T25"/>
                                </a:cxn>
                                <a:cxn ang="T85">
                                  <a:pos x="T26" y="T27"/>
                                </a:cxn>
                                <a:cxn ang="T86">
                                  <a:pos x="T28" y="T29"/>
                                </a:cxn>
                                <a:cxn ang="T87">
                                  <a:pos x="T30" y="T31"/>
                                </a:cxn>
                                <a:cxn ang="T88">
                                  <a:pos x="T32" y="T33"/>
                                </a:cxn>
                                <a:cxn ang="T89">
                                  <a:pos x="T34" y="T35"/>
                                </a:cxn>
                                <a:cxn ang="T90">
                                  <a:pos x="T36" y="T37"/>
                                </a:cxn>
                                <a:cxn ang="T91">
                                  <a:pos x="T38" y="T39"/>
                                </a:cxn>
                                <a:cxn ang="T92">
                                  <a:pos x="T40" y="T41"/>
                                </a:cxn>
                                <a:cxn ang="T93">
                                  <a:pos x="T42" y="T43"/>
                                </a:cxn>
                                <a:cxn ang="T94">
                                  <a:pos x="T44" y="T45"/>
                                </a:cxn>
                                <a:cxn ang="T95">
                                  <a:pos x="T46" y="T47"/>
                                </a:cxn>
                                <a:cxn ang="T96">
                                  <a:pos x="T48" y="T49"/>
                                </a:cxn>
                                <a:cxn ang="T97">
                                  <a:pos x="T50" y="T51"/>
                                </a:cxn>
                                <a:cxn ang="T98">
                                  <a:pos x="T52" y="T53"/>
                                </a:cxn>
                                <a:cxn ang="T99">
                                  <a:pos x="T54" y="T55"/>
                                </a:cxn>
                                <a:cxn ang="T100">
                                  <a:pos x="T56" y="T57"/>
                                </a:cxn>
                                <a:cxn ang="T101">
                                  <a:pos x="T58" y="T59"/>
                                </a:cxn>
                                <a:cxn ang="T102">
                                  <a:pos x="T60" y="T61"/>
                                </a:cxn>
                                <a:cxn ang="T103">
                                  <a:pos x="T62" y="T63"/>
                                </a:cxn>
                                <a:cxn ang="T104">
                                  <a:pos x="T64" y="T65"/>
                                </a:cxn>
                                <a:cxn ang="T105">
                                  <a:pos x="T66" y="T67"/>
                                </a:cxn>
                                <a:cxn ang="T106">
                                  <a:pos x="T68" y="T69"/>
                                </a:cxn>
                                <a:cxn ang="T107">
                                  <a:pos x="T70" y="T71"/>
                                </a:cxn>
                              </a:cxnLst>
                              <a:rect l="T108" t="T109" r="T110" b="T111"/>
                              <a:pathLst>
                                <a:path w="103" h="78">
                                  <a:moveTo>
                                    <a:pt x="76" y="13"/>
                                  </a:moveTo>
                                  <a:lnTo>
                                    <a:pt x="96" y="13"/>
                                  </a:lnTo>
                                  <a:lnTo>
                                    <a:pt x="89" y="13"/>
                                  </a:lnTo>
                                  <a:lnTo>
                                    <a:pt x="76" y="6"/>
                                  </a:lnTo>
                                  <a:lnTo>
                                    <a:pt x="64" y="6"/>
                                  </a:lnTo>
                                  <a:lnTo>
                                    <a:pt x="51" y="6"/>
                                  </a:lnTo>
                                  <a:lnTo>
                                    <a:pt x="38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12" y="6"/>
                                  </a:lnTo>
                                  <a:lnTo>
                                    <a:pt x="6" y="13"/>
                                  </a:lnTo>
                                  <a:lnTo>
                                    <a:pt x="6" y="19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6" y="45"/>
                                  </a:lnTo>
                                  <a:lnTo>
                                    <a:pt x="6" y="57"/>
                                  </a:lnTo>
                                  <a:lnTo>
                                    <a:pt x="12" y="64"/>
                                  </a:lnTo>
                                  <a:lnTo>
                                    <a:pt x="19" y="70"/>
                                  </a:lnTo>
                                  <a:lnTo>
                                    <a:pt x="32" y="77"/>
                                  </a:lnTo>
                                  <a:lnTo>
                                    <a:pt x="38" y="77"/>
                                  </a:lnTo>
                                  <a:lnTo>
                                    <a:pt x="57" y="70"/>
                                  </a:lnTo>
                                  <a:lnTo>
                                    <a:pt x="70" y="70"/>
                                  </a:lnTo>
                                  <a:lnTo>
                                    <a:pt x="83" y="64"/>
                                  </a:lnTo>
                                  <a:lnTo>
                                    <a:pt x="96" y="64"/>
                                  </a:lnTo>
                                  <a:lnTo>
                                    <a:pt x="102" y="57"/>
                                  </a:lnTo>
                                  <a:lnTo>
                                    <a:pt x="83" y="64"/>
                                  </a:lnTo>
                                  <a:lnTo>
                                    <a:pt x="57" y="64"/>
                                  </a:lnTo>
                                  <a:lnTo>
                                    <a:pt x="44" y="64"/>
                                  </a:lnTo>
                                  <a:lnTo>
                                    <a:pt x="32" y="64"/>
                                  </a:lnTo>
                                  <a:lnTo>
                                    <a:pt x="25" y="57"/>
                                  </a:lnTo>
                                  <a:lnTo>
                                    <a:pt x="25" y="51"/>
                                  </a:lnTo>
                                  <a:lnTo>
                                    <a:pt x="19" y="45"/>
                                  </a:lnTo>
                                  <a:lnTo>
                                    <a:pt x="19" y="32"/>
                                  </a:lnTo>
                                  <a:lnTo>
                                    <a:pt x="25" y="25"/>
                                  </a:lnTo>
                                  <a:lnTo>
                                    <a:pt x="25" y="19"/>
                                  </a:lnTo>
                                  <a:lnTo>
                                    <a:pt x="38" y="19"/>
                                  </a:lnTo>
                                  <a:lnTo>
                                    <a:pt x="51" y="19"/>
                                  </a:lnTo>
                                  <a:lnTo>
                                    <a:pt x="76" y="13"/>
                                  </a:lnTo>
                                </a:path>
                              </a:pathLst>
                            </a:custGeom>
                            <a:solidFill>
                              <a:srgbClr val="FF9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9" name="Freeform 4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30" y="3360"/>
                              <a:ext cx="52" cy="33"/>
                            </a:xfrm>
                            <a:custGeom>
                              <a:avLst/>
                              <a:gdLst>
                                <a:gd name="T0" fmla="*/ 51 w 52"/>
                                <a:gd name="T1" fmla="*/ 6 h 33"/>
                                <a:gd name="T2" fmla="*/ 38 w 52"/>
                                <a:gd name="T3" fmla="*/ 0 h 33"/>
                                <a:gd name="T4" fmla="*/ 25 w 52"/>
                                <a:gd name="T5" fmla="*/ 0 h 33"/>
                                <a:gd name="T6" fmla="*/ 12 w 52"/>
                                <a:gd name="T7" fmla="*/ 6 h 33"/>
                                <a:gd name="T8" fmla="*/ 6 w 52"/>
                                <a:gd name="T9" fmla="*/ 13 h 33"/>
                                <a:gd name="T10" fmla="*/ 6 w 52"/>
                                <a:gd name="T11" fmla="*/ 19 h 33"/>
                                <a:gd name="T12" fmla="*/ 0 w 52"/>
                                <a:gd name="T13" fmla="*/ 32 h 33"/>
                                <a:gd name="T14" fmla="*/ 6 w 52"/>
                                <a:gd name="T15" fmla="*/ 25 h 33"/>
                                <a:gd name="T16" fmla="*/ 12 w 52"/>
                                <a:gd name="T17" fmla="*/ 19 h 33"/>
                                <a:gd name="T18" fmla="*/ 19 w 52"/>
                                <a:gd name="T19" fmla="*/ 13 h 33"/>
                                <a:gd name="T20" fmla="*/ 25 w 52"/>
                                <a:gd name="T21" fmla="*/ 6 h 33"/>
                                <a:gd name="T22" fmla="*/ 38 w 52"/>
                                <a:gd name="T23" fmla="*/ 6 h 33"/>
                                <a:gd name="T24" fmla="*/ 51 w 52"/>
                                <a:gd name="T25" fmla="*/ 6 h 33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52"/>
                                <a:gd name="T40" fmla="*/ 0 h 33"/>
                                <a:gd name="T41" fmla="*/ 52 w 52"/>
                                <a:gd name="T42" fmla="*/ 33 h 33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52" h="33">
                                  <a:moveTo>
                                    <a:pt x="51" y="6"/>
                                  </a:moveTo>
                                  <a:lnTo>
                                    <a:pt x="38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12" y="6"/>
                                  </a:lnTo>
                                  <a:lnTo>
                                    <a:pt x="6" y="13"/>
                                  </a:lnTo>
                                  <a:lnTo>
                                    <a:pt x="6" y="19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6" y="25"/>
                                  </a:lnTo>
                                  <a:lnTo>
                                    <a:pt x="12" y="19"/>
                                  </a:lnTo>
                                  <a:lnTo>
                                    <a:pt x="19" y="13"/>
                                  </a:lnTo>
                                  <a:lnTo>
                                    <a:pt x="25" y="6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51" y="6"/>
                                  </a:lnTo>
                                </a:path>
                              </a:pathLst>
                            </a:custGeom>
                            <a:solidFill>
                              <a:srgbClr val="3F1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" name="Freeform 4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36" y="3366"/>
                              <a:ext cx="91" cy="65"/>
                            </a:xfrm>
                            <a:custGeom>
                              <a:avLst/>
                              <a:gdLst>
                                <a:gd name="T0" fmla="*/ 70 w 91"/>
                                <a:gd name="T1" fmla="*/ 7 h 65"/>
                                <a:gd name="T2" fmla="*/ 90 w 91"/>
                                <a:gd name="T3" fmla="*/ 7 h 65"/>
                                <a:gd name="T4" fmla="*/ 70 w 91"/>
                                <a:gd name="T5" fmla="*/ 7 h 65"/>
                                <a:gd name="T6" fmla="*/ 58 w 91"/>
                                <a:gd name="T7" fmla="*/ 7 h 65"/>
                                <a:gd name="T8" fmla="*/ 38 w 91"/>
                                <a:gd name="T9" fmla="*/ 7 h 65"/>
                                <a:gd name="T10" fmla="*/ 26 w 91"/>
                                <a:gd name="T11" fmla="*/ 7 h 65"/>
                                <a:gd name="T12" fmla="*/ 19 w 91"/>
                                <a:gd name="T13" fmla="*/ 7 h 65"/>
                                <a:gd name="T14" fmla="*/ 13 w 91"/>
                                <a:gd name="T15" fmla="*/ 0 h 65"/>
                                <a:gd name="T16" fmla="*/ 13 w 91"/>
                                <a:gd name="T17" fmla="*/ 7 h 65"/>
                                <a:gd name="T18" fmla="*/ 6 w 91"/>
                                <a:gd name="T19" fmla="*/ 13 h 65"/>
                                <a:gd name="T20" fmla="*/ 0 w 91"/>
                                <a:gd name="T21" fmla="*/ 19 h 65"/>
                                <a:gd name="T22" fmla="*/ 0 w 91"/>
                                <a:gd name="T23" fmla="*/ 32 h 65"/>
                                <a:gd name="T24" fmla="*/ 6 w 91"/>
                                <a:gd name="T25" fmla="*/ 39 h 65"/>
                                <a:gd name="T26" fmla="*/ 6 w 91"/>
                                <a:gd name="T27" fmla="*/ 45 h 65"/>
                                <a:gd name="T28" fmla="*/ 13 w 91"/>
                                <a:gd name="T29" fmla="*/ 51 h 65"/>
                                <a:gd name="T30" fmla="*/ 19 w 91"/>
                                <a:gd name="T31" fmla="*/ 58 h 65"/>
                                <a:gd name="T32" fmla="*/ 32 w 91"/>
                                <a:gd name="T33" fmla="*/ 58 h 65"/>
                                <a:gd name="T34" fmla="*/ 51 w 91"/>
                                <a:gd name="T35" fmla="*/ 64 h 65"/>
                                <a:gd name="T36" fmla="*/ 64 w 91"/>
                                <a:gd name="T37" fmla="*/ 58 h 65"/>
                                <a:gd name="T38" fmla="*/ 77 w 91"/>
                                <a:gd name="T39" fmla="*/ 58 h 65"/>
                                <a:gd name="T40" fmla="*/ 90 w 91"/>
                                <a:gd name="T41" fmla="*/ 51 h 65"/>
                                <a:gd name="T42" fmla="*/ 77 w 91"/>
                                <a:gd name="T43" fmla="*/ 58 h 65"/>
                                <a:gd name="T44" fmla="*/ 51 w 91"/>
                                <a:gd name="T45" fmla="*/ 58 h 65"/>
                                <a:gd name="T46" fmla="*/ 38 w 91"/>
                                <a:gd name="T47" fmla="*/ 58 h 65"/>
                                <a:gd name="T48" fmla="*/ 26 w 91"/>
                                <a:gd name="T49" fmla="*/ 58 h 65"/>
                                <a:gd name="T50" fmla="*/ 19 w 91"/>
                                <a:gd name="T51" fmla="*/ 51 h 65"/>
                                <a:gd name="T52" fmla="*/ 13 w 91"/>
                                <a:gd name="T53" fmla="*/ 45 h 65"/>
                                <a:gd name="T54" fmla="*/ 13 w 91"/>
                                <a:gd name="T55" fmla="*/ 39 h 65"/>
                                <a:gd name="T56" fmla="*/ 13 w 91"/>
                                <a:gd name="T57" fmla="*/ 26 h 65"/>
                                <a:gd name="T58" fmla="*/ 13 w 91"/>
                                <a:gd name="T59" fmla="*/ 19 h 65"/>
                                <a:gd name="T60" fmla="*/ 19 w 91"/>
                                <a:gd name="T61" fmla="*/ 13 h 65"/>
                                <a:gd name="T62" fmla="*/ 32 w 91"/>
                                <a:gd name="T63" fmla="*/ 13 h 65"/>
                                <a:gd name="T64" fmla="*/ 45 w 91"/>
                                <a:gd name="T65" fmla="*/ 13 h 65"/>
                                <a:gd name="T66" fmla="*/ 70 w 91"/>
                                <a:gd name="T67" fmla="*/ 7 h 65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w 91"/>
                                <a:gd name="T103" fmla="*/ 0 h 65"/>
                                <a:gd name="T104" fmla="*/ 91 w 91"/>
                                <a:gd name="T105" fmla="*/ 65 h 65"/>
                              </a:gdLst>
                              <a:ahLst/>
                              <a:cxnLst>
                                <a:cxn ang="T68">
                                  <a:pos x="T0" y="T1"/>
                                </a:cxn>
                                <a:cxn ang="T69">
                                  <a:pos x="T2" y="T3"/>
                                </a:cxn>
                                <a:cxn ang="T70">
                                  <a:pos x="T4" y="T5"/>
                                </a:cxn>
                                <a:cxn ang="T71">
                                  <a:pos x="T6" y="T7"/>
                                </a:cxn>
                                <a:cxn ang="T72">
                                  <a:pos x="T8" y="T9"/>
                                </a:cxn>
                                <a:cxn ang="T73">
                                  <a:pos x="T10" y="T11"/>
                                </a:cxn>
                                <a:cxn ang="T74">
                                  <a:pos x="T12" y="T13"/>
                                </a:cxn>
                                <a:cxn ang="T75">
                                  <a:pos x="T14" y="T15"/>
                                </a:cxn>
                                <a:cxn ang="T76">
                                  <a:pos x="T16" y="T17"/>
                                </a:cxn>
                                <a:cxn ang="T77">
                                  <a:pos x="T18" y="T19"/>
                                </a:cxn>
                                <a:cxn ang="T78">
                                  <a:pos x="T20" y="T21"/>
                                </a:cxn>
                                <a:cxn ang="T79">
                                  <a:pos x="T22" y="T23"/>
                                </a:cxn>
                                <a:cxn ang="T80">
                                  <a:pos x="T24" y="T25"/>
                                </a:cxn>
                                <a:cxn ang="T81">
                                  <a:pos x="T26" y="T27"/>
                                </a:cxn>
                                <a:cxn ang="T82">
                                  <a:pos x="T28" y="T29"/>
                                </a:cxn>
                                <a:cxn ang="T83">
                                  <a:pos x="T30" y="T31"/>
                                </a:cxn>
                                <a:cxn ang="T84">
                                  <a:pos x="T32" y="T33"/>
                                </a:cxn>
                                <a:cxn ang="T85">
                                  <a:pos x="T34" y="T35"/>
                                </a:cxn>
                                <a:cxn ang="T86">
                                  <a:pos x="T36" y="T37"/>
                                </a:cxn>
                                <a:cxn ang="T87">
                                  <a:pos x="T38" y="T39"/>
                                </a:cxn>
                                <a:cxn ang="T88">
                                  <a:pos x="T40" y="T41"/>
                                </a:cxn>
                                <a:cxn ang="T89">
                                  <a:pos x="T42" y="T43"/>
                                </a:cxn>
                                <a:cxn ang="T90">
                                  <a:pos x="T44" y="T45"/>
                                </a:cxn>
                                <a:cxn ang="T91">
                                  <a:pos x="T46" y="T47"/>
                                </a:cxn>
                                <a:cxn ang="T92">
                                  <a:pos x="T48" y="T49"/>
                                </a:cxn>
                                <a:cxn ang="T93">
                                  <a:pos x="T50" y="T51"/>
                                </a:cxn>
                                <a:cxn ang="T94">
                                  <a:pos x="T52" y="T53"/>
                                </a:cxn>
                                <a:cxn ang="T95">
                                  <a:pos x="T54" y="T55"/>
                                </a:cxn>
                                <a:cxn ang="T96">
                                  <a:pos x="T56" y="T57"/>
                                </a:cxn>
                                <a:cxn ang="T97">
                                  <a:pos x="T58" y="T59"/>
                                </a:cxn>
                                <a:cxn ang="T98">
                                  <a:pos x="T60" y="T61"/>
                                </a:cxn>
                                <a:cxn ang="T99">
                                  <a:pos x="T62" y="T63"/>
                                </a:cxn>
                                <a:cxn ang="T100">
                                  <a:pos x="T64" y="T65"/>
                                </a:cxn>
                                <a:cxn ang="T101">
                                  <a:pos x="T66" y="T67"/>
                                </a:cxn>
                              </a:cxnLst>
                              <a:rect l="T102" t="T103" r="T104" b="T105"/>
                              <a:pathLst>
                                <a:path w="91" h="65">
                                  <a:moveTo>
                                    <a:pt x="70" y="7"/>
                                  </a:moveTo>
                                  <a:lnTo>
                                    <a:pt x="90" y="7"/>
                                  </a:lnTo>
                                  <a:lnTo>
                                    <a:pt x="70" y="7"/>
                                  </a:lnTo>
                                  <a:lnTo>
                                    <a:pt x="58" y="7"/>
                                  </a:lnTo>
                                  <a:lnTo>
                                    <a:pt x="38" y="7"/>
                                  </a:lnTo>
                                  <a:lnTo>
                                    <a:pt x="26" y="7"/>
                                  </a:lnTo>
                                  <a:lnTo>
                                    <a:pt x="19" y="7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6" y="13"/>
                                  </a:lnTo>
                                  <a:lnTo>
                                    <a:pt x="0" y="19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6" y="39"/>
                                  </a:lnTo>
                                  <a:lnTo>
                                    <a:pt x="6" y="45"/>
                                  </a:lnTo>
                                  <a:lnTo>
                                    <a:pt x="13" y="51"/>
                                  </a:lnTo>
                                  <a:lnTo>
                                    <a:pt x="19" y="58"/>
                                  </a:lnTo>
                                  <a:lnTo>
                                    <a:pt x="32" y="58"/>
                                  </a:lnTo>
                                  <a:lnTo>
                                    <a:pt x="51" y="64"/>
                                  </a:lnTo>
                                  <a:lnTo>
                                    <a:pt x="64" y="58"/>
                                  </a:lnTo>
                                  <a:lnTo>
                                    <a:pt x="77" y="58"/>
                                  </a:lnTo>
                                  <a:lnTo>
                                    <a:pt x="90" y="51"/>
                                  </a:lnTo>
                                  <a:lnTo>
                                    <a:pt x="77" y="58"/>
                                  </a:lnTo>
                                  <a:lnTo>
                                    <a:pt x="51" y="58"/>
                                  </a:lnTo>
                                  <a:lnTo>
                                    <a:pt x="38" y="58"/>
                                  </a:lnTo>
                                  <a:lnTo>
                                    <a:pt x="26" y="58"/>
                                  </a:lnTo>
                                  <a:lnTo>
                                    <a:pt x="19" y="51"/>
                                  </a:lnTo>
                                  <a:lnTo>
                                    <a:pt x="13" y="45"/>
                                  </a:lnTo>
                                  <a:lnTo>
                                    <a:pt x="13" y="39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13" y="19"/>
                                  </a:lnTo>
                                  <a:lnTo>
                                    <a:pt x="19" y="13"/>
                                  </a:lnTo>
                                  <a:lnTo>
                                    <a:pt x="32" y="13"/>
                                  </a:lnTo>
                                  <a:lnTo>
                                    <a:pt x="45" y="13"/>
                                  </a:lnTo>
                                  <a:lnTo>
                                    <a:pt x="70" y="7"/>
                                  </a:lnTo>
                                </a:path>
                              </a:pathLst>
                            </a:custGeom>
                            <a:solidFill>
                              <a:srgbClr val="FFFF9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" name="Freeform 4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36" y="3405"/>
                              <a:ext cx="46" cy="33"/>
                            </a:xfrm>
                            <a:custGeom>
                              <a:avLst/>
                              <a:gdLst>
                                <a:gd name="T0" fmla="*/ 45 w 46"/>
                                <a:gd name="T1" fmla="*/ 25 h 33"/>
                                <a:gd name="T2" fmla="*/ 32 w 46"/>
                                <a:gd name="T3" fmla="*/ 25 h 33"/>
                                <a:gd name="T4" fmla="*/ 13 w 46"/>
                                <a:gd name="T5" fmla="*/ 25 h 33"/>
                                <a:gd name="T6" fmla="*/ 6 w 46"/>
                                <a:gd name="T7" fmla="*/ 12 h 33"/>
                                <a:gd name="T8" fmla="*/ 0 w 46"/>
                                <a:gd name="T9" fmla="*/ 6 h 33"/>
                                <a:gd name="T10" fmla="*/ 0 w 46"/>
                                <a:gd name="T11" fmla="*/ 0 h 33"/>
                                <a:gd name="T12" fmla="*/ 0 w 46"/>
                                <a:gd name="T13" fmla="*/ 12 h 33"/>
                                <a:gd name="T14" fmla="*/ 6 w 46"/>
                                <a:gd name="T15" fmla="*/ 19 h 33"/>
                                <a:gd name="T16" fmla="*/ 13 w 46"/>
                                <a:gd name="T17" fmla="*/ 25 h 33"/>
                                <a:gd name="T18" fmla="*/ 26 w 46"/>
                                <a:gd name="T19" fmla="*/ 32 h 33"/>
                                <a:gd name="T20" fmla="*/ 32 w 46"/>
                                <a:gd name="T21" fmla="*/ 32 h 33"/>
                                <a:gd name="T22" fmla="*/ 45 w 46"/>
                                <a:gd name="T23" fmla="*/ 25 h 33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w 46"/>
                                <a:gd name="T37" fmla="*/ 0 h 33"/>
                                <a:gd name="T38" fmla="*/ 46 w 46"/>
                                <a:gd name="T39" fmla="*/ 33 h 33"/>
                              </a:gdLst>
                              <a:ahLst/>
                              <a:cxnLst>
                                <a:cxn ang="T24">
                                  <a:pos x="T0" y="T1"/>
                                </a:cxn>
                                <a:cxn ang="T25">
                                  <a:pos x="T2" y="T3"/>
                                </a:cxn>
                                <a:cxn ang="T26">
                                  <a:pos x="T4" y="T5"/>
                                </a:cxn>
                                <a:cxn ang="T27">
                                  <a:pos x="T6" y="T7"/>
                                </a:cxn>
                                <a:cxn ang="T28">
                                  <a:pos x="T8" y="T9"/>
                                </a:cxn>
                                <a:cxn ang="T29">
                                  <a:pos x="T10" y="T11"/>
                                </a:cxn>
                                <a:cxn ang="T30">
                                  <a:pos x="T12" y="T13"/>
                                </a:cxn>
                                <a:cxn ang="T31">
                                  <a:pos x="T14" y="T15"/>
                                </a:cxn>
                                <a:cxn ang="T32">
                                  <a:pos x="T16" y="T17"/>
                                </a:cxn>
                                <a:cxn ang="T33">
                                  <a:pos x="T18" y="T19"/>
                                </a:cxn>
                                <a:cxn ang="T34">
                                  <a:pos x="T20" y="T21"/>
                                </a:cxn>
                                <a:cxn ang="T35">
                                  <a:pos x="T22" y="T23"/>
                                </a:cxn>
                              </a:cxnLst>
                              <a:rect l="T36" t="T37" r="T38" b="T39"/>
                              <a:pathLst>
                                <a:path w="46" h="33">
                                  <a:moveTo>
                                    <a:pt x="45" y="25"/>
                                  </a:moveTo>
                                  <a:lnTo>
                                    <a:pt x="32" y="25"/>
                                  </a:lnTo>
                                  <a:lnTo>
                                    <a:pt x="13" y="25"/>
                                  </a:lnTo>
                                  <a:lnTo>
                                    <a:pt x="6" y="12"/>
                                  </a:lnTo>
                                  <a:lnTo>
                                    <a:pt x="0" y="6"/>
                                  </a:lnTo>
                                  <a:lnTo>
                                    <a:pt x="0" y="0"/>
                                  </a:lnTo>
                                  <a:lnTo>
                                    <a:pt x="0" y="12"/>
                                  </a:lnTo>
                                  <a:lnTo>
                                    <a:pt x="6" y="19"/>
                                  </a:lnTo>
                                  <a:lnTo>
                                    <a:pt x="13" y="25"/>
                                  </a:lnTo>
                                  <a:lnTo>
                                    <a:pt x="26" y="32"/>
                                  </a:lnTo>
                                  <a:lnTo>
                                    <a:pt x="32" y="32"/>
                                  </a:lnTo>
                                  <a:lnTo>
                                    <a:pt x="45" y="25"/>
                                  </a:lnTo>
                                </a:path>
                              </a:pathLst>
                            </a:custGeom>
                            <a:solidFill>
                              <a:srgbClr val="9F3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cap="rnd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4" name="Group 4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36" y="3398"/>
                            <a:ext cx="19" cy="0"/>
                            <a:chOff x="2336" y="3398"/>
                            <a:chExt cx="19" cy="0"/>
                          </a:xfrm>
                        </p:grpSpPr>
                        <p:sp>
                          <p:nvSpPr>
                            <p:cNvPr id="115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6" y="3398"/>
                              <a:ext cx="1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9F3F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6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6" y="3398"/>
                              <a:ext cx="1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3F1F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6" y="3398"/>
                              <a:ext cx="1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BF1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 sz="3120">
                                <a:latin typeface="Calibri Light" panose="020F03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99" name="Group 442"/>
                  <p:cNvGrpSpPr>
                    <a:grpSpLocks/>
                  </p:cNvGrpSpPr>
                  <p:nvPr/>
                </p:nvGrpSpPr>
                <p:grpSpPr bwMode="auto">
                  <a:xfrm>
                    <a:off x="1875" y="3571"/>
                    <a:ext cx="769" cy="129"/>
                    <a:chOff x="1875" y="3571"/>
                    <a:chExt cx="769" cy="129"/>
                  </a:xfrm>
                </p:grpSpPr>
                <p:sp>
                  <p:nvSpPr>
                    <p:cNvPr id="100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1882" y="3571"/>
                      <a:ext cx="762" cy="129"/>
                    </a:xfrm>
                    <a:custGeom>
                      <a:avLst/>
                      <a:gdLst>
                        <a:gd name="T0" fmla="*/ 70 w 762"/>
                        <a:gd name="T1" fmla="*/ 6 h 129"/>
                        <a:gd name="T2" fmla="*/ 83 w 762"/>
                        <a:gd name="T3" fmla="*/ 0 h 129"/>
                        <a:gd name="T4" fmla="*/ 89 w 762"/>
                        <a:gd name="T5" fmla="*/ 0 h 129"/>
                        <a:gd name="T6" fmla="*/ 748 w 762"/>
                        <a:gd name="T7" fmla="*/ 38 h 129"/>
                        <a:gd name="T8" fmla="*/ 755 w 762"/>
                        <a:gd name="T9" fmla="*/ 38 h 129"/>
                        <a:gd name="T10" fmla="*/ 761 w 762"/>
                        <a:gd name="T11" fmla="*/ 45 h 129"/>
                        <a:gd name="T12" fmla="*/ 761 w 762"/>
                        <a:gd name="T13" fmla="*/ 51 h 129"/>
                        <a:gd name="T14" fmla="*/ 761 w 762"/>
                        <a:gd name="T15" fmla="*/ 58 h 129"/>
                        <a:gd name="T16" fmla="*/ 755 w 762"/>
                        <a:gd name="T17" fmla="*/ 70 h 129"/>
                        <a:gd name="T18" fmla="*/ 697 w 762"/>
                        <a:gd name="T19" fmla="*/ 128 h 129"/>
                        <a:gd name="T20" fmla="*/ 0 w 762"/>
                        <a:gd name="T21" fmla="*/ 128 h 129"/>
                        <a:gd name="T22" fmla="*/ 0 w 762"/>
                        <a:gd name="T23" fmla="*/ 90 h 129"/>
                        <a:gd name="T24" fmla="*/ 70 w 762"/>
                        <a:gd name="T25" fmla="*/ 6 h 1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62"/>
                        <a:gd name="T40" fmla="*/ 0 h 129"/>
                        <a:gd name="T41" fmla="*/ 762 w 762"/>
                        <a:gd name="T42" fmla="*/ 129 h 1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62" h="129">
                          <a:moveTo>
                            <a:pt x="70" y="6"/>
                          </a:moveTo>
                          <a:lnTo>
                            <a:pt x="83" y="0"/>
                          </a:lnTo>
                          <a:lnTo>
                            <a:pt x="89" y="0"/>
                          </a:lnTo>
                          <a:lnTo>
                            <a:pt x="748" y="38"/>
                          </a:lnTo>
                          <a:lnTo>
                            <a:pt x="755" y="38"/>
                          </a:lnTo>
                          <a:lnTo>
                            <a:pt x="761" y="45"/>
                          </a:lnTo>
                          <a:lnTo>
                            <a:pt x="761" y="51"/>
                          </a:lnTo>
                          <a:lnTo>
                            <a:pt x="761" y="58"/>
                          </a:lnTo>
                          <a:lnTo>
                            <a:pt x="755" y="70"/>
                          </a:lnTo>
                          <a:lnTo>
                            <a:pt x="697" y="128"/>
                          </a:lnTo>
                          <a:lnTo>
                            <a:pt x="0" y="128"/>
                          </a:lnTo>
                          <a:lnTo>
                            <a:pt x="0" y="90"/>
                          </a:lnTo>
                          <a:lnTo>
                            <a:pt x="70" y="6"/>
                          </a:lnTo>
                        </a:path>
                      </a:pathLst>
                    </a:custGeom>
                    <a:solidFill>
                      <a:srgbClr val="9F7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1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1875" y="3641"/>
                      <a:ext cx="174" cy="21"/>
                    </a:xfrm>
                    <a:custGeom>
                      <a:avLst/>
                      <a:gdLst>
                        <a:gd name="T0" fmla="*/ 0 w 174"/>
                        <a:gd name="T1" fmla="*/ 13 h 21"/>
                        <a:gd name="T2" fmla="*/ 32 w 174"/>
                        <a:gd name="T3" fmla="*/ 7 h 21"/>
                        <a:gd name="T4" fmla="*/ 51 w 174"/>
                        <a:gd name="T5" fmla="*/ 7 h 21"/>
                        <a:gd name="T6" fmla="*/ 77 w 174"/>
                        <a:gd name="T7" fmla="*/ 13 h 21"/>
                        <a:gd name="T8" fmla="*/ 109 w 174"/>
                        <a:gd name="T9" fmla="*/ 20 h 21"/>
                        <a:gd name="T10" fmla="*/ 122 w 174"/>
                        <a:gd name="T11" fmla="*/ 20 h 21"/>
                        <a:gd name="T12" fmla="*/ 135 w 174"/>
                        <a:gd name="T13" fmla="*/ 20 h 21"/>
                        <a:gd name="T14" fmla="*/ 147 w 174"/>
                        <a:gd name="T15" fmla="*/ 13 h 21"/>
                        <a:gd name="T16" fmla="*/ 160 w 174"/>
                        <a:gd name="T17" fmla="*/ 7 h 21"/>
                        <a:gd name="T18" fmla="*/ 173 w 174"/>
                        <a:gd name="T19" fmla="*/ 0 h 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4"/>
                        <a:gd name="T31" fmla="*/ 0 h 21"/>
                        <a:gd name="T32" fmla="*/ 174 w 174"/>
                        <a:gd name="T33" fmla="*/ 21 h 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4" h="21">
                          <a:moveTo>
                            <a:pt x="0" y="13"/>
                          </a:moveTo>
                          <a:lnTo>
                            <a:pt x="32" y="7"/>
                          </a:lnTo>
                          <a:lnTo>
                            <a:pt x="51" y="7"/>
                          </a:lnTo>
                          <a:lnTo>
                            <a:pt x="77" y="13"/>
                          </a:lnTo>
                          <a:lnTo>
                            <a:pt x="109" y="20"/>
                          </a:lnTo>
                          <a:lnTo>
                            <a:pt x="122" y="20"/>
                          </a:lnTo>
                          <a:lnTo>
                            <a:pt x="135" y="20"/>
                          </a:lnTo>
                          <a:lnTo>
                            <a:pt x="147" y="13"/>
                          </a:lnTo>
                          <a:lnTo>
                            <a:pt x="160" y="7"/>
                          </a:lnTo>
                          <a:lnTo>
                            <a:pt x="173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5F3F1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2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2554" y="3609"/>
                      <a:ext cx="90" cy="91"/>
                    </a:xfrm>
                    <a:custGeom>
                      <a:avLst/>
                      <a:gdLst>
                        <a:gd name="T0" fmla="*/ 0 w 90"/>
                        <a:gd name="T1" fmla="*/ 90 h 91"/>
                        <a:gd name="T2" fmla="*/ 76 w 90"/>
                        <a:gd name="T3" fmla="*/ 13 h 91"/>
                        <a:gd name="T4" fmla="*/ 83 w 90"/>
                        <a:gd name="T5" fmla="*/ 7 h 91"/>
                        <a:gd name="T6" fmla="*/ 76 w 90"/>
                        <a:gd name="T7" fmla="*/ 0 h 91"/>
                        <a:gd name="T8" fmla="*/ 83 w 90"/>
                        <a:gd name="T9" fmla="*/ 0 h 91"/>
                        <a:gd name="T10" fmla="*/ 89 w 90"/>
                        <a:gd name="T11" fmla="*/ 7 h 91"/>
                        <a:gd name="T12" fmla="*/ 89 w 90"/>
                        <a:gd name="T13" fmla="*/ 13 h 91"/>
                        <a:gd name="T14" fmla="*/ 89 w 90"/>
                        <a:gd name="T15" fmla="*/ 20 h 91"/>
                        <a:gd name="T16" fmla="*/ 83 w 90"/>
                        <a:gd name="T17" fmla="*/ 32 h 91"/>
                        <a:gd name="T18" fmla="*/ 25 w 90"/>
                        <a:gd name="T19" fmla="*/ 90 h 91"/>
                        <a:gd name="T20" fmla="*/ 0 w 90"/>
                        <a:gd name="T21" fmla="*/ 90 h 9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0"/>
                        <a:gd name="T34" fmla="*/ 0 h 91"/>
                        <a:gd name="T35" fmla="*/ 90 w 90"/>
                        <a:gd name="T36" fmla="*/ 91 h 9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0" h="91">
                          <a:moveTo>
                            <a:pt x="0" y="90"/>
                          </a:moveTo>
                          <a:lnTo>
                            <a:pt x="76" y="13"/>
                          </a:lnTo>
                          <a:lnTo>
                            <a:pt x="83" y="7"/>
                          </a:lnTo>
                          <a:lnTo>
                            <a:pt x="76" y="0"/>
                          </a:lnTo>
                          <a:lnTo>
                            <a:pt x="83" y="0"/>
                          </a:lnTo>
                          <a:lnTo>
                            <a:pt x="89" y="7"/>
                          </a:lnTo>
                          <a:lnTo>
                            <a:pt x="89" y="13"/>
                          </a:lnTo>
                          <a:lnTo>
                            <a:pt x="89" y="20"/>
                          </a:lnTo>
                          <a:lnTo>
                            <a:pt x="83" y="32"/>
                          </a:lnTo>
                          <a:lnTo>
                            <a:pt x="25" y="9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3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2547" y="3616"/>
                      <a:ext cx="91" cy="84"/>
                    </a:xfrm>
                    <a:custGeom>
                      <a:avLst/>
                      <a:gdLst>
                        <a:gd name="T0" fmla="*/ 0 w 91"/>
                        <a:gd name="T1" fmla="*/ 83 h 84"/>
                        <a:gd name="T2" fmla="*/ 90 w 91"/>
                        <a:gd name="T3" fmla="*/ 0 h 84"/>
                        <a:gd name="T4" fmla="*/ 90 w 91"/>
                        <a:gd name="T5" fmla="*/ 13 h 84"/>
                        <a:gd name="T6" fmla="*/ 13 w 91"/>
                        <a:gd name="T7" fmla="*/ 83 h 84"/>
                        <a:gd name="T8" fmla="*/ 0 w 91"/>
                        <a:gd name="T9" fmla="*/ 83 h 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84"/>
                        <a:gd name="T17" fmla="*/ 91 w 91"/>
                        <a:gd name="T18" fmla="*/ 84 h 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84">
                          <a:moveTo>
                            <a:pt x="0" y="83"/>
                          </a:moveTo>
                          <a:lnTo>
                            <a:pt x="90" y="0"/>
                          </a:lnTo>
                          <a:lnTo>
                            <a:pt x="90" y="13"/>
                          </a:lnTo>
                          <a:lnTo>
                            <a:pt x="13" y="83"/>
                          </a:lnTo>
                          <a:lnTo>
                            <a:pt x="0" y="83"/>
                          </a:lnTo>
                        </a:path>
                      </a:pathLst>
                    </a:custGeom>
                    <a:solidFill>
                      <a:srgbClr val="FFF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4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528" y="3609"/>
                      <a:ext cx="110" cy="91"/>
                    </a:xfrm>
                    <a:custGeom>
                      <a:avLst/>
                      <a:gdLst>
                        <a:gd name="T0" fmla="*/ 0 w 110"/>
                        <a:gd name="T1" fmla="*/ 90 h 91"/>
                        <a:gd name="T2" fmla="*/ 90 w 110"/>
                        <a:gd name="T3" fmla="*/ 7 h 91"/>
                        <a:gd name="T4" fmla="*/ 102 w 110"/>
                        <a:gd name="T5" fmla="*/ 0 h 91"/>
                        <a:gd name="T6" fmla="*/ 109 w 110"/>
                        <a:gd name="T7" fmla="*/ 0 h 91"/>
                        <a:gd name="T8" fmla="*/ 109 w 110"/>
                        <a:gd name="T9" fmla="*/ 7 h 91"/>
                        <a:gd name="T10" fmla="*/ 102 w 110"/>
                        <a:gd name="T11" fmla="*/ 13 h 91"/>
                        <a:gd name="T12" fmla="*/ 26 w 110"/>
                        <a:gd name="T13" fmla="*/ 90 h 91"/>
                        <a:gd name="T14" fmla="*/ 0 w 110"/>
                        <a:gd name="T15" fmla="*/ 90 h 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10"/>
                        <a:gd name="T25" fmla="*/ 0 h 91"/>
                        <a:gd name="T26" fmla="*/ 110 w 110"/>
                        <a:gd name="T27" fmla="*/ 91 h 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10" h="91">
                          <a:moveTo>
                            <a:pt x="0" y="90"/>
                          </a:moveTo>
                          <a:lnTo>
                            <a:pt x="90" y="7"/>
                          </a:lnTo>
                          <a:lnTo>
                            <a:pt x="102" y="0"/>
                          </a:lnTo>
                          <a:lnTo>
                            <a:pt x="109" y="0"/>
                          </a:lnTo>
                          <a:lnTo>
                            <a:pt x="109" y="7"/>
                          </a:lnTo>
                          <a:lnTo>
                            <a:pt x="102" y="13"/>
                          </a:lnTo>
                          <a:lnTo>
                            <a:pt x="26" y="9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5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2381" y="3648"/>
                      <a:ext cx="167" cy="20"/>
                    </a:xfrm>
                    <a:custGeom>
                      <a:avLst/>
                      <a:gdLst>
                        <a:gd name="T0" fmla="*/ 166 w 167"/>
                        <a:gd name="T1" fmla="*/ 6 h 20"/>
                        <a:gd name="T2" fmla="*/ 141 w 167"/>
                        <a:gd name="T3" fmla="*/ 0 h 20"/>
                        <a:gd name="T4" fmla="*/ 115 w 167"/>
                        <a:gd name="T5" fmla="*/ 6 h 20"/>
                        <a:gd name="T6" fmla="*/ 96 w 167"/>
                        <a:gd name="T7" fmla="*/ 13 h 20"/>
                        <a:gd name="T8" fmla="*/ 64 w 167"/>
                        <a:gd name="T9" fmla="*/ 19 h 20"/>
                        <a:gd name="T10" fmla="*/ 51 w 167"/>
                        <a:gd name="T11" fmla="*/ 19 h 20"/>
                        <a:gd name="T12" fmla="*/ 38 w 167"/>
                        <a:gd name="T13" fmla="*/ 13 h 20"/>
                        <a:gd name="T14" fmla="*/ 25 w 167"/>
                        <a:gd name="T15" fmla="*/ 6 h 20"/>
                        <a:gd name="T16" fmla="*/ 13 w 167"/>
                        <a:gd name="T17" fmla="*/ 0 h 20"/>
                        <a:gd name="T18" fmla="*/ 0 w 167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20"/>
                        <a:gd name="T32" fmla="*/ 167 w 167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20">
                          <a:moveTo>
                            <a:pt x="166" y="6"/>
                          </a:moveTo>
                          <a:lnTo>
                            <a:pt x="141" y="0"/>
                          </a:lnTo>
                          <a:lnTo>
                            <a:pt x="115" y="6"/>
                          </a:lnTo>
                          <a:lnTo>
                            <a:pt x="96" y="13"/>
                          </a:lnTo>
                          <a:lnTo>
                            <a:pt x="64" y="19"/>
                          </a:lnTo>
                          <a:lnTo>
                            <a:pt x="51" y="19"/>
                          </a:lnTo>
                          <a:lnTo>
                            <a:pt x="38" y="13"/>
                          </a:lnTo>
                          <a:lnTo>
                            <a:pt x="25" y="6"/>
                          </a:lnTo>
                          <a:lnTo>
                            <a:pt x="1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5F3F1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  <p:sp>
                  <p:nvSpPr>
                    <p:cNvPr id="106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2163" y="3641"/>
                      <a:ext cx="174" cy="21"/>
                    </a:xfrm>
                    <a:custGeom>
                      <a:avLst/>
                      <a:gdLst>
                        <a:gd name="T0" fmla="*/ 0 w 174"/>
                        <a:gd name="T1" fmla="*/ 13 h 21"/>
                        <a:gd name="T2" fmla="*/ 32 w 174"/>
                        <a:gd name="T3" fmla="*/ 7 h 21"/>
                        <a:gd name="T4" fmla="*/ 51 w 174"/>
                        <a:gd name="T5" fmla="*/ 7 h 21"/>
                        <a:gd name="T6" fmla="*/ 77 w 174"/>
                        <a:gd name="T7" fmla="*/ 13 h 21"/>
                        <a:gd name="T8" fmla="*/ 109 w 174"/>
                        <a:gd name="T9" fmla="*/ 20 h 21"/>
                        <a:gd name="T10" fmla="*/ 122 w 174"/>
                        <a:gd name="T11" fmla="*/ 20 h 21"/>
                        <a:gd name="T12" fmla="*/ 135 w 174"/>
                        <a:gd name="T13" fmla="*/ 20 h 21"/>
                        <a:gd name="T14" fmla="*/ 147 w 174"/>
                        <a:gd name="T15" fmla="*/ 13 h 21"/>
                        <a:gd name="T16" fmla="*/ 160 w 174"/>
                        <a:gd name="T17" fmla="*/ 7 h 21"/>
                        <a:gd name="T18" fmla="*/ 173 w 174"/>
                        <a:gd name="T19" fmla="*/ 0 h 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4"/>
                        <a:gd name="T31" fmla="*/ 0 h 21"/>
                        <a:gd name="T32" fmla="*/ 174 w 174"/>
                        <a:gd name="T33" fmla="*/ 21 h 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4" h="21">
                          <a:moveTo>
                            <a:pt x="0" y="13"/>
                          </a:moveTo>
                          <a:lnTo>
                            <a:pt x="32" y="7"/>
                          </a:lnTo>
                          <a:lnTo>
                            <a:pt x="51" y="7"/>
                          </a:lnTo>
                          <a:lnTo>
                            <a:pt x="77" y="13"/>
                          </a:lnTo>
                          <a:lnTo>
                            <a:pt x="109" y="20"/>
                          </a:lnTo>
                          <a:lnTo>
                            <a:pt x="122" y="20"/>
                          </a:lnTo>
                          <a:lnTo>
                            <a:pt x="135" y="20"/>
                          </a:lnTo>
                          <a:lnTo>
                            <a:pt x="147" y="13"/>
                          </a:lnTo>
                          <a:lnTo>
                            <a:pt x="160" y="7"/>
                          </a:lnTo>
                          <a:lnTo>
                            <a:pt x="173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5F3F1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120">
                        <a:latin typeface="Calibri Light" panose="020F03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" name="Group 450"/>
                <p:cNvGrpSpPr>
                  <a:grpSpLocks/>
                </p:cNvGrpSpPr>
                <p:nvPr/>
              </p:nvGrpSpPr>
              <p:grpSpPr bwMode="auto">
                <a:xfrm>
                  <a:off x="1901" y="2387"/>
                  <a:ext cx="999" cy="1313"/>
                  <a:chOff x="1901" y="2387"/>
                  <a:chExt cx="999" cy="1313"/>
                </a:xfrm>
              </p:grpSpPr>
              <p:grpSp>
                <p:nvGrpSpPr>
                  <p:cNvPr id="25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2042" y="3520"/>
                    <a:ext cx="500" cy="180"/>
                    <a:chOff x="2042" y="3520"/>
                    <a:chExt cx="500" cy="180"/>
                  </a:xfrm>
                </p:grpSpPr>
                <p:grpSp>
                  <p:nvGrpSpPr>
                    <p:cNvPr id="83" name="Group 4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2" y="3520"/>
                      <a:ext cx="218" cy="180"/>
                      <a:chOff x="2042" y="3520"/>
                      <a:chExt cx="218" cy="180"/>
                    </a:xfrm>
                  </p:grpSpPr>
                  <p:sp>
                    <p:nvSpPr>
                      <p:cNvPr id="91" name="Freeform 4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2" y="3520"/>
                        <a:ext cx="218" cy="180"/>
                      </a:xfrm>
                      <a:custGeom>
                        <a:avLst/>
                        <a:gdLst>
                          <a:gd name="T0" fmla="*/ 128 w 218"/>
                          <a:gd name="T1" fmla="*/ 25 h 180"/>
                          <a:gd name="T2" fmla="*/ 70 w 218"/>
                          <a:gd name="T3" fmla="*/ 0 h 180"/>
                          <a:gd name="T4" fmla="*/ 6 w 218"/>
                          <a:gd name="T5" fmla="*/ 38 h 180"/>
                          <a:gd name="T6" fmla="*/ 0 w 218"/>
                          <a:gd name="T7" fmla="*/ 77 h 180"/>
                          <a:gd name="T8" fmla="*/ 25 w 218"/>
                          <a:gd name="T9" fmla="*/ 102 h 180"/>
                          <a:gd name="T10" fmla="*/ 12 w 218"/>
                          <a:gd name="T11" fmla="*/ 109 h 180"/>
                          <a:gd name="T12" fmla="*/ 6 w 218"/>
                          <a:gd name="T13" fmla="*/ 128 h 180"/>
                          <a:gd name="T14" fmla="*/ 6 w 218"/>
                          <a:gd name="T15" fmla="*/ 147 h 180"/>
                          <a:gd name="T16" fmla="*/ 6 w 218"/>
                          <a:gd name="T17" fmla="*/ 160 h 180"/>
                          <a:gd name="T18" fmla="*/ 12 w 218"/>
                          <a:gd name="T19" fmla="*/ 179 h 180"/>
                          <a:gd name="T20" fmla="*/ 204 w 218"/>
                          <a:gd name="T21" fmla="*/ 179 h 180"/>
                          <a:gd name="T22" fmla="*/ 211 w 218"/>
                          <a:gd name="T23" fmla="*/ 166 h 180"/>
                          <a:gd name="T24" fmla="*/ 217 w 218"/>
                          <a:gd name="T25" fmla="*/ 160 h 180"/>
                          <a:gd name="T26" fmla="*/ 217 w 218"/>
                          <a:gd name="T27" fmla="*/ 153 h 180"/>
                          <a:gd name="T28" fmla="*/ 217 w 218"/>
                          <a:gd name="T29" fmla="*/ 134 h 180"/>
                          <a:gd name="T30" fmla="*/ 217 w 218"/>
                          <a:gd name="T31" fmla="*/ 121 h 180"/>
                          <a:gd name="T32" fmla="*/ 217 w 218"/>
                          <a:gd name="T33" fmla="*/ 115 h 180"/>
                          <a:gd name="T34" fmla="*/ 217 w 218"/>
                          <a:gd name="T35" fmla="*/ 109 h 180"/>
                          <a:gd name="T36" fmla="*/ 198 w 218"/>
                          <a:gd name="T37" fmla="*/ 96 h 180"/>
                          <a:gd name="T38" fmla="*/ 179 w 218"/>
                          <a:gd name="T39" fmla="*/ 83 h 180"/>
                          <a:gd name="T40" fmla="*/ 166 w 218"/>
                          <a:gd name="T41" fmla="*/ 70 h 180"/>
                          <a:gd name="T42" fmla="*/ 153 w 218"/>
                          <a:gd name="T43" fmla="*/ 64 h 180"/>
                          <a:gd name="T44" fmla="*/ 140 w 218"/>
                          <a:gd name="T45" fmla="*/ 64 h 180"/>
                          <a:gd name="T46" fmla="*/ 134 w 218"/>
                          <a:gd name="T47" fmla="*/ 45 h 180"/>
                          <a:gd name="T48" fmla="*/ 128 w 218"/>
                          <a:gd name="T49" fmla="*/ 25 h 180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18"/>
                          <a:gd name="T76" fmla="*/ 0 h 180"/>
                          <a:gd name="T77" fmla="*/ 218 w 218"/>
                          <a:gd name="T78" fmla="*/ 180 h 180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18" h="180">
                            <a:moveTo>
                              <a:pt x="128" y="25"/>
                            </a:moveTo>
                            <a:lnTo>
                              <a:pt x="70" y="0"/>
                            </a:lnTo>
                            <a:lnTo>
                              <a:pt x="6" y="38"/>
                            </a:lnTo>
                            <a:lnTo>
                              <a:pt x="0" y="77"/>
                            </a:lnTo>
                            <a:lnTo>
                              <a:pt x="25" y="102"/>
                            </a:lnTo>
                            <a:lnTo>
                              <a:pt x="12" y="109"/>
                            </a:lnTo>
                            <a:lnTo>
                              <a:pt x="6" y="128"/>
                            </a:lnTo>
                            <a:lnTo>
                              <a:pt x="6" y="147"/>
                            </a:lnTo>
                            <a:lnTo>
                              <a:pt x="6" y="160"/>
                            </a:lnTo>
                            <a:lnTo>
                              <a:pt x="12" y="179"/>
                            </a:lnTo>
                            <a:lnTo>
                              <a:pt x="204" y="179"/>
                            </a:lnTo>
                            <a:lnTo>
                              <a:pt x="211" y="166"/>
                            </a:lnTo>
                            <a:lnTo>
                              <a:pt x="217" y="160"/>
                            </a:lnTo>
                            <a:lnTo>
                              <a:pt x="217" y="153"/>
                            </a:lnTo>
                            <a:lnTo>
                              <a:pt x="217" y="134"/>
                            </a:lnTo>
                            <a:lnTo>
                              <a:pt x="217" y="121"/>
                            </a:lnTo>
                            <a:lnTo>
                              <a:pt x="217" y="115"/>
                            </a:lnTo>
                            <a:lnTo>
                              <a:pt x="217" y="109"/>
                            </a:lnTo>
                            <a:lnTo>
                              <a:pt x="198" y="96"/>
                            </a:lnTo>
                            <a:lnTo>
                              <a:pt x="179" y="83"/>
                            </a:lnTo>
                            <a:lnTo>
                              <a:pt x="166" y="70"/>
                            </a:lnTo>
                            <a:lnTo>
                              <a:pt x="153" y="64"/>
                            </a:lnTo>
                            <a:lnTo>
                              <a:pt x="140" y="64"/>
                            </a:lnTo>
                            <a:lnTo>
                              <a:pt x="134" y="45"/>
                            </a:lnTo>
                            <a:lnTo>
                              <a:pt x="128" y="25"/>
                            </a:lnTo>
                          </a:path>
                        </a:pathLst>
                      </a:custGeom>
                      <a:solidFill>
                        <a:srgbClr val="FF9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92" name="Group 4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42" y="3526"/>
                        <a:ext cx="193" cy="174"/>
                        <a:chOff x="2042" y="3526"/>
                        <a:chExt cx="193" cy="174"/>
                      </a:xfrm>
                    </p:grpSpPr>
                    <p:sp>
                      <p:nvSpPr>
                        <p:cNvPr id="93" name="Freeform 4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3" y="3641"/>
                          <a:ext cx="17" cy="59"/>
                        </a:xfrm>
                        <a:custGeom>
                          <a:avLst/>
                          <a:gdLst>
                            <a:gd name="T0" fmla="*/ 16 w 17"/>
                            <a:gd name="T1" fmla="*/ 58 h 59"/>
                            <a:gd name="T2" fmla="*/ 8 w 17"/>
                            <a:gd name="T3" fmla="*/ 39 h 59"/>
                            <a:gd name="T4" fmla="*/ 0 w 17"/>
                            <a:gd name="T5" fmla="*/ 20 h 59"/>
                            <a:gd name="T6" fmla="*/ 0 w 17"/>
                            <a:gd name="T7" fmla="*/ 13 h 59"/>
                            <a:gd name="T8" fmla="*/ 8 w 17"/>
                            <a:gd name="T9" fmla="*/ 7 h 59"/>
                            <a:gd name="T10" fmla="*/ 8 w 17"/>
                            <a:gd name="T11" fmla="*/ 0 h 59"/>
                            <a:gd name="T12" fmla="*/ 8 w 17"/>
                            <a:gd name="T13" fmla="*/ 13 h 59"/>
                            <a:gd name="T14" fmla="*/ 8 w 17"/>
                            <a:gd name="T15" fmla="*/ 26 h 59"/>
                            <a:gd name="T16" fmla="*/ 8 w 17"/>
                            <a:gd name="T17" fmla="*/ 39 h 59"/>
                            <a:gd name="T18" fmla="*/ 16 w 17"/>
                            <a:gd name="T19" fmla="*/ 58 h 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"/>
                            <a:gd name="T31" fmla="*/ 0 h 59"/>
                            <a:gd name="T32" fmla="*/ 17 w 17"/>
                            <a:gd name="T33" fmla="*/ 59 h 5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" h="59">
                              <a:moveTo>
                                <a:pt x="16" y="58"/>
                              </a:moveTo>
                              <a:lnTo>
                                <a:pt x="8" y="39"/>
                              </a:lnTo>
                              <a:lnTo>
                                <a:pt x="0" y="20"/>
                              </a:lnTo>
                              <a:lnTo>
                                <a:pt x="0" y="13"/>
                              </a:lnTo>
                              <a:lnTo>
                                <a:pt x="8" y="7"/>
                              </a:lnTo>
                              <a:lnTo>
                                <a:pt x="8" y="0"/>
                              </a:lnTo>
                              <a:lnTo>
                                <a:pt x="8" y="13"/>
                              </a:lnTo>
                              <a:lnTo>
                                <a:pt x="8" y="26"/>
                              </a:lnTo>
                              <a:lnTo>
                                <a:pt x="8" y="39"/>
                              </a:lnTo>
                              <a:lnTo>
                                <a:pt x="16" y="58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4" name="Freeform 4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25" y="3648"/>
                          <a:ext cx="17" cy="52"/>
                        </a:xfrm>
                        <a:custGeom>
                          <a:avLst/>
                          <a:gdLst>
                            <a:gd name="T0" fmla="*/ 16 w 17"/>
                            <a:gd name="T1" fmla="*/ 51 h 52"/>
                            <a:gd name="T2" fmla="*/ 7 w 17"/>
                            <a:gd name="T3" fmla="*/ 25 h 52"/>
                            <a:gd name="T4" fmla="*/ 0 w 17"/>
                            <a:gd name="T5" fmla="*/ 13 h 52"/>
                            <a:gd name="T6" fmla="*/ 7 w 17"/>
                            <a:gd name="T7" fmla="*/ 0 h 52"/>
                            <a:gd name="T8" fmla="*/ 0 w 17"/>
                            <a:gd name="T9" fmla="*/ 13 h 52"/>
                            <a:gd name="T10" fmla="*/ 0 w 17"/>
                            <a:gd name="T11" fmla="*/ 25 h 52"/>
                            <a:gd name="T12" fmla="*/ 7 w 17"/>
                            <a:gd name="T13" fmla="*/ 38 h 52"/>
                            <a:gd name="T14" fmla="*/ 16 w 17"/>
                            <a:gd name="T15" fmla="*/ 51 h 5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7"/>
                            <a:gd name="T25" fmla="*/ 0 h 52"/>
                            <a:gd name="T26" fmla="*/ 17 w 17"/>
                            <a:gd name="T27" fmla="*/ 52 h 5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7" h="52">
                              <a:moveTo>
                                <a:pt x="16" y="51"/>
                              </a:moveTo>
                              <a:lnTo>
                                <a:pt x="7" y="25"/>
                              </a:lnTo>
                              <a:lnTo>
                                <a:pt x="0" y="13"/>
                              </a:lnTo>
                              <a:lnTo>
                                <a:pt x="7" y="0"/>
                              </a:lnTo>
                              <a:lnTo>
                                <a:pt x="0" y="13"/>
                              </a:lnTo>
                              <a:lnTo>
                                <a:pt x="0" y="25"/>
                              </a:lnTo>
                              <a:lnTo>
                                <a:pt x="7" y="38"/>
                              </a:lnTo>
                              <a:lnTo>
                                <a:pt x="16" y="51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5" name="Freeform 4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6" y="3648"/>
                          <a:ext cx="17" cy="52"/>
                        </a:xfrm>
                        <a:custGeom>
                          <a:avLst/>
                          <a:gdLst>
                            <a:gd name="T0" fmla="*/ 16 w 17"/>
                            <a:gd name="T1" fmla="*/ 51 h 52"/>
                            <a:gd name="T2" fmla="*/ 0 w 17"/>
                            <a:gd name="T3" fmla="*/ 32 h 52"/>
                            <a:gd name="T4" fmla="*/ 0 w 17"/>
                            <a:gd name="T5" fmla="*/ 25 h 52"/>
                            <a:gd name="T6" fmla="*/ 0 w 17"/>
                            <a:gd name="T7" fmla="*/ 6 h 52"/>
                            <a:gd name="T8" fmla="*/ 0 w 17"/>
                            <a:gd name="T9" fmla="*/ 0 h 52"/>
                            <a:gd name="T10" fmla="*/ 16 w 17"/>
                            <a:gd name="T11" fmla="*/ 19 h 52"/>
                            <a:gd name="T12" fmla="*/ 16 w 17"/>
                            <a:gd name="T13" fmla="*/ 38 h 52"/>
                            <a:gd name="T14" fmla="*/ 16 w 17"/>
                            <a:gd name="T15" fmla="*/ 51 h 5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7"/>
                            <a:gd name="T25" fmla="*/ 0 h 52"/>
                            <a:gd name="T26" fmla="*/ 17 w 17"/>
                            <a:gd name="T27" fmla="*/ 52 h 5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7" h="52">
                              <a:moveTo>
                                <a:pt x="16" y="51"/>
                              </a:moveTo>
                              <a:lnTo>
                                <a:pt x="0" y="32"/>
                              </a:lnTo>
                              <a:lnTo>
                                <a:pt x="0" y="25"/>
                              </a:lnTo>
                              <a:lnTo>
                                <a:pt x="0" y="6"/>
                              </a:lnTo>
                              <a:lnTo>
                                <a:pt x="0" y="0"/>
                              </a:lnTo>
                              <a:lnTo>
                                <a:pt x="16" y="19"/>
                              </a:lnTo>
                              <a:lnTo>
                                <a:pt x="16" y="38"/>
                              </a:lnTo>
                              <a:lnTo>
                                <a:pt x="16" y="51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6" name="Freeform 4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4" y="3616"/>
                          <a:ext cx="17" cy="84"/>
                        </a:xfrm>
                        <a:custGeom>
                          <a:avLst/>
                          <a:gdLst>
                            <a:gd name="T0" fmla="*/ 8 w 17"/>
                            <a:gd name="T1" fmla="*/ 83 h 84"/>
                            <a:gd name="T2" fmla="*/ 0 w 17"/>
                            <a:gd name="T3" fmla="*/ 70 h 84"/>
                            <a:gd name="T4" fmla="*/ 0 w 17"/>
                            <a:gd name="T5" fmla="*/ 51 h 84"/>
                            <a:gd name="T6" fmla="*/ 0 w 17"/>
                            <a:gd name="T7" fmla="*/ 38 h 84"/>
                            <a:gd name="T8" fmla="*/ 0 w 17"/>
                            <a:gd name="T9" fmla="*/ 25 h 84"/>
                            <a:gd name="T10" fmla="*/ 0 w 17"/>
                            <a:gd name="T11" fmla="*/ 19 h 84"/>
                            <a:gd name="T12" fmla="*/ 8 w 17"/>
                            <a:gd name="T13" fmla="*/ 13 h 84"/>
                            <a:gd name="T14" fmla="*/ 16 w 17"/>
                            <a:gd name="T15" fmla="*/ 0 h 84"/>
                            <a:gd name="T16" fmla="*/ 16 w 17"/>
                            <a:gd name="T17" fmla="*/ 6 h 84"/>
                            <a:gd name="T18" fmla="*/ 8 w 17"/>
                            <a:gd name="T19" fmla="*/ 19 h 84"/>
                            <a:gd name="T20" fmla="*/ 8 w 17"/>
                            <a:gd name="T21" fmla="*/ 25 h 84"/>
                            <a:gd name="T22" fmla="*/ 16 w 17"/>
                            <a:gd name="T23" fmla="*/ 38 h 84"/>
                            <a:gd name="T24" fmla="*/ 16 w 17"/>
                            <a:gd name="T25" fmla="*/ 45 h 84"/>
                            <a:gd name="T26" fmla="*/ 8 w 17"/>
                            <a:gd name="T27" fmla="*/ 51 h 84"/>
                            <a:gd name="T28" fmla="*/ 8 w 17"/>
                            <a:gd name="T29" fmla="*/ 64 h 84"/>
                            <a:gd name="T30" fmla="*/ 8 w 17"/>
                            <a:gd name="T31" fmla="*/ 70 h 84"/>
                            <a:gd name="T32" fmla="*/ 8 w 17"/>
                            <a:gd name="T33" fmla="*/ 83 h 8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7"/>
                            <a:gd name="T52" fmla="*/ 0 h 84"/>
                            <a:gd name="T53" fmla="*/ 17 w 17"/>
                            <a:gd name="T54" fmla="*/ 84 h 8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7" h="84">
                              <a:moveTo>
                                <a:pt x="8" y="83"/>
                              </a:moveTo>
                              <a:lnTo>
                                <a:pt x="0" y="70"/>
                              </a:lnTo>
                              <a:lnTo>
                                <a:pt x="0" y="51"/>
                              </a:lnTo>
                              <a:lnTo>
                                <a:pt x="0" y="38"/>
                              </a:lnTo>
                              <a:lnTo>
                                <a:pt x="0" y="25"/>
                              </a:lnTo>
                              <a:lnTo>
                                <a:pt x="0" y="19"/>
                              </a:lnTo>
                              <a:lnTo>
                                <a:pt x="8" y="13"/>
                              </a:lnTo>
                              <a:lnTo>
                                <a:pt x="16" y="0"/>
                              </a:lnTo>
                              <a:lnTo>
                                <a:pt x="16" y="6"/>
                              </a:lnTo>
                              <a:lnTo>
                                <a:pt x="8" y="19"/>
                              </a:lnTo>
                              <a:lnTo>
                                <a:pt x="8" y="25"/>
                              </a:lnTo>
                              <a:lnTo>
                                <a:pt x="16" y="38"/>
                              </a:lnTo>
                              <a:lnTo>
                                <a:pt x="16" y="45"/>
                              </a:lnTo>
                              <a:lnTo>
                                <a:pt x="8" y="51"/>
                              </a:lnTo>
                              <a:lnTo>
                                <a:pt x="8" y="64"/>
                              </a:lnTo>
                              <a:lnTo>
                                <a:pt x="8" y="70"/>
                              </a:lnTo>
                              <a:lnTo>
                                <a:pt x="8" y="83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7" name="Freeform 4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42" y="3526"/>
                          <a:ext cx="193" cy="97"/>
                        </a:xfrm>
                        <a:custGeom>
                          <a:avLst/>
                          <a:gdLst>
                            <a:gd name="T0" fmla="*/ 128 w 193"/>
                            <a:gd name="T1" fmla="*/ 19 h 97"/>
                            <a:gd name="T2" fmla="*/ 76 w 193"/>
                            <a:gd name="T3" fmla="*/ 0 h 97"/>
                            <a:gd name="T4" fmla="*/ 0 w 193"/>
                            <a:gd name="T5" fmla="*/ 26 h 97"/>
                            <a:gd name="T6" fmla="*/ 12 w 193"/>
                            <a:gd name="T7" fmla="*/ 39 h 97"/>
                            <a:gd name="T8" fmla="*/ 32 w 193"/>
                            <a:gd name="T9" fmla="*/ 32 h 97"/>
                            <a:gd name="T10" fmla="*/ 38 w 193"/>
                            <a:gd name="T11" fmla="*/ 26 h 97"/>
                            <a:gd name="T12" fmla="*/ 57 w 193"/>
                            <a:gd name="T13" fmla="*/ 26 h 97"/>
                            <a:gd name="T14" fmla="*/ 64 w 193"/>
                            <a:gd name="T15" fmla="*/ 26 h 97"/>
                            <a:gd name="T16" fmla="*/ 70 w 193"/>
                            <a:gd name="T17" fmla="*/ 45 h 97"/>
                            <a:gd name="T18" fmla="*/ 76 w 193"/>
                            <a:gd name="T19" fmla="*/ 58 h 97"/>
                            <a:gd name="T20" fmla="*/ 83 w 193"/>
                            <a:gd name="T21" fmla="*/ 77 h 97"/>
                            <a:gd name="T22" fmla="*/ 96 w 193"/>
                            <a:gd name="T23" fmla="*/ 83 h 97"/>
                            <a:gd name="T24" fmla="*/ 108 w 193"/>
                            <a:gd name="T25" fmla="*/ 90 h 97"/>
                            <a:gd name="T26" fmla="*/ 115 w 193"/>
                            <a:gd name="T27" fmla="*/ 96 h 97"/>
                            <a:gd name="T28" fmla="*/ 128 w 193"/>
                            <a:gd name="T29" fmla="*/ 96 h 97"/>
                            <a:gd name="T30" fmla="*/ 134 w 193"/>
                            <a:gd name="T31" fmla="*/ 96 h 97"/>
                            <a:gd name="T32" fmla="*/ 140 w 193"/>
                            <a:gd name="T33" fmla="*/ 83 h 97"/>
                            <a:gd name="T34" fmla="*/ 140 w 193"/>
                            <a:gd name="T35" fmla="*/ 71 h 97"/>
                            <a:gd name="T36" fmla="*/ 153 w 193"/>
                            <a:gd name="T37" fmla="*/ 71 h 97"/>
                            <a:gd name="T38" fmla="*/ 160 w 193"/>
                            <a:gd name="T39" fmla="*/ 71 h 97"/>
                            <a:gd name="T40" fmla="*/ 172 w 193"/>
                            <a:gd name="T41" fmla="*/ 77 h 97"/>
                            <a:gd name="T42" fmla="*/ 192 w 193"/>
                            <a:gd name="T43" fmla="*/ 83 h 97"/>
                            <a:gd name="T44" fmla="*/ 179 w 193"/>
                            <a:gd name="T45" fmla="*/ 77 h 97"/>
                            <a:gd name="T46" fmla="*/ 166 w 193"/>
                            <a:gd name="T47" fmla="*/ 64 h 97"/>
                            <a:gd name="T48" fmla="*/ 153 w 193"/>
                            <a:gd name="T49" fmla="*/ 58 h 97"/>
                            <a:gd name="T50" fmla="*/ 140 w 193"/>
                            <a:gd name="T51" fmla="*/ 58 h 97"/>
                            <a:gd name="T52" fmla="*/ 134 w 193"/>
                            <a:gd name="T53" fmla="*/ 39 h 97"/>
                            <a:gd name="T54" fmla="*/ 128 w 193"/>
                            <a:gd name="T55" fmla="*/ 19 h 97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193"/>
                            <a:gd name="T85" fmla="*/ 0 h 97"/>
                            <a:gd name="T86" fmla="*/ 193 w 193"/>
                            <a:gd name="T87" fmla="*/ 97 h 97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193" h="97">
                              <a:moveTo>
                                <a:pt x="128" y="19"/>
                              </a:moveTo>
                              <a:lnTo>
                                <a:pt x="76" y="0"/>
                              </a:lnTo>
                              <a:lnTo>
                                <a:pt x="0" y="26"/>
                              </a:lnTo>
                              <a:lnTo>
                                <a:pt x="12" y="39"/>
                              </a:lnTo>
                              <a:lnTo>
                                <a:pt x="32" y="32"/>
                              </a:lnTo>
                              <a:lnTo>
                                <a:pt x="38" y="26"/>
                              </a:lnTo>
                              <a:lnTo>
                                <a:pt x="57" y="26"/>
                              </a:lnTo>
                              <a:lnTo>
                                <a:pt x="64" y="26"/>
                              </a:lnTo>
                              <a:lnTo>
                                <a:pt x="70" y="45"/>
                              </a:lnTo>
                              <a:lnTo>
                                <a:pt x="76" y="58"/>
                              </a:lnTo>
                              <a:lnTo>
                                <a:pt x="83" y="77"/>
                              </a:lnTo>
                              <a:lnTo>
                                <a:pt x="96" y="83"/>
                              </a:lnTo>
                              <a:lnTo>
                                <a:pt x="108" y="90"/>
                              </a:lnTo>
                              <a:lnTo>
                                <a:pt x="115" y="96"/>
                              </a:lnTo>
                              <a:lnTo>
                                <a:pt x="128" y="96"/>
                              </a:lnTo>
                              <a:lnTo>
                                <a:pt x="134" y="96"/>
                              </a:lnTo>
                              <a:lnTo>
                                <a:pt x="140" y="83"/>
                              </a:lnTo>
                              <a:lnTo>
                                <a:pt x="140" y="71"/>
                              </a:lnTo>
                              <a:lnTo>
                                <a:pt x="153" y="71"/>
                              </a:lnTo>
                              <a:lnTo>
                                <a:pt x="160" y="71"/>
                              </a:lnTo>
                              <a:lnTo>
                                <a:pt x="172" y="77"/>
                              </a:lnTo>
                              <a:lnTo>
                                <a:pt x="192" y="83"/>
                              </a:lnTo>
                              <a:lnTo>
                                <a:pt x="179" y="77"/>
                              </a:lnTo>
                              <a:lnTo>
                                <a:pt x="166" y="64"/>
                              </a:lnTo>
                              <a:lnTo>
                                <a:pt x="153" y="58"/>
                              </a:lnTo>
                              <a:lnTo>
                                <a:pt x="140" y="58"/>
                              </a:lnTo>
                              <a:lnTo>
                                <a:pt x="134" y="39"/>
                              </a:lnTo>
                              <a:lnTo>
                                <a:pt x="128" y="19"/>
                              </a:lnTo>
                            </a:path>
                          </a:pathLst>
                        </a:custGeom>
                        <a:solidFill>
                          <a:srgbClr val="FF8F6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4" name="Group 4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9" y="3545"/>
                      <a:ext cx="283" cy="155"/>
                      <a:chOff x="2259" y="3545"/>
                      <a:chExt cx="283" cy="155"/>
                    </a:xfrm>
                  </p:grpSpPr>
                  <p:sp>
                    <p:nvSpPr>
                      <p:cNvPr id="85" name="Freeform 4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9" y="3545"/>
                        <a:ext cx="283" cy="155"/>
                      </a:xfrm>
                      <a:custGeom>
                        <a:avLst/>
                        <a:gdLst>
                          <a:gd name="T0" fmla="*/ 0 w 283"/>
                          <a:gd name="T1" fmla="*/ 154 h 155"/>
                          <a:gd name="T2" fmla="*/ 7 w 283"/>
                          <a:gd name="T3" fmla="*/ 141 h 155"/>
                          <a:gd name="T4" fmla="*/ 13 w 283"/>
                          <a:gd name="T5" fmla="*/ 135 h 155"/>
                          <a:gd name="T6" fmla="*/ 13 w 283"/>
                          <a:gd name="T7" fmla="*/ 122 h 155"/>
                          <a:gd name="T8" fmla="*/ 19 w 283"/>
                          <a:gd name="T9" fmla="*/ 116 h 155"/>
                          <a:gd name="T10" fmla="*/ 26 w 283"/>
                          <a:gd name="T11" fmla="*/ 109 h 155"/>
                          <a:gd name="T12" fmla="*/ 32 w 283"/>
                          <a:gd name="T13" fmla="*/ 103 h 155"/>
                          <a:gd name="T14" fmla="*/ 39 w 283"/>
                          <a:gd name="T15" fmla="*/ 90 h 155"/>
                          <a:gd name="T16" fmla="*/ 45 w 283"/>
                          <a:gd name="T17" fmla="*/ 77 h 155"/>
                          <a:gd name="T18" fmla="*/ 58 w 283"/>
                          <a:gd name="T19" fmla="*/ 71 h 155"/>
                          <a:gd name="T20" fmla="*/ 64 w 283"/>
                          <a:gd name="T21" fmla="*/ 58 h 155"/>
                          <a:gd name="T22" fmla="*/ 77 w 283"/>
                          <a:gd name="T23" fmla="*/ 45 h 155"/>
                          <a:gd name="T24" fmla="*/ 90 w 283"/>
                          <a:gd name="T25" fmla="*/ 39 h 155"/>
                          <a:gd name="T26" fmla="*/ 109 w 283"/>
                          <a:gd name="T27" fmla="*/ 39 h 155"/>
                          <a:gd name="T28" fmla="*/ 122 w 283"/>
                          <a:gd name="T29" fmla="*/ 32 h 155"/>
                          <a:gd name="T30" fmla="*/ 135 w 283"/>
                          <a:gd name="T31" fmla="*/ 26 h 155"/>
                          <a:gd name="T32" fmla="*/ 147 w 283"/>
                          <a:gd name="T33" fmla="*/ 20 h 155"/>
                          <a:gd name="T34" fmla="*/ 154 w 283"/>
                          <a:gd name="T35" fmla="*/ 13 h 155"/>
                          <a:gd name="T36" fmla="*/ 173 w 283"/>
                          <a:gd name="T37" fmla="*/ 13 h 155"/>
                          <a:gd name="T38" fmla="*/ 192 w 283"/>
                          <a:gd name="T39" fmla="*/ 7 h 155"/>
                          <a:gd name="T40" fmla="*/ 224 w 283"/>
                          <a:gd name="T41" fmla="*/ 0 h 155"/>
                          <a:gd name="T42" fmla="*/ 282 w 283"/>
                          <a:gd name="T43" fmla="*/ 39 h 155"/>
                          <a:gd name="T44" fmla="*/ 275 w 283"/>
                          <a:gd name="T45" fmla="*/ 77 h 155"/>
                          <a:gd name="T46" fmla="*/ 256 w 283"/>
                          <a:gd name="T47" fmla="*/ 90 h 155"/>
                          <a:gd name="T48" fmla="*/ 256 w 283"/>
                          <a:gd name="T49" fmla="*/ 96 h 155"/>
                          <a:gd name="T50" fmla="*/ 250 w 283"/>
                          <a:gd name="T51" fmla="*/ 103 h 155"/>
                          <a:gd name="T52" fmla="*/ 250 w 283"/>
                          <a:gd name="T53" fmla="*/ 116 h 155"/>
                          <a:gd name="T54" fmla="*/ 243 w 283"/>
                          <a:gd name="T55" fmla="*/ 122 h 155"/>
                          <a:gd name="T56" fmla="*/ 237 w 283"/>
                          <a:gd name="T57" fmla="*/ 128 h 155"/>
                          <a:gd name="T58" fmla="*/ 224 w 283"/>
                          <a:gd name="T59" fmla="*/ 141 h 155"/>
                          <a:gd name="T60" fmla="*/ 211 w 283"/>
                          <a:gd name="T61" fmla="*/ 154 h 155"/>
                          <a:gd name="T62" fmla="*/ 0 w 283"/>
                          <a:gd name="T63" fmla="*/ 154 h 155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83"/>
                          <a:gd name="T97" fmla="*/ 0 h 155"/>
                          <a:gd name="T98" fmla="*/ 283 w 283"/>
                          <a:gd name="T99" fmla="*/ 155 h 155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83" h="155">
                            <a:moveTo>
                              <a:pt x="0" y="154"/>
                            </a:moveTo>
                            <a:lnTo>
                              <a:pt x="7" y="141"/>
                            </a:lnTo>
                            <a:lnTo>
                              <a:pt x="13" y="135"/>
                            </a:lnTo>
                            <a:lnTo>
                              <a:pt x="13" y="122"/>
                            </a:lnTo>
                            <a:lnTo>
                              <a:pt x="19" y="116"/>
                            </a:lnTo>
                            <a:lnTo>
                              <a:pt x="26" y="109"/>
                            </a:lnTo>
                            <a:lnTo>
                              <a:pt x="32" y="103"/>
                            </a:lnTo>
                            <a:lnTo>
                              <a:pt x="39" y="90"/>
                            </a:lnTo>
                            <a:lnTo>
                              <a:pt x="45" y="77"/>
                            </a:lnTo>
                            <a:lnTo>
                              <a:pt x="58" y="71"/>
                            </a:lnTo>
                            <a:lnTo>
                              <a:pt x="64" y="58"/>
                            </a:lnTo>
                            <a:lnTo>
                              <a:pt x="77" y="45"/>
                            </a:lnTo>
                            <a:lnTo>
                              <a:pt x="90" y="39"/>
                            </a:lnTo>
                            <a:lnTo>
                              <a:pt x="109" y="39"/>
                            </a:lnTo>
                            <a:lnTo>
                              <a:pt x="122" y="32"/>
                            </a:lnTo>
                            <a:lnTo>
                              <a:pt x="135" y="26"/>
                            </a:lnTo>
                            <a:lnTo>
                              <a:pt x="147" y="20"/>
                            </a:lnTo>
                            <a:lnTo>
                              <a:pt x="154" y="13"/>
                            </a:lnTo>
                            <a:lnTo>
                              <a:pt x="173" y="13"/>
                            </a:lnTo>
                            <a:lnTo>
                              <a:pt x="192" y="7"/>
                            </a:lnTo>
                            <a:lnTo>
                              <a:pt x="224" y="0"/>
                            </a:lnTo>
                            <a:lnTo>
                              <a:pt x="282" y="39"/>
                            </a:lnTo>
                            <a:lnTo>
                              <a:pt x="275" y="77"/>
                            </a:lnTo>
                            <a:lnTo>
                              <a:pt x="256" y="90"/>
                            </a:lnTo>
                            <a:lnTo>
                              <a:pt x="256" y="96"/>
                            </a:lnTo>
                            <a:lnTo>
                              <a:pt x="250" y="103"/>
                            </a:lnTo>
                            <a:lnTo>
                              <a:pt x="250" y="116"/>
                            </a:lnTo>
                            <a:lnTo>
                              <a:pt x="243" y="122"/>
                            </a:lnTo>
                            <a:lnTo>
                              <a:pt x="237" y="128"/>
                            </a:lnTo>
                            <a:lnTo>
                              <a:pt x="224" y="141"/>
                            </a:lnTo>
                            <a:lnTo>
                              <a:pt x="211" y="154"/>
                            </a:lnTo>
                            <a:lnTo>
                              <a:pt x="0" y="154"/>
                            </a:lnTo>
                          </a:path>
                        </a:pathLst>
                      </a:custGeom>
                      <a:solidFill>
                        <a:srgbClr val="FF9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86" name="Group 4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10" y="3545"/>
                        <a:ext cx="232" cy="155"/>
                        <a:chOff x="2310" y="3545"/>
                        <a:chExt cx="232" cy="155"/>
                      </a:xfrm>
                    </p:grpSpPr>
                    <p:sp>
                      <p:nvSpPr>
                        <p:cNvPr id="87" name="Freeform 4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0" y="3641"/>
                          <a:ext cx="46" cy="59"/>
                        </a:xfrm>
                        <a:custGeom>
                          <a:avLst/>
                          <a:gdLst>
                            <a:gd name="T0" fmla="*/ 0 w 46"/>
                            <a:gd name="T1" fmla="*/ 58 h 59"/>
                            <a:gd name="T2" fmla="*/ 13 w 46"/>
                            <a:gd name="T3" fmla="*/ 39 h 59"/>
                            <a:gd name="T4" fmla="*/ 20 w 46"/>
                            <a:gd name="T5" fmla="*/ 32 h 59"/>
                            <a:gd name="T6" fmla="*/ 26 w 46"/>
                            <a:gd name="T7" fmla="*/ 20 h 59"/>
                            <a:gd name="T8" fmla="*/ 26 w 46"/>
                            <a:gd name="T9" fmla="*/ 13 h 59"/>
                            <a:gd name="T10" fmla="*/ 32 w 46"/>
                            <a:gd name="T11" fmla="*/ 7 h 59"/>
                            <a:gd name="T12" fmla="*/ 45 w 46"/>
                            <a:gd name="T13" fmla="*/ 0 h 59"/>
                            <a:gd name="T14" fmla="*/ 45 w 46"/>
                            <a:gd name="T15" fmla="*/ 7 h 59"/>
                            <a:gd name="T16" fmla="*/ 39 w 46"/>
                            <a:gd name="T17" fmla="*/ 7 h 59"/>
                            <a:gd name="T18" fmla="*/ 32 w 46"/>
                            <a:gd name="T19" fmla="*/ 13 h 59"/>
                            <a:gd name="T20" fmla="*/ 26 w 46"/>
                            <a:gd name="T21" fmla="*/ 26 h 59"/>
                            <a:gd name="T22" fmla="*/ 26 w 46"/>
                            <a:gd name="T23" fmla="*/ 32 h 59"/>
                            <a:gd name="T24" fmla="*/ 20 w 46"/>
                            <a:gd name="T25" fmla="*/ 39 h 59"/>
                            <a:gd name="T26" fmla="*/ 13 w 46"/>
                            <a:gd name="T27" fmla="*/ 45 h 59"/>
                            <a:gd name="T28" fmla="*/ 7 w 46"/>
                            <a:gd name="T29" fmla="*/ 58 h 59"/>
                            <a:gd name="T30" fmla="*/ 0 w 46"/>
                            <a:gd name="T31" fmla="*/ 58 h 59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46"/>
                            <a:gd name="T49" fmla="*/ 0 h 59"/>
                            <a:gd name="T50" fmla="*/ 46 w 46"/>
                            <a:gd name="T51" fmla="*/ 59 h 59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46" h="59">
                              <a:moveTo>
                                <a:pt x="0" y="58"/>
                              </a:moveTo>
                              <a:lnTo>
                                <a:pt x="13" y="39"/>
                              </a:lnTo>
                              <a:lnTo>
                                <a:pt x="20" y="32"/>
                              </a:lnTo>
                              <a:lnTo>
                                <a:pt x="26" y="20"/>
                              </a:lnTo>
                              <a:lnTo>
                                <a:pt x="26" y="13"/>
                              </a:lnTo>
                              <a:lnTo>
                                <a:pt x="32" y="7"/>
                              </a:lnTo>
                              <a:lnTo>
                                <a:pt x="45" y="0"/>
                              </a:lnTo>
                              <a:lnTo>
                                <a:pt x="45" y="7"/>
                              </a:lnTo>
                              <a:lnTo>
                                <a:pt x="39" y="7"/>
                              </a:lnTo>
                              <a:lnTo>
                                <a:pt x="32" y="13"/>
                              </a:lnTo>
                              <a:lnTo>
                                <a:pt x="26" y="26"/>
                              </a:lnTo>
                              <a:lnTo>
                                <a:pt x="26" y="32"/>
                              </a:lnTo>
                              <a:lnTo>
                                <a:pt x="20" y="39"/>
                              </a:lnTo>
                              <a:lnTo>
                                <a:pt x="13" y="45"/>
                              </a:lnTo>
                              <a:lnTo>
                                <a:pt x="7" y="58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88" name="Freeform 4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68" y="3635"/>
                          <a:ext cx="46" cy="65"/>
                        </a:xfrm>
                        <a:custGeom>
                          <a:avLst/>
                          <a:gdLst>
                            <a:gd name="T0" fmla="*/ 0 w 46"/>
                            <a:gd name="T1" fmla="*/ 64 h 65"/>
                            <a:gd name="T2" fmla="*/ 0 w 46"/>
                            <a:gd name="T3" fmla="*/ 51 h 65"/>
                            <a:gd name="T4" fmla="*/ 6 w 46"/>
                            <a:gd name="T5" fmla="*/ 45 h 65"/>
                            <a:gd name="T6" fmla="*/ 13 w 46"/>
                            <a:gd name="T7" fmla="*/ 32 h 65"/>
                            <a:gd name="T8" fmla="*/ 26 w 46"/>
                            <a:gd name="T9" fmla="*/ 26 h 65"/>
                            <a:gd name="T10" fmla="*/ 32 w 46"/>
                            <a:gd name="T11" fmla="*/ 13 h 65"/>
                            <a:gd name="T12" fmla="*/ 45 w 46"/>
                            <a:gd name="T13" fmla="*/ 0 h 65"/>
                            <a:gd name="T14" fmla="*/ 45 w 46"/>
                            <a:gd name="T15" fmla="*/ 6 h 65"/>
                            <a:gd name="T16" fmla="*/ 38 w 46"/>
                            <a:gd name="T17" fmla="*/ 13 h 65"/>
                            <a:gd name="T18" fmla="*/ 32 w 46"/>
                            <a:gd name="T19" fmla="*/ 26 h 65"/>
                            <a:gd name="T20" fmla="*/ 26 w 46"/>
                            <a:gd name="T21" fmla="*/ 26 h 65"/>
                            <a:gd name="T22" fmla="*/ 19 w 46"/>
                            <a:gd name="T23" fmla="*/ 32 h 65"/>
                            <a:gd name="T24" fmla="*/ 13 w 46"/>
                            <a:gd name="T25" fmla="*/ 38 h 65"/>
                            <a:gd name="T26" fmla="*/ 6 w 46"/>
                            <a:gd name="T27" fmla="*/ 45 h 65"/>
                            <a:gd name="T28" fmla="*/ 6 w 46"/>
                            <a:gd name="T29" fmla="*/ 51 h 65"/>
                            <a:gd name="T30" fmla="*/ 6 w 46"/>
                            <a:gd name="T31" fmla="*/ 64 h 65"/>
                            <a:gd name="T32" fmla="*/ 0 w 46"/>
                            <a:gd name="T33" fmla="*/ 64 h 65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46"/>
                            <a:gd name="T52" fmla="*/ 0 h 65"/>
                            <a:gd name="T53" fmla="*/ 46 w 46"/>
                            <a:gd name="T54" fmla="*/ 65 h 65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46" h="65">
                              <a:moveTo>
                                <a:pt x="0" y="64"/>
                              </a:moveTo>
                              <a:lnTo>
                                <a:pt x="0" y="51"/>
                              </a:lnTo>
                              <a:lnTo>
                                <a:pt x="6" y="45"/>
                              </a:lnTo>
                              <a:lnTo>
                                <a:pt x="13" y="32"/>
                              </a:lnTo>
                              <a:lnTo>
                                <a:pt x="26" y="26"/>
                              </a:lnTo>
                              <a:lnTo>
                                <a:pt x="32" y="13"/>
                              </a:lnTo>
                              <a:lnTo>
                                <a:pt x="45" y="0"/>
                              </a:lnTo>
                              <a:lnTo>
                                <a:pt x="45" y="6"/>
                              </a:lnTo>
                              <a:lnTo>
                                <a:pt x="38" y="13"/>
                              </a:lnTo>
                              <a:lnTo>
                                <a:pt x="32" y="26"/>
                              </a:lnTo>
                              <a:lnTo>
                                <a:pt x="26" y="26"/>
                              </a:lnTo>
                              <a:lnTo>
                                <a:pt x="19" y="32"/>
                              </a:lnTo>
                              <a:lnTo>
                                <a:pt x="13" y="38"/>
                              </a:lnTo>
                              <a:lnTo>
                                <a:pt x="6" y="45"/>
                              </a:lnTo>
                              <a:lnTo>
                                <a:pt x="6" y="51"/>
                              </a:lnTo>
                              <a:lnTo>
                                <a:pt x="6" y="64"/>
                              </a:lnTo>
                              <a:lnTo>
                                <a:pt x="0" y="64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89" name="Freeform 4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9" y="3654"/>
                          <a:ext cx="40" cy="46"/>
                        </a:xfrm>
                        <a:custGeom>
                          <a:avLst/>
                          <a:gdLst>
                            <a:gd name="T0" fmla="*/ 0 w 40"/>
                            <a:gd name="T1" fmla="*/ 45 h 46"/>
                            <a:gd name="T2" fmla="*/ 0 w 40"/>
                            <a:gd name="T3" fmla="*/ 32 h 46"/>
                            <a:gd name="T4" fmla="*/ 7 w 40"/>
                            <a:gd name="T5" fmla="*/ 26 h 46"/>
                            <a:gd name="T6" fmla="*/ 13 w 40"/>
                            <a:gd name="T7" fmla="*/ 19 h 46"/>
                            <a:gd name="T8" fmla="*/ 19 w 40"/>
                            <a:gd name="T9" fmla="*/ 13 h 46"/>
                            <a:gd name="T10" fmla="*/ 26 w 40"/>
                            <a:gd name="T11" fmla="*/ 7 h 46"/>
                            <a:gd name="T12" fmla="*/ 32 w 40"/>
                            <a:gd name="T13" fmla="*/ 0 h 46"/>
                            <a:gd name="T14" fmla="*/ 39 w 40"/>
                            <a:gd name="T15" fmla="*/ 0 h 46"/>
                            <a:gd name="T16" fmla="*/ 32 w 40"/>
                            <a:gd name="T17" fmla="*/ 7 h 46"/>
                            <a:gd name="T18" fmla="*/ 32 w 40"/>
                            <a:gd name="T19" fmla="*/ 13 h 46"/>
                            <a:gd name="T20" fmla="*/ 26 w 40"/>
                            <a:gd name="T21" fmla="*/ 13 h 46"/>
                            <a:gd name="T22" fmla="*/ 19 w 40"/>
                            <a:gd name="T23" fmla="*/ 19 h 46"/>
                            <a:gd name="T24" fmla="*/ 13 w 40"/>
                            <a:gd name="T25" fmla="*/ 19 h 46"/>
                            <a:gd name="T26" fmla="*/ 7 w 40"/>
                            <a:gd name="T27" fmla="*/ 26 h 46"/>
                            <a:gd name="T28" fmla="*/ 7 w 40"/>
                            <a:gd name="T29" fmla="*/ 32 h 46"/>
                            <a:gd name="T30" fmla="*/ 7 w 40"/>
                            <a:gd name="T31" fmla="*/ 45 h 46"/>
                            <a:gd name="T32" fmla="*/ 0 w 40"/>
                            <a:gd name="T33" fmla="*/ 45 h 4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40"/>
                            <a:gd name="T52" fmla="*/ 0 h 46"/>
                            <a:gd name="T53" fmla="*/ 40 w 40"/>
                            <a:gd name="T54" fmla="*/ 46 h 4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40" h="46">
                              <a:moveTo>
                                <a:pt x="0" y="45"/>
                              </a:moveTo>
                              <a:lnTo>
                                <a:pt x="0" y="32"/>
                              </a:lnTo>
                              <a:lnTo>
                                <a:pt x="7" y="26"/>
                              </a:lnTo>
                              <a:lnTo>
                                <a:pt x="13" y="19"/>
                              </a:lnTo>
                              <a:lnTo>
                                <a:pt x="19" y="13"/>
                              </a:lnTo>
                              <a:lnTo>
                                <a:pt x="26" y="7"/>
                              </a:lnTo>
                              <a:lnTo>
                                <a:pt x="32" y="0"/>
                              </a:lnTo>
                              <a:lnTo>
                                <a:pt x="39" y="0"/>
                              </a:lnTo>
                              <a:lnTo>
                                <a:pt x="32" y="7"/>
                              </a:lnTo>
                              <a:lnTo>
                                <a:pt x="32" y="13"/>
                              </a:lnTo>
                              <a:lnTo>
                                <a:pt x="26" y="13"/>
                              </a:lnTo>
                              <a:lnTo>
                                <a:pt x="19" y="19"/>
                              </a:lnTo>
                              <a:lnTo>
                                <a:pt x="13" y="19"/>
                              </a:lnTo>
                              <a:lnTo>
                                <a:pt x="7" y="26"/>
                              </a:lnTo>
                              <a:lnTo>
                                <a:pt x="7" y="32"/>
                              </a:lnTo>
                              <a:lnTo>
                                <a:pt x="7" y="45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90" name="Freeform 4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1" y="3545"/>
                          <a:ext cx="161" cy="117"/>
                        </a:xfrm>
                        <a:custGeom>
                          <a:avLst/>
                          <a:gdLst>
                            <a:gd name="T0" fmla="*/ 102 w 161"/>
                            <a:gd name="T1" fmla="*/ 116 h 117"/>
                            <a:gd name="T2" fmla="*/ 89 w 161"/>
                            <a:gd name="T3" fmla="*/ 109 h 117"/>
                            <a:gd name="T4" fmla="*/ 83 w 161"/>
                            <a:gd name="T5" fmla="*/ 109 h 117"/>
                            <a:gd name="T6" fmla="*/ 77 w 161"/>
                            <a:gd name="T7" fmla="*/ 96 h 117"/>
                            <a:gd name="T8" fmla="*/ 70 w 161"/>
                            <a:gd name="T9" fmla="*/ 96 h 117"/>
                            <a:gd name="T10" fmla="*/ 57 w 161"/>
                            <a:gd name="T11" fmla="*/ 90 h 117"/>
                            <a:gd name="T12" fmla="*/ 51 w 161"/>
                            <a:gd name="T13" fmla="*/ 77 h 117"/>
                            <a:gd name="T14" fmla="*/ 45 w 161"/>
                            <a:gd name="T15" fmla="*/ 71 h 117"/>
                            <a:gd name="T16" fmla="*/ 38 w 161"/>
                            <a:gd name="T17" fmla="*/ 64 h 117"/>
                            <a:gd name="T18" fmla="*/ 25 w 161"/>
                            <a:gd name="T19" fmla="*/ 58 h 117"/>
                            <a:gd name="T20" fmla="*/ 19 w 161"/>
                            <a:gd name="T21" fmla="*/ 52 h 117"/>
                            <a:gd name="T22" fmla="*/ 19 w 161"/>
                            <a:gd name="T23" fmla="*/ 45 h 117"/>
                            <a:gd name="T24" fmla="*/ 13 w 161"/>
                            <a:gd name="T25" fmla="*/ 39 h 117"/>
                            <a:gd name="T26" fmla="*/ 0 w 161"/>
                            <a:gd name="T27" fmla="*/ 32 h 117"/>
                            <a:gd name="T28" fmla="*/ 13 w 161"/>
                            <a:gd name="T29" fmla="*/ 26 h 117"/>
                            <a:gd name="T30" fmla="*/ 25 w 161"/>
                            <a:gd name="T31" fmla="*/ 20 h 117"/>
                            <a:gd name="T32" fmla="*/ 32 w 161"/>
                            <a:gd name="T33" fmla="*/ 13 h 117"/>
                            <a:gd name="T34" fmla="*/ 51 w 161"/>
                            <a:gd name="T35" fmla="*/ 13 h 117"/>
                            <a:gd name="T36" fmla="*/ 70 w 161"/>
                            <a:gd name="T37" fmla="*/ 7 h 117"/>
                            <a:gd name="T38" fmla="*/ 102 w 161"/>
                            <a:gd name="T39" fmla="*/ 0 h 117"/>
                            <a:gd name="T40" fmla="*/ 160 w 161"/>
                            <a:gd name="T41" fmla="*/ 39 h 117"/>
                            <a:gd name="T42" fmla="*/ 153 w 161"/>
                            <a:gd name="T43" fmla="*/ 77 h 117"/>
                            <a:gd name="T44" fmla="*/ 134 w 161"/>
                            <a:gd name="T45" fmla="*/ 90 h 117"/>
                            <a:gd name="T46" fmla="*/ 134 w 161"/>
                            <a:gd name="T47" fmla="*/ 96 h 117"/>
                            <a:gd name="T48" fmla="*/ 128 w 161"/>
                            <a:gd name="T49" fmla="*/ 103 h 117"/>
                            <a:gd name="T50" fmla="*/ 121 w 161"/>
                            <a:gd name="T51" fmla="*/ 109 h 117"/>
                            <a:gd name="T52" fmla="*/ 109 w 161"/>
                            <a:gd name="T53" fmla="*/ 116 h 117"/>
                            <a:gd name="T54" fmla="*/ 102 w 161"/>
                            <a:gd name="T55" fmla="*/ 116 h 117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161"/>
                            <a:gd name="T85" fmla="*/ 0 h 117"/>
                            <a:gd name="T86" fmla="*/ 161 w 161"/>
                            <a:gd name="T87" fmla="*/ 117 h 117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161" h="117">
                              <a:moveTo>
                                <a:pt x="102" y="116"/>
                              </a:moveTo>
                              <a:lnTo>
                                <a:pt x="89" y="109"/>
                              </a:lnTo>
                              <a:lnTo>
                                <a:pt x="83" y="109"/>
                              </a:lnTo>
                              <a:lnTo>
                                <a:pt x="77" y="96"/>
                              </a:lnTo>
                              <a:lnTo>
                                <a:pt x="70" y="96"/>
                              </a:lnTo>
                              <a:lnTo>
                                <a:pt x="57" y="90"/>
                              </a:lnTo>
                              <a:lnTo>
                                <a:pt x="51" y="77"/>
                              </a:lnTo>
                              <a:lnTo>
                                <a:pt x="45" y="71"/>
                              </a:lnTo>
                              <a:lnTo>
                                <a:pt x="38" y="64"/>
                              </a:lnTo>
                              <a:lnTo>
                                <a:pt x="25" y="58"/>
                              </a:lnTo>
                              <a:lnTo>
                                <a:pt x="19" y="52"/>
                              </a:lnTo>
                              <a:lnTo>
                                <a:pt x="19" y="45"/>
                              </a:lnTo>
                              <a:lnTo>
                                <a:pt x="13" y="39"/>
                              </a:lnTo>
                              <a:lnTo>
                                <a:pt x="0" y="32"/>
                              </a:lnTo>
                              <a:lnTo>
                                <a:pt x="13" y="26"/>
                              </a:lnTo>
                              <a:lnTo>
                                <a:pt x="25" y="20"/>
                              </a:lnTo>
                              <a:lnTo>
                                <a:pt x="32" y="13"/>
                              </a:lnTo>
                              <a:lnTo>
                                <a:pt x="51" y="13"/>
                              </a:lnTo>
                              <a:lnTo>
                                <a:pt x="70" y="7"/>
                              </a:lnTo>
                              <a:lnTo>
                                <a:pt x="102" y="0"/>
                              </a:lnTo>
                              <a:lnTo>
                                <a:pt x="160" y="39"/>
                              </a:lnTo>
                              <a:lnTo>
                                <a:pt x="153" y="77"/>
                              </a:lnTo>
                              <a:lnTo>
                                <a:pt x="134" y="90"/>
                              </a:lnTo>
                              <a:lnTo>
                                <a:pt x="134" y="96"/>
                              </a:lnTo>
                              <a:lnTo>
                                <a:pt x="128" y="103"/>
                              </a:lnTo>
                              <a:lnTo>
                                <a:pt x="121" y="109"/>
                              </a:lnTo>
                              <a:lnTo>
                                <a:pt x="109" y="116"/>
                              </a:lnTo>
                              <a:lnTo>
                                <a:pt x="102" y="116"/>
                              </a:lnTo>
                            </a:path>
                          </a:pathLst>
                        </a:custGeom>
                        <a:solidFill>
                          <a:srgbClr val="FF8F6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6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901" y="2387"/>
                    <a:ext cx="999" cy="1255"/>
                    <a:chOff x="1901" y="2387"/>
                    <a:chExt cx="999" cy="1255"/>
                  </a:xfrm>
                </p:grpSpPr>
                <p:grpSp>
                  <p:nvGrpSpPr>
                    <p:cNvPr id="27" name="Group 4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1" y="2387"/>
                      <a:ext cx="999" cy="1255"/>
                      <a:chOff x="1901" y="2387"/>
                      <a:chExt cx="999" cy="1255"/>
                    </a:xfrm>
                  </p:grpSpPr>
                  <p:sp>
                    <p:nvSpPr>
                      <p:cNvPr id="37" name="Freeform 4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1" y="2445"/>
                        <a:ext cx="999" cy="1197"/>
                      </a:xfrm>
                      <a:custGeom>
                        <a:avLst/>
                        <a:gdLst>
                          <a:gd name="T0" fmla="*/ 704 w 999"/>
                          <a:gd name="T1" fmla="*/ 13 h 1197"/>
                          <a:gd name="T2" fmla="*/ 793 w 999"/>
                          <a:gd name="T3" fmla="*/ 32 h 1197"/>
                          <a:gd name="T4" fmla="*/ 896 w 999"/>
                          <a:gd name="T5" fmla="*/ 70 h 1197"/>
                          <a:gd name="T6" fmla="*/ 960 w 999"/>
                          <a:gd name="T7" fmla="*/ 121 h 1197"/>
                          <a:gd name="T8" fmla="*/ 985 w 999"/>
                          <a:gd name="T9" fmla="*/ 262 h 1197"/>
                          <a:gd name="T10" fmla="*/ 998 w 999"/>
                          <a:gd name="T11" fmla="*/ 441 h 1197"/>
                          <a:gd name="T12" fmla="*/ 953 w 999"/>
                          <a:gd name="T13" fmla="*/ 697 h 1197"/>
                          <a:gd name="T14" fmla="*/ 941 w 999"/>
                          <a:gd name="T15" fmla="*/ 800 h 1197"/>
                          <a:gd name="T16" fmla="*/ 909 w 999"/>
                          <a:gd name="T17" fmla="*/ 864 h 1197"/>
                          <a:gd name="T18" fmla="*/ 864 w 999"/>
                          <a:gd name="T19" fmla="*/ 947 h 1197"/>
                          <a:gd name="T20" fmla="*/ 813 w 999"/>
                          <a:gd name="T21" fmla="*/ 1036 h 1197"/>
                          <a:gd name="T22" fmla="*/ 761 w 999"/>
                          <a:gd name="T23" fmla="*/ 1113 h 1197"/>
                          <a:gd name="T24" fmla="*/ 678 w 999"/>
                          <a:gd name="T25" fmla="*/ 1171 h 1197"/>
                          <a:gd name="T26" fmla="*/ 633 w 999"/>
                          <a:gd name="T27" fmla="*/ 1196 h 1197"/>
                          <a:gd name="T28" fmla="*/ 653 w 999"/>
                          <a:gd name="T29" fmla="*/ 1171 h 1197"/>
                          <a:gd name="T30" fmla="*/ 550 w 999"/>
                          <a:gd name="T31" fmla="*/ 1107 h 1197"/>
                          <a:gd name="T32" fmla="*/ 518 w 999"/>
                          <a:gd name="T33" fmla="*/ 1100 h 1197"/>
                          <a:gd name="T34" fmla="*/ 550 w 999"/>
                          <a:gd name="T35" fmla="*/ 1075 h 1197"/>
                          <a:gd name="T36" fmla="*/ 576 w 999"/>
                          <a:gd name="T37" fmla="*/ 1043 h 1197"/>
                          <a:gd name="T38" fmla="*/ 595 w 999"/>
                          <a:gd name="T39" fmla="*/ 1011 h 1197"/>
                          <a:gd name="T40" fmla="*/ 646 w 999"/>
                          <a:gd name="T41" fmla="*/ 972 h 1197"/>
                          <a:gd name="T42" fmla="*/ 659 w 999"/>
                          <a:gd name="T43" fmla="*/ 928 h 1197"/>
                          <a:gd name="T44" fmla="*/ 691 w 999"/>
                          <a:gd name="T45" fmla="*/ 870 h 1197"/>
                          <a:gd name="T46" fmla="*/ 537 w 999"/>
                          <a:gd name="T47" fmla="*/ 896 h 1197"/>
                          <a:gd name="T48" fmla="*/ 416 w 999"/>
                          <a:gd name="T49" fmla="*/ 902 h 1197"/>
                          <a:gd name="T50" fmla="*/ 307 w 999"/>
                          <a:gd name="T51" fmla="*/ 915 h 1197"/>
                          <a:gd name="T52" fmla="*/ 249 w 999"/>
                          <a:gd name="T53" fmla="*/ 947 h 1197"/>
                          <a:gd name="T54" fmla="*/ 249 w 999"/>
                          <a:gd name="T55" fmla="*/ 985 h 1197"/>
                          <a:gd name="T56" fmla="*/ 243 w 999"/>
                          <a:gd name="T57" fmla="*/ 1036 h 1197"/>
                          <a:gd name="T58" fmla="*/ 269 w 999"/>
                          <a:gd name="T59" fmla="*/ 1094 h 1197"/>
                          <a:gd name="T60" fmla="*/ 230 w 999"/>
                          <a:gd name="T61" fmla="*/ 1094 h 1197"/>
                          <a:gd name="T62" fmla="*/ 134 w 999"/>
                          <a:gd name="T63" fmla="*/ 1145 h 1197"/>
                          <a:gd name="T64" fmla="*/ 134 w 999"/>
                          <a:gd name="T65" fmla="*/ 1177 h 1197"/>
                          <a:gd name="T66" fmla="*/ 115 w 999"/>
                          <a:gd name="T67" fmla="*/ 1126 h 1197"/>
                          <a:gd name="T68" fmla="*/ 83 w 999"/>
                          <a:gd name="T69" fmla="*/ 1049 h 1197"/>
                          <a:gd name="T70" fmla="*/ 57 w 999"/>
                          <a:gd name="T71" fmla="*/ 979 h 1197"/>
                          <a:gd name="T72" fmla="*/ 45 w 999"/>
                          <a:gd name="T73" fmla="*/ 928 h 1197"/>
                          <a:gd name="T74" fmla="*/ 32 w 999"/>
                          <a:gd name="T75" fmla="*/ 864 h 1197"/>
                          <a:gd name="T76" fmla="*/ 25 w 999"/>
                          <a:gd name="T77" fmla="*/ 787 h 1197"/>
                          <a:gd name="T78" fmla="*/ 0 w 999"/>
                          <a:gd name="T79" fmla="*/ 678 h 1197"/>
                          <a:gd name="T80" fmla="*/ 6 w 999"/>
                          <a:gd name="T81" fmla="*/ 569 h 1197"/>
                          <a:gd name="T82" fmla="*/ 45 w 999"/>
                          <a:gd name="T83" fmla="*/ 365 h 1197"/>
                          <a:gd name="T84" fmla="*/ 70 w 999"/>
                          <a:gd name="T85" fmla="*/ 173 h 1197"/>
                          <a:gd name="T86" fmla="*/ 102 w 999"/>
                          <a:gd name="T87" fmla="*/ 96 h 1197"/>
                          <a:gd name="T88" fmla="*/ 198 w 999"/>
                          <a:gd name="T89" fmla="*/ 64 h 1197"/>
                          <a:gd name="T90" fmla="*/ 269 w 999"/>
                          <a:gd name="T91" fmla="*/ 51 h 1197"/>
                          <a:gd name="T92" fmla="*/ 326 w 999"/>
                          <a:gd name="T93" fmla="*/ 19 h 1197"/>
                          <a:gd name="T94" fmla="*/ 339 w 999"/>
                          <a:gd name="T95" fmla="*/ 179 h 1197"/>
                          <a:gd name="T96" fmla="*/ 614 w 999"/>
                          <a:gd name="T97" fmla="*/ 13 h 1197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999"/>
                          <a:gd name="T148" fmla="*/ 0 h 1197"/>
                          <a:gd name="T149" fmla="*/ 999 w 999"/>
                          <a:gd name="T150" fmla="*/ 1197 h 1197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999" h="1197">
                            <a:moveTo>
                              <a:pt x="614" y="13"/>
                            </a:moveTo>
                            <a:lnTo>
                              <a:pt x="653" y="13"/>
                            </a:lnTo>
                            <a:lnTo>
                              <a:pt x="685" y="13"/>
                            </a:lnTo>
                            <a:lnTo>
                              <a:pt x="704" y="13"/>
                            </a:lnTo>
                            <a:lnTo>
                              <a:pt x="723" y="13"/>
                            </a:lnTo>
                            <a:lnTo>
                              <a:pt x="749" y="19"/>
                            </a:lnTo>
                            <a:lnTo>
                              <a:pt x="774" y="25"/>
                            </a:lnTo>
                            <a:lnTo>
                              <a:pt x="793" y="32"/>
                            </a:lnTo>
                            <a:lnTo>
                              <a:pt x="813" y="38"/>
                            </a:lnTo>
                            <a:lnTo>
                              <a:pt x="838" y="45"/>
                            </a:lnTo>
                            <a:lnTo>
                              <a:pt x="870" y="57"/>
                            </a:lnTo>
                            <a:lnTo>
                              <a:pt x="896" y="70"/>
                            </a:lnTo>
                            <a:lnTo>
                              <a:pt x="921" y="77"/>
                            </a:lnTo>
                            <a:lnTo>
                              <a:pt x="934" y="83"/>
                            </a:lnTo>
                            <a:lnTo>
                              <a:pt x="947" y="96"/>
                            </a:lnTo>
                            <a:lnTo>
                              <a:pt x="960" y="121"/>
                            </a:lnTo>
                            <a:lnTo>
                              <a:pt x="973" y="147"/>
                            </a:lnTo>
                            <a:lnTo>
                              <a:pt x="985" y="205"/>
                            </a:lnTo>
                            <a:lnTo>
                              <a:pt x="985" y="230"/>
                            </a:lnTo>
                            <a:lnTo>
                              <a:pt x="985" y="262"/>
                            </a:lnTo>
                            <a:lnTo>
                              <a:pt x="998" y="281"/>
                            </a:lnTo>
                            <a:lnTo>
                              <a:pt x="992" y="320"/>
                            </a:lnTo>
                            <a:lnTo>
                              <a:pt x="998" y="377"/>
                            </a:lnTo>
                            <a:lnTo>
                              <a:pt x="998" y="441"/>
                            </a:lnTo>
                            <a:lnTo>
                              <a:pt x="985" y="525"/>
                            </a:lnTo>
                            <a:lnTo>
                              <a:pt x="966" y="640"/>
                            </a:lnTo>
                            <a:lnTo>
                              <a:pt x="953" y="672"/>
                            </a:lnTo>
                            <a:lnTo>
                              <a:pt x="953" y="697"/>
                            </a:lnTo>
                            <a:lnTo>
                              <a:pt x="960" y="723"/>
                            </a:lnTo>
                            <a:lnTo>
                              <a:pt x="953" y="768"/>
                            </a:lnTo>
                            <a:lnTo>
                              <a:pt x="941" y="787"/>
                            </a:lnTo>
                            <a:lnTo>
                              <a:pt x="941" y="800"/>
                            </a:lnTo>
                            <a:lnTo>
                              <a:pt x="934" y="819"/>
                            </a:lnTo>
                            <a:lnTo>
                              <a:pt x="928" y="838"/>
                            </a:lnTo>
                            <a:lnTo>
                              <a:pt x="921" y="851"/>
                            </a:lnTo>
                            <a:lnTo>
                              <a:pt x="909" y="864"/>
                            </a:lnTo>
                            <a:lnTo>
                              <a:pt x="902" y="876"/>
                            </a:lnTo>
                            <a:lnTo>
                              <a:pt x="896" y="902"/>
                            </a:lnTo>
                            <a:lnTo>
                              <a:pt x="877" y="921"/>
                            </a:lnTo>
                            <a:lnTo>
                              <a:pt x="864" y="947"/>
                            </a:lnTo>
                            <a:lnTo>
                              <a:pt x="851" y="966"/>
                            </a:lnTo>
                            <a:lnTo>
                              <a:pt x="838" y="985"/>
                            </a:lnTo>
                            <a:lnTo>
                              <a:pt x="825" y="1011"/>
                            </a:lnTo>
                            <a:lnTo>
                              <a:pt x="813" y="1036"/>
                            </a:lnTo>
                            <a:lnTo>
                              <a:pt x="800" y="1062"/>
                            </a:lnTo>
                            <a:lnTo>
                              <a:pt x="787" y="1081"/>
                            </a:lnTo>
                            <a:lnTo>
                              <a:pt x="774" y="1100"/>
                            </a:lnTo>
                            <a:lnTo>
                              <a:pt x="761" y="1113"/>
                            </a:lnTo>
                            <a:lnTo>
                              <a:pt x="742" y="1126"/>
                            </a:lnTo>
                            <a:lnTo>
                              <a:pt x="723" y="1139"/>
                            </a:lnTo>
                            <a:lnTo>
                              <a:pt x="710" y="1152"/>
                            </a:lnTo>
                            <a:lnTo>
                              <a:pt x="678" y="1171"/>
                            </a:lnTo>
                            <a:lnTo>
                              <a:pt x="665" y="1184"/>
                            </a:lnTo>
                            <a:lnTo>
                              <a:pt x="653" y="1190"/>
                            </a:lnTo>
                            <a:lnTo>
                              <a:pt x="646" y="1196"/>
                            </a:lnTo>
                            <a:lnTo>
                              <a:pt x="633" y="1196"/>
                            </a:lnTo>
                            <a:lnTo>
                              <a:pt x="627" y="1196"/>
                            </a:lnTo>
                            <a:lnTo>
                              <a:pt x="621" y="1196"/>
                            </a:lnTo>
                            <a:lnTo>
                              <a:pt x="614" y="1190"/>
                            </a:lnTo>
                            <a:lnTo>
                              <a:pt x="653" y="1171"/>
                            </a:lnTo>
                            <a:lnTo>
                              <a:pt x="633" y="1152"/>
                            </a:lnTo>
                            <a:lnTo>
                              <a:pt x="614" y="1132"/>
                            </a:lnTo>
                            <a:lnTo>
                              <a:pt x="569" y="1113"/>
                            </a:lnTo>
                            <a:lnTo>
                              <a:pt x="550" y="1107"/>
                            </a:lnTo>
                            <a:lnTo>
                              <a:pt x="537" y="1113"/>
                            </a:lnTo>
                            <a:lnTo>
                              <a:pt x="518" y="1113"/>
                            </a:lnTo>
                            <a:lnTo>
                              <a:pt x="518" y="1107"/>
                            </a:lnTo>
                            <a:lnTo>
                              <a:pt x="518" y="1100"/>
                            </a:lnTo>
                            <a:lnTo>
                              <a:pt x="525" y="1094"/>
                            </a:lnTo>
                            <a:lnTo>
                              <a:pt x="531" y="1081"/>
                            </a:lnTo>
                            <a:lnTo>
                              <a:pt x="537" y="1081"/>
                            </a:lnTo>
                            <a:lnTo>
                              <a:pt x="550" y="1075"/>
                            </a:lnTo>
                            <a:lnTo>
                              <a:pt x="550" y="1062"/>
                            </a:lnTo>
                            <a:lnTo>
                              <a:pt x="557" y="1049"/>
                            </a:lnTo>
                            <a:lnTo>
                              <a:pt x="563" y="1043"/>
                            </a:lnTo>
                            <a:lnTo>
                              <a:pt x="576" y="1043"/>
                            </a:lnTo>
                            <a:lnTo>
                              <a:pt x="582" y="1043"/>
                            </a:lnTo>
                            <a:lnTo>
                              <a:pt x="582" y="1036"/>
                            </a:lnTo>
                            <a:lnTo>
                              <a:pt x="589" y="1017"/>
                            </a:lnTo>
                            <a:lnTo>
                              <a:pt x="595" y="1011"/>
                            </a:lnTo>
                            <a:lnTo>
                              <a:pt x="608" y="998"/>
                            </a:lnTo>
                            <a:lnTo>
                              <a:pt x="621" y="992"/>
                            </a:lnTo>
                            <a:lnTo>
                              <a:pt x="640" y="979"/>
                            </a:lnTo>
                            <a:lnTo>
                              <a:pt x="646" y="972"/>
                            </a:lnTo>
                            <a:lnTo>
                              <a:pt x="646" y="960"/>
                            </a:lnTo>
                            <a:lnTo>
                              <a:pt x="640" y="953"/>
                            </a:lnTo>
                            <a:lnTo>
                              <a:pt x="653" y="940"/>
                            </a:lnTo>
                            <a:lnTo>
                              <a:pt x="659" y="928"/>
                            </a:lnTo>
                            <a:lnTo>
                              <a:pt x="672" y="921"/>
                            </a:lnTo>
                            <a:lnTo>
                              <a:pt x="678" y="902"/>
                            </a:lnTo>
                            <a:lnTo>
                              <a:pt x="678" y="883"/>
                            </a:lnTo>
                            <a:lnTo>
                              <a:pt x="691" y="870"/>
                            </a:lnTo>
                            <a:lnTo>
                              <a:pt x="704" y="857"/>
                            </a:lnTo>
                            <a:lnTo>
                              <a:pt x="665" y="883"/>
                            </a:lnTo>
                            <a:lnTo>
                              <a:pt x="569" y="902"/>
                            </a:lnTo>
                            <a:lnTo>
                              <a:pt x="537" y="896"/>
                            </a:lnTo>
                            <a:lnTo>
                              <a:pt x="512" y="896"/>
                            </a:lnTo>
                            <a:lnTo>
                              <a:pt x="480" y="902"/>
                            </a:lnTo>
                            <a:lnTo>
                              <a:pt x="441" y="902"/>
                            </a:lnTo>
                            <a:lnTo>
                              <a:pt x="416" y="902"/>
                            </a:lnTo>
                            <a:lnTo>
                              <a:pt x="377" y="896"/>
                            </a:lnTo>
                            <a:lnTo>
                              <a:pt x="345" y="889"/>
                            </a:lnTo>
                            <a:lnTo>
                              <a:pt x="326" y="902"/>
                            </a:lnTo>
                            <a:lnTo>
                              <a:pt x="307" y="915"/>
                            </a:lnTo>
                            <a:lnTo>
                              <a:pt x="262" y="934"/>
                            </a:lnTo>
                            <a:lnTo>
                              <a:pt x="243" y="934"/>
                            </a:lnTo>
                            <a:lnTo>
                              <a:pt x="243" y="940"/>
                            </a:lnTo>
                            <a:lnTo>
                              <a:pt x="249" y="947"/>
                            </a:lnTo>
                            <a:lnTo>
                              <a:pt x="249" y="960"/>
                            </a:lnTo>
                            <a:lnTo>
                              <a:pt x="243" y="972"/>
                            </a:lnTo>
                            <a:lnTo>
                              <a:pt x="243" y="979"/>
                            </a:lnTo>
                            <a:lnTo>
                              <a:pt x="249" y="985"/>
                            </a:lnTo>
                            <a:lnTo>
                              <a:pt x="256" y="998"/>
                            </a:lnTo>
                            <a:lnTo>
                              <a:pt x="256" y="1004"/>
                            </a:lnTo>
                            <a:lnTo>
                              <a:pt x="256" y="1017"/>
                            </a:lnTo>
                            <a:lnTo>
                              <a:pt x="243" y="1036"/>
                            </a:lnTo>
                            <a:lnTo>
                              <a:pt x="256" y="1043"/>
                            </a:lnTo>
                            <a:lnTo>
                              <a:pt x="262" y="1056"/>
                            </a:lnTo>
                            <a:lnTo>
                              <a:pt x="262" y="1088"/>
                            </a:lnTo>
                            <a:lnTo>
                              <a:pt x="269" y="1094"/>
                            </a:lnTo>
                            <a:lnTo>
                              <a:pt x="269" y="1113"/>
                            </a:lnTo>
                            <a:lnTo>
                              <a:pt x="269" y="1100"/>
                            </a:lnTo>
                            <a:lnTo>
                              <a:pt x="256" y="1094"/>
                            </a:lnTo>
                            <a:lnTo>
                              <a:pt x="230" y="1094"/>
                            </a:lnTo>
                            <a:lnTo>
                              <a:pt x="205" y="1094"/>
                            </a:lnTo>
                            <a:lnTo>
                              <a:pt x="173" y="1107"/>
                            </a:lnTo>
                            <a:lnTo>
                              <a:pt x="153" y="1120"/>
                            </a:lnTo>
                            <a:lnTo>
                              <a:pt x="134" y="1145"/>
                            </a:lnTo>
                            <a:lnTo>
                              <a:pt x="141" y="1171"/>
                            </a:lnTo>
                            <a:lnTo>
                              <a:pt x="153" y="1190"/>
                            </a:lnTo>
                            <a:lnTo>
                              <a:pt x="141" y="1184"/>
                            </a:lnTo>
                            <a:lnTo>
                              <a:pt x="134" y="1177"/>
                            </a:lnTo>
                            <a:lnTo>
                              <a:pt x="128" y="1164"/>
                            </a:lnTo>
                            <a:lnTo>
                              <a:pt x="121" y="1152"/>
                            </a:lnTo>
                            <a:lnTo>
                              <a:pt x="121" y="1139"/>
                            </a:lnTo>
                            <a:lnTo>
                              <a:pt x="115" y="1126"/>
                            </a:lnTo>
                            <a:lnTo>
                              <a:pt x="115" y="1094"/>
                            </a:lnTo>
                            <a:lnTo>
                              <a:pt x="96" y="1081"/>
                            </a:lnTo>
                            <a:lnTo>
                              <a:pt x="89" y="1068"/>
                            </a:lnTo>
                            <a:lnTo>
                              <a:pt x="83" y="1049"/>
                            </a:lnTo>
                            <a:lnTo>
                              <a:pt x="70" y="1024"/>
                            </a:lnTo>
                            <a:lnTo>
                              <a:pt x="70" y="1011"/>
                            </a:lnTo>
                            <a:lnTo>
                              <a:pt x="57" y="992"/>
                            </a:lnTo>
                            <a:lnTo>
                              <a:pt x="57" y="979"/>
                            </a:lnTo>
                            <a:lnTo>
                              <a:pt x="57" y="972"/>
                            </a:lnTo>
                            <a:lnTo>
                              <a:pt x="57" y="953"/>
                            </a:lnTo>
                            <a:lnTo>
                              <a:pt x="51" y="940"/>
                            </a:lnTo>
                            <a:lnTo>
                              <a:pt x="45" y="928"/>
                            </a:lnTo>
                            <a:lnTo>
                              <a:pt x="38" y="921"/>
                            </a:lnTo>
                            <a:lnTo>
                              <a:pt x="32" y="915"/>
                            </a:lnTo>
                            <a:lnTo>
                              <a:pt x="32" y="902"/>
                            </a:lnTo>
                            <a:lnTo>
                              <a:pt x="32" y="864"/>
                            </a:lnTo>
                            <a:lnTo>
                              <a:pt x="25" y="844"/>
                            </a:lnTo>
                            <a:lnTo>
                              <a:pt x="25" y="825"/>
                            </a:lnTo>
                            <a:lnTo>
                              <a:pt x="25" y="806"/>
                            </a:lnTo>
                            <a:lnTo>
                              <a:pt x="25" y="787"/>
                            </a:lnTo>
                            <a:lnTo>
                              <a:pt x="19" y="761"/>
                            </a:lnTo>
                            <a:lnTo>
                              <a:pt x="13" y="736"/>
                            </a:lnTo>
                            <a:lnTo>
                              <a:pt x="6" y="704"/>
                            </a:lnTo>
                            <a:lnTo>
                              <a:pt x="0" y="678"/>
                            </a:lnTo>
                            <a:lnTo>
                              <a:pt x="0" y="646"/>
                            </a:lnTo>
                            <a:lnTo>
                              <a:pt x="13" y="614"/>
                            </a:lnTo>
                            <a:lnTo>
                              <a:pt x="13" y="588"/>
                            </a:lnTo>
                            <a:lnTo>
                              <a:pt x="6" y="569"/>
                            </a:lnTo>
                            <a:lnTo>
                              <a:pt x="13" y="544"/>
                            </a:lnTo>
                            <a:lnTo>
                              <a:pt x="25" y="467"/>
                            </a:lnTo>
                            <a:lnTo>
                              <a:pt x="25" y="403"/>
                            </a:lnTo>
                            <a:lnTo>
                              <a:pt x="45" y="365"/>
                            </a:lnTo>
                            <a:lnTo>
                              <a:pt x="38" y="301"/>
                            </a:lnTo>
                            <a:lnTo>
                              <a:pt x="45" y="243"/>
                            </a:lnTo>
                            <a:lnTo>
                              <a:pt x="51" y="198"/>
                            </a:lnTo>
                            <a:lnTo>
                              <a:pt x="70" y="173"/>
                            </a:lnTo>
                            <a:lnTo>
                              <a:pt x="77" y="153"/>
                            </a:lnTo>
                            <a:lnTo>
                              <a:pt x="83" y="128"/>
                            </a:lnTo>
                            <a:lnTo>
                              <a:pt x="89" y="109"/>
                            </a:lnTo>
                            <a:lnTo>
                              <a:pt x="102" y="96"/>
                            </a:lnTo>
                            <a:lnTo>
                              <a:pt x="115" y="89"/>
                            </a:lnTo>
                            <a:lnTo>
                              <a:pt x="141" y="83"/>
                            </a:lnTo>
                            <a:lnTo>
                              <a:pt x="166" y="70"/>
                            </a:lnTo>
                            <a:lnTo>
                              <a:pt x="198" y="64"/>
                            </a:lnTo>
                            <a:lnTo>
                              <a:pt x="224" y="57"/>
                            </a:lnTo>
                            <a:lnTo>
                              <a:pt x="243" y="51"/>
                            </a:lnTo>
                            <a:lnTo>
                              <a:pt x="256" y="51"/>
                            </a:lnTo>
                            <a:lnTo>
                              <a:pt x="269" y="51"/>
                            </a:lnTo>
                            <a:lnTo>
                              <a:pt x="281" y="45"/>
                            </a:lnTo>
                            <a:lnTo>
                              <a:pt x="294" y="38"/>
                            </a:lnTo>
                            <a:lnTo>
                              <a:pt x="307" y="32"/>
                            </a:lnTo>
                            <a:lnTo>
                              <a:pt x="326" y="19"/>
                            </a:lnTo>
                            <a:lnTo>
                              <a:pt x="358" y="13"/>
                            </a:lnTo>
                            <a:lnTo>
                              <a:pt x="377" y="0"/>
                            </a:lnTo>
                            <a:lnTo>
                              <a:pt x="397" y="13"/>
                            </a:lnTo>
                            <a:lnTo>
                              <a:pt x="339" y="179"/>
                            </a:lnTo>
                            <a:lnTo>
                              <a:pt x="454" y="441"/>
                            </a:lnTo>
                            <a:lnTo>
                              <a:pt x="550" y="243"/>
                            </a:lnTo>
                            <a:lnTo>
                              <a:pt x="633" y="77"/>
                            </a:lnTo>
                            <a:lnTo>
                              <a:pt x="614" y="13"/>
                            </a:lnTo>
                          </a:path>
                        </a:pathLst>
                      </a:custGeom>
                      <a:solidFill>
                        <a:srgbClr val="001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3120">
                          <a:latin typeface="Calibri Light" panose="020F0302020204030204" pitchFamily="34" charset="0"/>
                        </a:endParaRPr>
                      </a:p>
                    </p:txBody>
                  </p:sp>
                  <p:grpSp>
                    <p:nvGrpSpPr>
                      <p:cNvPr id="38" name="Group 4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01" y="2387"/>
                        <a:ext cx="980" cy="1255"/>
                        <a:chOff x="1901" y="2387"/>
                        <a:chExt cx="980" cy="1255"/>
                      </a:xfrm>
                    </p:grpSpPr>
                    <p:sp>
                      <p:nvSpPr>
                        <p:cNvPr id="39" name="Freeform 4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2" y="2438"/>
                          <a:ext cx="84" cy="161"/>
                        </a:xfrm>
                        <a:custGeom>
                          <a:avLst/>
                          <a:gdLst>
                            <a:gd name="T0" fmla="*/ 83 w 84"/>
                            <a:gd name="T1" fmla="*/ 0 h 161"/>
                            <a:gd name="T2" fmla="*/ 51 w 84"/>
                            <a:gd name="T3" fmla="*/ 58 h 161"/>
                            <a:gd name="T4" fmla="*/ 25 w 84"/>
                            <a:gd name="T5" fmla="*/ 160 h 161"/>
                            <a:gd name="T6" fmla="*/ 12 w 84"/>
                            <a:gd name="T7" fmla="*/ 135 h 161"/>
                            <a:gd name="T8" fmla="*/ 0 w 84"/>
                            <a:gd name="T9" fmla="*/ 122 h 161"/>
                            <a:gd name="T10" fmla="*/ 0 w 84"/>
                            <a:gd name="T11" fmla="*/ 116 h 161"/>
                            <a:gd name="T12" fmla="*/ 12 w 84"/>
                            <a:gd name="T13" fmla="*/ 109 h 161"/>
                            <a:gd name="T14" fmla="*/ 19 w 84"/>
                            <a:gd name="T15" fmla="*/ 84 h 161"/>
                            <a:gd name="T16" fmla="*/ 25 w 84"/>
                            <a:gd name="T17" fmla="*/ 45 h 161"/>
                            <a:gd name="T18" fmla="*/ 32 w 84"/>
                            <a:gd name="T19" fmla="*/ 26 h 161"/>
                            <a:gd name="T20" fmla="*/ 51 w 84"/>
                            <a:gd name="T21" fmla="*/ 20 h 161"/>
                            <a:gd name="T22" fmla="*/ 64 w 84"/>
                            <a:gd name="T23" fmla="*/ 13 h 161"/>
                            <a:gd name="T24" fmla="*/ 70 w 84"/>
                            <a:gd name="T25" fmla="*/ 7 h 161"/>
                            <a:gd name="T26" fmla="*/ 83 w 84"/>
                            <a:gd name="T27" fmla="*/ 0 h 161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84"/>
                            <a:gd name="T43" fmla="*/ 0 h 161"/>
                            <a:gd name="T44" fmla="*/ 84 w 84"/>
                            <a:gd name="T45" fmla="*/ 161 h 161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84" h="161">
                              <a:moveTo>
                                <a:pt x="83" y="0"/>
                              </a:moveTo>
                              <a:lnTo>
                                <a:pt x="51" y="58"/>
                              </a:lnTo>
                              <a:lnTo>
                                <a:pt x="25" y="160"/>
                              </a:lnTo>
                              <a:lnTo>
                                <a:pt x="12" y="135"/>
                              </a:lnTo>
                              <a:lnTo>
                                <a:pt x="0" y="122"/>
                              </a:lnTo>
                              <a:lnTo>
                                <a:pt x="0" y="116"/>
                              </a:lnTo>
                              <a:lnTo>
                                <a:pt x="12" y="109"/>
                              </a:lnTo>
                              <a:lnTo>
                                <a:pt x="19" y="84"/>
                              </a:lnTo>
                              <a:lnTo>
                                <a:pt x="25" y="45"/>
                              </a:lnTo>
                              <a:lnTo>
                                <a:pt x="32" y="26"/>
                              </a:lnTo>
                              <a:lnTo>
                                <a:pt x="51" y="20"/>
                              </a:lnTo>
                              <a:lnTo>
                                <a:pt x="64" y="13"/>
                              </a:lnTo>
                              <a:lnTo>
                                <a:pt x="70" y="7"/>
                              </a:lnTo>
                              <a:lnTo>
                                <a:pt x="83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0" name="Freeform 4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55" y="2451"/>
                          <a:ext cx="251" cy="417"/>
                        </a:xfrm>
                        <a:custGeom>
                          <a:avLst/>
                          <a:gdLst>
                            <a:gd name="T0" fmla="*/ 0 w 251"/>
                            <a:gd name="T1" fmla="*/ 346 h 417"/>
                            <a:gd name="T2" fmla="*/ 26 w 251"/>
                            <a:gd name="T3" fmla="*/ 307 h 417"/>
                            <a:gd name="T4" fmla="*/ 51 w 251"/>
                            <a:gd name="T5" fmla="*/ 256 h 417"/>
                            <a:gd name="T6" fmla="*/ 90 w 251"/>
                            <a:gd name="T7" fmla="*/ 179 h 417"/>
                            <a:gd name="T8" fmla="*/ 115 w 251"/>
                            <a:gd name="T9" fmla="*/ 115 h 417"/>
                            <a:gd name="T10" fmla="*/ 141 w 251"/>
                            <a:gd name="T11" fmla="*/ 58 h 417"/>
                            <a:gd name="T12" fmla="*/ 147 w 251"/>
                            <a:gd name="T13" fmla="*/ 26 h 417"/>
                            <a:gd name="T14" fmla="*/ 160 w 251"/>
                            <a:gd name="T15" fmla="*/ 0 h 417"/>
                            <a:gd name="T16" fmla="*/ 167 w 251"/>
                            <a:gd name="T17" fmla="*/ 0 h 417"/>
                            <a:gd name="T18" fmla="*/ 173 w 251"/>
                            <a:gd name="T19" fmla="*/ 0 h 417"/>
                            <a:gd name="T20" fmla="*/ 192 w 251"/>
                            <a:gd name="T21" fmla="*/ 0 h 417"/>
                            <a:gd name="T22" fmla="*/ 205 w 251"/>
                            <a:gd name="T23" fmla="*/ 0 h 417"/>
                            <a:gd name="T24" fmla="*/ 218 w 251"/>
                            <a:gd name="T25" fmla="*/ 7 h 417"/>
                            <a:gd name="T26" fmla="*/ 231 w 251"/>
                            <a:gd name="T27" fmla="*/ 0 h 417"/>
                            <a:gd name="T28" fmla="*/ 243 w 251"/>
                            <a:gd name="T29" fmla="*/ 7 h 417"/>
                            <a:gd name="T30" fmla="*/ 250 w 251"/>
                            <a:gd name="T31" fmla="*/ 13 h 417"/>
                            <a:gd name="T32" fmla="*/ 250 w 251"/>
                            <a:gd name="T33" fmla="*/ 19 h 417"/>
                            <a:gd name="T34" fmla="*/ 250 w 251"/>
                            <a:gd name="T35" fmla="*/ 26 h 417"/>
                            <a:gd name="T36" fmla="*/ 237 w 251"/>
                            <a:gd name="T37" fmla="*/ 51 h 417"/>
                            <a:gd name="T38" fmla="*/ 205 w 251"/>
                            <a:gd name="T39" fmla="*/ 122 h 417"/>
                            <a:gd name="T40" fmla="*/ 186 w 251"/>
                            <a:gd name="T41" fmla="*/ 167 h 417"/>
                            <a:gd name="T42" fmla="*/ 167 w 251"/>
                            <a:gd name="T43" fmla="*/ 211 h 417"/>
                            <a:gd name="T44" fmla="*/ 147 w 251"/>
                            <a:gd name="T45" fmla="*/ 263 h 417"/>
                            <a:gd name="T46" fmla="*/ 122 w 251"/>
                            <a:gd name="T47" fmla="*/ 288 h 417"/>
                            <a:gd name="T48" fmla="*/ 103 w 251"/>
                            <a:gd name="T49" fmla="*/ 320 h 417"/>
                            <a:gd name="T50" fmla="*/ 90 w 251"/>
                            <a:gd name="T51" fmla="*/ 346 h 417"/>
                            <a:gd name="T52" fmla="*/ 83 w 251"/>
                            <a:gd name="T53" fmla="*/ 378 h 417"/>
                            <a:gd name="T54" fmla="*/ 64 w 251"/>
                            <a:gd name="T55" fmla="*/ 416 h 417"/>
                            <a:gd name="T56" fmla="*/ 0 w 251"/>
                            <a:gd name="T57" fmla="*/ 346 h 41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251"/>
                            <a:gd name="T88" fmla="*/ 0 h 417"/>
                            <a:gd name="T89" fmla="*/ 251 w 251"/>
                            <a:gd name="T90" fmla="*/ 417 h 417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251" h="417">
                              <a:moveTo>
                                <a:pt x="0" y="346"/>
                              </a:moveTo>
                              <a:lnTo>
                                <a:pt x="26" y="307"/>
                              </a:lnTo>
                              <a:lnTo>
                                <a:pt x="51" y="256"/>
                              </a:lnTo>
                              <a:lnTo>
                                <a:pt x="90" y="179"/>
                              </a:lnTo>
                              <a:lnTo>
                                <a:pt x="115" y="115"/>
                              </a:lnTo>
                              <a:lnTo>
                                <a:pt x="141" y="58"/>
                              </a:lnTo>
                              <a:lnTo>
                                <a:pt x="147" y="26"/>
                              </a:lnTo>
                              <a:lnTo>
                                <a:pt x="160" y="0"/>
                              </a:lnTo>
                              <a:lnTo>
                                <a:pt x="167" y="0"/>
                              </a:lnTo>
                              <a:lnTo>
                                <a:pt x="173" y="0"/>
                              </a:lnTo>
                              <a:lnTo>
                                <a:pt x="192" y="0"/>
                              </a:lnTo>
                              <a:lnTo>
                                <a:pt x="205" y="0"/>
                              </a:lnTo>
                              <a:lnTo>
                                <a:pt x="218" y="7"/>
                              </a:lnTo>
                              <a:lnTo>
                                <a:pt x="231" y="0"/>
                              </a:lnTo>
                              <a:lnTo>
                                <a:pt x="243" y="7"/>
                              </a:lnTo>
                              <a:lnTo>
                                <a:pt x="250" y="13"/>
                              </a:lnTo>
                              <a:lnTo>
                                <a:pt x="250" y="19"/>
                              </a:lnTo>
                              <a:lnTo>
                                <a:pt x="250" y="26"/>
                              </a:lnTo>
                              <a:lnTo>
                                <a:pt x="237" y="51"/>
                              </a:lnTo>
                              <a:lnTo>
                                <a:pt x="205" y="122"/>
                              </a:lnTo>
                              <a:lnTo>
                                <a:pt x="186" y="167"/>
                              </a:lnTo>
                              <a:lnTo>
                                <a:pt x="167" y="211"/>
                              </a:lnTo>
                              <a:lnTo>
                                <a:pt x="147" y="263"/>
                              </a:lnTo>
                              <a:lnTo>
                                <a:pt x="122" y="288"/>
                              </a:lnTo>
                              <a:lnTo>
                                <a:pt x="103" y="320"/>
                              </a:lnTo>
                              <a:lnTo>
                                <a:pt x="90" y="346"/>
                              </a:lnTo>
                              <a:lnTo>
                                <a:pt x="83" y="378"/>
                              </a:lnTo>
                              <a:lnTo>
                                <a:pt x="64" y="416"/>
                              </a:lnTo>
                              <a:lnTo>
                                <a:pt x="0" y="346"/>
                              </a:lnTo>
                            </a:path>
                          </a:pathLst>
                        </a:custGeom>
                        <a:solidFill>
                          <a:srgbClr val="001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1" name="Freeform 4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8" y="2458"/>
                          <a:ext cx="59" cy="65"/>
                        </a:xfrm>
                        <a:custGeom>
                          <a:avLst/>
                          <a:gdLst>
                            <a:gd name="T0" fmla="*/ 0 w 59"/>
                            <a:gd name="T1" fmla="*/ 0 h 65"/>
                            <a:gd name="T2" fmla="*/ 13 w 59"/>
                            <a:gd name="T3" fmla="*/ 25 h 65"/>
                            <a:gd name="T4" fmla="*/ 26 w 59"/>
                            <a:gd name="T5" fmla="*/ 32 h 65"/>
                            <a:gd name="T6" fmla="*/ 32 w 59"/>
                            <a:gd name="T7" fmla="*/ 38 h 65"/>
                            <a:gd name="T8" fmla="*/ 39 w 59"/>
                            <a:gd name="T9" fmla="*/ 51 h 65"/>
                            <a:gd name="T10" fmla="*/ 39 w 59"/>
                            <a:gd name="T11" fmla="*/ 64 h 65"/>
                            <a:gd name="T12" fmla="*/ 45 w 59"/>
                            <a:gd name="T13" fmla="*/ 51 h 65"/>
                            <a:gd name="T14" fmla="*/ 52 w 59"/>
                            <a:gd name="T15" fmla="*/ 44 h 65"/>
                            <a:gd name="T16" fmla="*/ 58 w 59"/>
                            <a:gd name="T17" fmla="*/ 32 h 65"/>
                            <a:gd name="T18" fmla="*/ 52 w 59"/>
                            <a:gd name="T19" fmla="*/ 19 h 65"/>
                            <a:gd name="T20" fmla="*/ 39 w 59"/>
                            <a:gd name="T21" fmla="*/ 12 h 65"/>
                            <a:gd name="T22" fmla="*/ 39 w 59"/>
                            <a:gd name="T23" fmla="*/ 6 h 65"/>
                            <a:gd name="T24" fmla="*/ 26 w 59"/>
                            <a:gd name="T25" fmla="*/ 0 h 65"/>
                            <a:gd name="T26" fmla="*/ 13 w 59"/>
                            <a:gd name="T27" fmla="*/ 0 h 65"/>
                            <a:gd name="T28" fmla="*/ 0 w 59"/>
                            <a:gd name="T29" fmla="*/ 0 h 65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59"/>
                            <a:gd name="T46" fmla="*/ 0 h 65"/>
                            <a:gd name="T47" fmla="*/ 59 w 59"/>
                            <a:gd name="T48" fmla="*/ 65 h 65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59" h="65">
                              <a:moveTo>
                                <a:pt x="0" y="0"/>
                              </a:moveTo>
                              <a:lnTo>
                                <a:pt x="13" y="25"/>
                              </a:lnTo>
                              <a:lnTo>
                                <a:pt x="26" y="32"/>
                              </a:lnTo>
                              <a:lnTo>
                                <a:pt x="32" y="38"/>
                              </a:lnTo>
                              <a:lnTo>
                                <a:pt x="39" y="51"/>
                              </a:lnTo>
                              <a:lnTo>
                                <a:pt x="39" y="64"/>
                              </a:lnTo>
                              <a:lnTo>
                                <a:pt x="45" y="51"/>
                              </a:lnTo>
                              <a:lnTo>
                                <a:pt x="52" y="44"/>
                              </a:lnTo>
                              <a:lnTo>
                                <a:pt x="58" y="32"/>
                              </a:lnTo>
                              <a:lnTo>
                                <a:pt x="52" y="19"/>
                              </a:lnTo>
                              <a:lnTo>
                                <a:pt x="39" y="12"/>
                              </a:lnTo>
                              <a:lnTo>
                                <a:pt x="39" y="6"/>
                              </a:lnTo>
                              <a:lnTo>
                                <a:pt x="26" y="0"/>
                              </a:lnTo>
                              <a:lnTo>
                                <a:pt x="13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2" name="Freeform 4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6" y="2458"/>
                          <a:ext cx="219" cy="397"/>
                        </a:xfrm>
                        <a:custGeom>
                          <a:avLst/>
                          <a:gdLst>
                            <a:gd name="T0" fmla="*/ 192 w 219"/>
                            <a:gd name="T1" fmla="*/ 0 h 397"/>
                            <a:gd name="T2" fmla="*/ 0 w 219"/>
                            <a:gd name="T3" fmla="*/ 396 h 397"/>
                            <a:gd name="T4" fmla="*/ 20 w 219"/>
                            <a:gd name="T5" fmla="*/ 390 h 397"/>
                            <a:gd name="T6" fmla="*/ 32 w 219"/>
                            <a:gd name="T7" fmla="*/ 377 h 397"/>
                            <a:gd name="T8" fmla="*/ 39 w 219"/>
                            <a:gd name="T9" fmla="*/ 358 h 397"/>
                            <a:gd name="T10" fmla="*/ 52 w 219"/>
                            <a:gd name="T11" fmla="*/ 345 h 397"/>
                            <a:gd name="T12" fmla="*/ 58 w 219"/>
                            <a:gd name="T13" fmla="*/ 332 h 397"/>
                            <a:gd name="T14" fmla="*/ 71 w 219"/>
                            <a:gd name="T15" fmla="*/ 313 h 397"/>
                            <a:gd name="T16" fmla="*/ 77 w 219"/>
                            <a:gd name="T17" fmla="*/ 294 h 397"/>
                            <a:gd name="T18" fmla="*/ 84 w 219"/>
                            <a:gd name="T19" fmla="*/ 288 h 397"/>
                            <a:gd name="T20" fmla="*/ 90 w 219"/>
                            <a:gd name="T21" fmla="*/ 281 h 397"/>
                            <a:gd name="T22" fmla="*/ 96 w 219"/>
                            <a:gd name="T23" fmla="*/ 268 h 397"/>
                            <a:gd name="T24" fmla="*/ 96 w 219"/>
                            <a:gd name="T25" fmla="*/ 249 h 397"/>
                            <a:gd name="T26" fmla="*/ 122 w 219"/>
                            <a:gd name="T27" fmla="*/ 204 h 397"/>
                            <a:gd name="T28" fmla="*/ 135 w 219"/>
                            <a:gd name="T29" fmla="*/ 172 h 397"/>
                            <a:gd name="T30" fmla="*/ 141 w 219"/>
                            <a:gd name="T31" fmla="*/ 166 h 397"/>
                            <a:gd name="T32" fmla="*/ 148 w 219"/>
                            <a:gd name="T33" fmla="*/ 160 h 397"/>
                            <a:gd name="T34" fmla="*/ 154 w 219"/>
                            <a:gd name="T35" fmla="*/ 147 h 397"/>
                            <a:gd name="T36" fmla="*/ 154 w 219"/>
                            <a:gd name="T37" fmla="*/ 134 h 397"/>
                            <a:gd name="T38" fmla="*/ 167 w 219"/>
                            <a:gd name="T39" fmla="*/ 121 h 397"/>
                            <a:gd name="T40" fmla="*/ 180 w 219"/>
                            <a:gd name="T41" fmla="*/ 115 h 397"/>
                            <a:gd name="T42" fmla="*/ 192 w 219"/>
                            <a:gd name="T43" fmla="*/ 108 h 397"/>
                            <a:gd name="T44" fmla="*/ 205 w 219"/>
                            <a:gd name="T45" fmla="*/ 108 h 397"/>
                            <a:gd name="T46" fmla="*/ 186 w 219"/>
                            <a:gd name="T47" fmla="*/ 102 h 397"/>
                            <a:gd name="T48" fmla="*/ 180 w 219"/>
                            <a:gd name="T49" fmla="*/ 102 h 397"/>
                            <a:gd name="T50" fmla="*/ 167 w 219"/>
                            <a:gd name="T51" fmla="*/ 102 h 397"/>
                            <a:gd name="T52" fmla="*/ 173 w 219"/>
                            <a:gd name="T53" fmla="*/ 96 h 397"/>
                            <a:gd name="T54" fmla="*/ 180 w 219"/>
                            <a:gd name="T55" fmla="*/ 83 h 397"/>
                            <a:gd name="T56" fmla="*/ 186 w 219"/>
                            <a:gd name="T57" fmla="*/ 76 h 397"/>
                            <a:gd name="T58" fmla="*/ 199 w 219"/>
                            <a:gd name="T59" fmla="*/ 64 h 397"/>
                            <a:gd name="T60" fmla="*/ 212 w 219"/>
                            <a:gd name="T61" fmla="*/ 57 h 397"/>
                            <a:gd name="T62" fmla="*/ 218 w 219"/>
                            <a:gd name="T63" fmla="*/ 44 h 397"/>
                            <a:gd name="T64" fmla="*/ 205 w 219"/>
                            <a:gd name="T65" fmla="*/ 51 h 397"/>
                            <a:gd name="T66" fmla="*/ 186 w 219"/>
                            <a:gd name="T67" fmla="*/ 57 h 397"/>
                            <a:gd name="T68" fmla="*/ 199 w 219"/>
                            <a:gd name="T69" fmla="*/ 44 h 397"/>
                            <a:gd name="T70" fmla="*/ 205 w 219"/>
                            <a:gd name="T71" fmla="*/ 32 h 397"/>
                            <a:gd name="T72" fmla="*/ 205 w 219"/>
                            <a:gd name="T73" fmla="*/ 19 h 397"/>
                            <a:gd name="T74" fmla="*/ 205 w 219"/>
                            <a:gd name="T75" fmla="*/ 6 h 397"/>
                            <a:gd name="T76" fmla="*/ 199 w 219"/>
                            <a:gd name="T77" fmla="*/ 6 h 397"/>
                            <a:gd name="T78" fmla="*/ 192 w 219"/>
                            <a:gd name="T79" fmla="*/ 0 h 397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w 219"/>
                            <a:gd name="T121" fmla="*/ 0 h 397"/>
                            <a:gd name="T122" fmla="*/ 219 w 219"/>
                            <a:gd name="T123" fmla="*/ 397 h 397"/>
                          </a:gdLst>
                          <a:ahLst/>
                          <a:cxnLst>
                            <a:cxn ang="T80">
                              <a:pos x="T0" y="T1"/>
                            </a:cxn>
                            <a:cxn ang="T81">
                              <a:pos x="T2" y="T3"/>
                            </a:cxn>
                            <a:cxn ang="T82">
                              <a:pos x="T4" y="T5"/>
                            </a:cxn>
                            <a:cxn ang="T83">
                              <a:pos x="T6" y="T7"/>
                            </a:cxn>
                            <a:cxn ang="T84">
                              <a:pos x="T8" y="T9"/>
                            </a:cxn>
                            <a:cxn ang="T85">
                              <a:pos x="T10" y="T11"/>
                            </a:cxn>
                            <a:cxn ang="T86">
                              <a:pos x="T12" y="T13"/>
                            </a:cxn>
                            <a:cxn ang="T87">
                              <a:pos x="T14" y="T15"/>
                            </a:cxn>
                            <a:cxn ang="T88">
                              <a:pos x="T16" y="T17"/>
                            </a:cxn>
                            <a:cxn ang="T89">
                              <a:pos x="T18" y="T19"/>
                            </a:cxn>
                            <a:cxn ang="T90">
                              <a:pos x="T20" y="T21"/>
                            </a:cxn>
                            <a:cxn ang="T91">
                              <a:pos x="T22" y="T23"/>
                            </a:cxn>
                            <a:cxn ang="T92">
                              <a:pos x="T24" y="T25"/>
                            </a:cxn>
                            <a:cxn ang="T93">
                              <a:pos x="T26" y="T27"/>
                            </a:cxn>
                            <a:cxn ang="T94">
                              <a:pos x="T28" y="T29"/>
                            </a:cxn>
                            <a:cxn ang="T95">
                              <a:pos x="T30" y="T31"/>
                            </a:cxn>
                            <a:cxn ang="T96">
                              <a:pos x="T32" y="T33"/>
                            </a:cxn>
                            <a:cxn ang="T97">
                              <a:pos x="T34" y="T35"/>
                            </a:cxn>
                            <a:cxn ang="T98">
                              <a:pos x="T36" y="T37"/>
                            </a:cxn>
                            <a:cxn ang="T99">
                              <a:pos x="T38" y="T39"/>
                            </a:cxn>
                            <a:cxn ang="T100">
                              <a:pos x="T40" y="T41"/>
                            </a:cxn>
                            <a:cxn ang="T101">
                              <a:pos x="T42" y="T43"/>
                            </a:cxn>
                            <a:cxn ang="T102">
                              <a:pos x="T44" y="T45"/>
                            </a:cxn>
                            <a:cxn ang="T103">
                              <a:pos x="T46" y="T47"/>
                            </a:cxn>
                            <a:cxn ang="T104">
                              <a:pos x="T48" y="T49"/>
                            </a:cxn>
                            <a:cxn ang="T105">
                              <a:pos x="T50" y="T51"/>
                            </a:cxn>
                            <a:cxn ang="T106">
                              <a:pos x="T52" y="T53"/>
                            </a:cxn>
                            <a:cxn ang="T107">
                              <a:pos x="T54" y="T55"/>
                            </a:cxn>
                            <a:cxn ang="T108">
                              <a:pos x="T56" y="T57"/>
                            </a:cxn>
                            <a:cxn ang="T109">
                              <a:pos x="T58" y="T59"/>
                            </a:cxn>
                            <a:cxn ang="T110">
                              <a:pos x="T60" y="T61"/>
                            </a:cxn>
                            <a:cxn ang="T111">
                              <a:pos x="T62" y="T63"/>
                            </a:cxn>
                            <a:cxn ang="T112">
                              <a:pos x="T64" y="T65"/>
                            </a:cxn>
                            <a:cxn ang="T113">
                              <a:pos x="T66" y="T67"/>
                            </a:cxn>
                            <a:cxn ang="T114">
                              <a:pos x="T68" y="T69"/>
                            </a:cxn>
                            <a:cxn ang="T115">
                              <a:pos x="T70" y="T71"/>
                            </a:cxn>
                            <a:cxn ang="T116">
                              <a:pos x="T72" y="T73"/>
                            </a:cxn>
                            <a:cxn ang="T117">
                              <a:pos x="T74" y="T75"/>
                            </a:cxn>
                            <a:cxn ang="T118">
                              <a:pos x="T76" y="T77"/>
                            </a:cxn>
                            <a:cxn ang="T119">
                              <a:pos x="T78" y="T79"/>
                            </a:cxn>
                          </a:cxnLst>
                          <a:rect l="T120" t="T121" r="T122" b="T123"/>
                          <a:pathLst>
                            <a:path w="219" h="397">
                              <a:moveTo>
                                <a:pt x="192" y="0"/>
                              </a:moveTo>
                              <a:lnTo>
                                <a:pt x="0" y="396"/>
                              </a:lnTo>
                              <a:lnTo>
                                <a:pt x="20" y="390"/>
                              </a:lnTo>
                              <a:lnTo>
                                <a:pt x="32" y="377"/>
                              </a:lnTo>
                              <a:lnTo>
                                <a:pt x="39" y="358"/>
                              </a:lnTo>
                              <a:lnTo>
                                <a:pt x="52" y="345"/>
                              </a:lnTo>
                              <a:lnTo>
                                <a:pt x="58" y="332"/>
                              </a:lnTo>
                              <a:lnTo>
                                <a:pt x="71" y="313"/>
                              </a:lnTo>
                              <a:lnTo>
                                <a:pt x="77" y="294"/>
                              </a:lnTo>
                              <a:lnTo>
                                <a:pt x="84" y="288"/>
                              </a:lnTo>
                              <a:lnTo>
                                <a:pt x="90" y="281"/>
                              </a:lnTo>
                              <a:lnTo>
                                <a:pt x="96" y="268"/>
                              </a:lnTo>
                              <a:lnTo>
                                <a:pt x="96" y="249"/>
                              </a:lnTo>
                              <a:lnTo>
                                <a:pt x="122" y="204"/>
                              </a:lnTo>
                              <a:lnTo>
                                <a:pt x="135" y="172"/>
                              </a:lnTo>
                              <a:lnTo>
                                <a:pt x="141" y="166"/>
                              </a:lnTo>
                              <a:lnTo>
                                <a:pt x="148" y="160"/>
                              </a:lnTo>
                              <a:lnTo>
                                <a:pt x="154" y="147"/>
                              </a:lnTo>
                              <a:lnTo>
                                <a:pt x="154" y="134"/>
                              </a:lnTo>
                              <a:lnTo>
                                <a:pt x="167" y="121"/>
                              </a:lnTo>
                              <a:lnTo>
                                <a:pt x="180" y="115"/>
                              </a:lnTo>
                              <a:lnTo>
                                <a:pt x="192" y="108"/>
                              </a:lnTo>
                              <a:lnTo>
                                <a:pt x="205" y="108"/>
                              </a:lnTo>
                              <a:lnTo>
                                <a:pt x="186" y="102"/>
                              </a:lnTo>
                              <a:lnTo>
                                <a:pt x="180" y="102"/>
                              </a:lnTo>
                              <a:lnTo>
                                <a:pt x="167" y="102"/>
                              </a:lnTo>
                              <a:lnTo>
                                <a:pt x="173" y="96"/>
                              </a:lnTo>
                              <a:lnTo>
                                <a:pt x="180" y="83"/>
                              </a:lnTo>
                              <a:lnTo>
                                <a:pt x="186" y="76"/>
                              </a:lnTo>
                              <a:lnTo>
                                <a:pt x="199" y="64"/>
                              </a:lnTo>
                              <a:lnTo>
                                <a:pt x="212" y="57"/>
                              </a:lnTo>
                              <a:lnTo>
                                <a:pt x="218" y="44"/>
                              </a:lnTo>
                              <a:lnTo>
                                <a:pt x="205" y="51"/>
                              </a:lnTo>
                              <a:lnTo>
                                <a:pt x="186" y="57"/>
                              </a:lnTo>
                              <a:lnTo>
                                <a:pt x="199" y="44"/>
                              </a:lnTo>
                              <a:lnTo>
                                <a:pt x="205" y="32"/>
                              </a:lnTo>
                              <a:lnTo>
                                <a:pt x="205" y="19"/>
                              </a:lnTo>
                              <a:lnTo>
                                <a:pt x="205" y="6"/>
                              </a:lnTo>
                              <a:lnTo>
                                <a:pt x="199" y="6"/>
                              </a:lnTo>
                              <a:lnTo>
                                <a:pt x="192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3" name="Freeform 4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7" y="2541"/>
                          <a:ext cx="136" cy="321"/>
                        </a:xfrm>
                        <a:custGeom>
                          <a:avLst/>
                          <a:gdLst>
                            <a:gd name="T0" fmla="*/ 0 w 136"/>
                            <a:gd name="T1" fmla="*/ 320 h 321"/>
                            <a:gd name="T2" fmla="*/ 7 w 136"/>
                            <a:gd name="T3" fmla="*/ 301 h 321"/>
                            <a:gd name="T4" fmla="*/ 13 w 136"/>
                            <a:gd name="T5" fmla="*/ 288 h 321"/>
                            <a:gd name="T6" fmla="*/ 13 w 136"/>
                            <a:gd name="T7" fmla="*/ 281 h 321"/>
                            <a:gd name="T8" fmla="*/ 19 w 136"/>
                            <a:gd name="T9" fmla="*/ 262 h 321"/>
                            <a:gd name="T10" fmla="*/ 19 w 136"/>
                            <a:gd name="T11" fmla="*/ 243 h 321"/>
                            <a:gd name="T12" fmla="*/ 26 w 136"/>
                            <a:gd name="T13" fmla="*/ 224 h 321"/>
                            <a:gd name="T14" fmla="*/ 32 w 136"/>
                            <a:gd name="T15" fmla="*/ 205 h 321"/>
                            <a:gd name="T16" fmla="*/ 45 w 136"/>
                            <a:gd name="T17" fmla="*/ 185 h 321"/>
                            <a:gd name="T18" fmla="*/ 51 w 136"/>
                            <a:gd name="T19" fmla="*/ 166 h 321"/>
                            <a:gd name="T20" fmla="*/ 51 w 136"/>
                            <a:gd name="T21" fmla="*/ 147 h 321"/>
                            <a:gd name="T22" fmla="*/ 51 w 136"/>
                            <a:gd name="T23" fmla="*/ 128 h 321"/>
                            <a:gd name="T24" fmla="*/ 45 w 136"/>
                            <a:gd name="T25" fmla="*/ 115 h 321"/>
                            <a:gd name="T26" fmla="*/ 71 w 136"/>
                            <a:gd name="T27" fmla="*/ 96 h 321"/>
                            <a:gd name="T28" fmla="*/ 90 w 136"/>
                            <a:gd name="T29" fmla="*/ 77 h 321"/>
                            <a:gd name="T30" fmla="*/ 103 w 136"/>
                            <a:gd name="T31" fmla="*/ 57 h 321"/>
                            <a:gd name="T32" fmla="*/ 122 w 136"/>
                            <a:gd name="T33" fmla="*/ 32 h 321"/>
                            <a:gd name="T34" fmla="*/ 135 w 136"/>
                            <a:gd name="T35" fmla="*/ 0 h 321"/>
                            <a:gd name="T36" fmla="*/ 115 w 136"/>
                            <a:gd name="T37" fmla="*/ 25 h 321"/>
                            <a:gd name="T38" fmla="*/ 103 w 136"/>
                            <a:gd name="T39" fmla="*/ 45 h 321"/>
                            <a:gd name="T40" fmla="*/ 90 w 136"/>
                            <a:gd name="T41" fmla="*/ 57 h 321"/>
                            <a:gd name="T42" fmla="*/ 71 w 136"/>
                            <a:gd name="T43" fmla="*/ 70 h 321"/>
                            <a:gd name="T44" fmla="*/ 58 w 136"/>
                            <a:gd name="T45" fmla="*/ 77 h 321"/>
                            <a:gd name="T46" fmla="*/ 64 w 136"/>
                            <a:gd name="T47" fmla="*/ 51 h 321"/>
                            <a:gd name="T48" fmla="*/ 51 w 136"/>
                            <a:gd name="T49" fmla="*/ 83 h 321"/>
                            <a:gd name="T50" fmla="*/ 39 w 136"/>
                            <a:gd name="T51" fmla="*/ 115 h 321"/>
                            <a:gd name="T52" fmla="*/ 26 w 136"/>
                            <a:gd name="T53" fmla="*/ 153 h 321"/>
                            <a:gd name="T54" fmla="*/ 19 w 136"/>
                            <a:gd name="T55" fmla="*/ 179 h 321"/>
                            <a:gd name="T56" fmla="*/ 13 w 136"/>
                            <a:gd name="T57" fmla="*/ 205 h 321"/>
                            <a:gd name="T58" fmla="*/ 7 w 136"/>
                            <a:gd name="T59" fmla="*/ 224 h 321"/>
                            <a:gd name="T60" fmla="*/ 7 w 136"/>
                            <a:gd name="T61" fmla="*/ 249 h 321"/>
                            <a:gd name="T62" fmla="*/ 0 w 136"/>
                            <a:gd name="T63" fmla="*/ 275 h 321"/>
                            <a:gd name="T64" fmla="*/ 0 w 136"/>
                            <a:gd name="T65" fmla="*/ 320 h 32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36"/>
                            <a:gd name="T100" fmla="*/ 0 h 321"/>
                            <a:gd name="T101" fmla="*/ 136 w 136"/>
                            <a:gd name="T102" fmla="*/ 321 h 321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36" h="321">
                              <a:moveTo>
                                <a:pt x="0" y="320"/>
                              </a:moveTo>
                              <a:lnTo>
                                <a:pt x="7" y="301"/>
                              </a:lnTo>
                              <a:lnTo>
                                <a:pt x="13" y="288"/>
                              </a:lnTo>
                              <a:lnTo>
                                <a:pt x="13" y="281"/>
                              </a:lnTo>
                              <a:lnTo>
                                <a:pt x="19" y="262"/>
                              </a:lnTo>
                              <a:lnTo>
                                <a:pt x="19" y="243"/>
                              </a:lnTo>
                              <a:lnTo>
                                <a:pt x="26" y="224"/>
                              </a:lnTo>
                              <a:lnTo>
                                <a:pt x="32" y="205"/>
                              </a:lnTo>
                              <a:lnTo>
                                <a:pt x="45" y="185"/>
                              </a:lnTo>
                              <a:lnTo>
                                <a:pt x="51" y="166"/>
                              </a:lnTo>
                              <a:lnTo>
                                <a:pt x="51" y="147"/>
                              </a:lnTo>
                              <a:lnTo>
                                <a:pt x="51" y="128"/>
                              </a:lnTo>
                              <a:lnTo>
                                <a:pt x="45" y="115"/>
                              </a:lnTo>
                              <a:lnTo>
                                <a:pt x="71" y="96"/>
                              </a:lnTo>
                              <a:lnTo>
                                <a:pt x="90" y="77"/>
                              </a:lnTo>
                              <a:lnTo>
                                <a:pt x="103" y="57"/>
                              </a:lnTo>
                              <a:lnTo>
                                <a:pt x="122" y="32"/>
                              </a:lnTo>
                              <a:lnTo>
                                <a:pt x="135" y="0"/>
                              </a:lnTo>
                              <a:lnTo>
                                <a:pt x="115" y="25"/>
                              </a:lnTo>
                              <a:lnTo>
                                <a:pt x="103" y="45"/>
                              </a:lnTo>
                              <a:lnTo>
                                <a:pt x="90" y="57"/>
                              </a:lnTo>
                              <a:lnTo>
                                <a:pt x="71" y="70"/>
                              </a:lnTo>
                              <a:lnTo>
                                <a:pt x="58" y="77"/>
                              </a:lnTo>
                              <a:lnTo>
                                <a:pt x="64" y="51"/>
                              </a:lnTo>
                              <a:lnTo>
                                <a:pt x="51" y="83"/>
                              </a:lnTo>
                              <a:lnTo>
                                <a:pt x="39" y="115"/>
                              </a:lnTo>
                              <a:lnTo>
                                <a:pt x="26" y="153"/>
                              </a:lnTo>
                              <a:lnTo>
                                <a:pt x="19" y="179"/>
                              </a:lnTo>
                              <a:lnTo>
                                <a:pt x="13" y="205"/>
                              </a:lnTo>
                              <a:lnTo>
                                <a:pt x="7" y="224"/>
                              </a:lnTo>
                              <a:lnTo>
                                <a:pt x="7" y="249"/>
                              </a:lnTo>
                              <a:lnTo>
                                <a:pt x="0" y="275"/>
                              </a:lnTo>
                              <a:lnTo>
                                <a:pt x="0" y="32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4" name="Freeform 4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88" y="2810"/>
                          <a:ext cx="84" cy="154"/>
                        </a:xfrm>
                        <a:custGeom>
                          <a:avLst/>
                          <a:gdLst>
                            <a:gd name="T0" fmla="*/ 13 w 84"/>
                            <a:gd name="T1" fmla="*/ 64 h 154"/>
                            <a:gd name="T2" fmla="*/ 19 w 84"/>
                            <a:gd name="T3" fmla="*/ 76 h 154"/>
                            <a:gd name="T4" fmla="*/ 32 w 84"/>
                            <a:gd name="T5" fmla="*/ 57 h 154"/>
                            <a:gd name="T6" fmla="*/ 45 w 84"/>
                            <a:gd name="T7" fmla="*/ 44 h 154"/>
                            <a:gd name="T8" fmla="*/ 64 w 84"/>
                            <a:gd name="T9" fmla="*/ 32 h 154"/>
                            <a:gd name="T10" fmla="*/ 70 w 84"/>
                            <a:gd name="T11" fmla="*/ 25 h 154"/>
                            <a:gd name="T12" fmla="*/ 77 w 84"/>
                            <a:gd name="T13" fmla="*/ 12 h 154"/>
                            <a:gd name="T14" fmla="*/ 83 w 84"/>
                            <a:gd name="T15" fmla="*/ 0 h 154"/>
                            <a:gd name="T16" fmla="*/ 83 w 84"/>
                            <a:gd name="T17" fmla="*/ 19 h 154"/>
                            <a:gd name="T18" fmla="*/ 77 w 84"/>
                            <a:gd name="T19" fmla="*/ 38 h 154"/>
                            <a:gd name="T20" fmla="*/ 64 w 84"/>
                            <a:gd name="T21" fmla="*/ 51 h 154"/>
                            <a:gd name="T22" fmla="*/ 58 w 84"/>
                            <a:gd name="T23" fmla="*/ 70 h 154"/>
                            <a:gd name="T24" fmla="*/ 51 w 84"/>
                            <a:gd name="T25" fmla="*/ 83 h 154"/>
                            <a:gd name="T26" fmla="*/ 38 w 84"/>
                            <a:gd name="T27" fmla="*/ 96 h 154"/>
                            <a:gd name="T28" fmla="*/ 19 w 84"/>
                            <a:gd name="T29" fmla="*/ 108 h 154"/>
                            <a:gd name="T30" fmla="*/ 13 w 84"/>
                            <a:gd name="T31" fmla="*/ 128 h 154"/>
                            <a:gd name="T32" fmla="*/ 0 w 84"/>
                            <a:gd name="T33" fmla="*/ 153 h 154"/>
                            <a:gd name="T34" fmla="*/ 0 w 84"/>
                            <a:gd name="T35" fmla="*/ 121 h 154"/>
                            <a:gd name="T36" fmla="*/ 0 w 84"/>
                            <a:gd name="T37" fmla="*/ 102 h 154"/>
                            <a:gd name="T38" fmla="*/ 6 w 84"/>
                            <a:gd name="T39" fmla="*/ 83 h 154"/>
                            <a:gd name="T40" fmla="*/ 13 w 84"/>
                            <a:gd name="T41" fmla="*/ 64 h 154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4"/>
                            <a:gd name="T64" fmla="*/ 0 h 154"/>
                            <a:gd name="T65" fmla="*/ 84 w 84"/>
                            <a:gd name="T66" fmla="*/ 154 h 154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4" h="154">
                              <a:moveTo>
                                <a:pt x="13" y="64"/>
                              </a:moveTo>
                              <a:lnTo>
                                <a:pt x="19" y="76"/>
                              </a:lnTo>
                              <a:lnTo>
                                <a:pt x="32" y="57"/>
                              </a:lnTo>
                              <a:lnTo>
                                <a:pt x="45" y="44"/>
                              </a:lnTo>
                              <a:lnTo>
                                <a:pt x="64" y="32"/>
                              </a:lnTo>
                              <a:lnTo>
                                <a:pt x="70" y="25"/>
                              </a:lnTo>
                              <a:lnTo>
                                <a:pt x="77" y="12"/>
                              </a:lnTo>
                              <a:lnTo>
                                <a:pt x="83" y="0"/>
                              </a:lnTo>
                              <a:lnTo>
                                <a:pt x="83" y="19"/>
                              </a:lnTo>
                              <a:lnTo>
                                <a:pt x="77" y="38"/>
                              </a:lnTo>
                              <a:lnTo>
                                <a:pt x="64" y="51"/>
                              </a:lnTo>
                              <a:lnTo>
                                <a:pt x="58" y="70"/>
                              </a:lnTo>
                              <a:lnTo>
                                <a:pt x="51" y="83"/>
                              </a:lnTo>
                              <a:lnTo>
                                <a:pt x="38" y="96"/>
                              </a:lnTo>
                              <a:lnTo>
                                <a:pt x="19" y="108"/>
                              </a:lnTo>
                              <a:lnTo>
                                <a:pt x="13" y="128"/>
                              </a:lnTo>
                              <a:lnTo>
                                <a:pt x="0" y="153"/>
                              </a:lnTo>
                              <a:lnTo>
                                <a:pt x="0" y="121"/>
                              </a:lnTo>
                              <a:lnTo>
                                <a:pt x="0" y="102"/>
                              </a:lnTo>
                              <a:lnTo>
                                <a:pt x="6" y="83"/>
                              </a:lnTo>
                              <a:lnTo>
                                <a:pt x="13" y="64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5" name="Freeform 4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6" y="2842"/>
                          <a:ext cx="149" cy="359"/>
                        </a:xfrm>
                        <a:custGeom>
                          <a:avLst/>
                          <a:gdLst>
                            <a:gd name="T0" fmla="*/ 39 w 149"/>
                            <a:gd name="T1" fmla="*/ 6 h 359"/>
                            <a:gd name="T2" fmla="*/ 45 w 149"/>
                            <a:gd name="T3" fmla="*/ 19 h 359"/>
                            <a:gd name="T4" fmla="*/ 45 w 149"/>
                            <a:gd name="T5" fmla="*/ 38 h 359"/>
                            <a:gd name="T6" fmla="*/ 32 w 149"/>
                            <a:gd name="T7" fmla="*/ 57 h 359"/>
                            <a:gd name="T8" fmla="*/ 39 w 149"/>
                            <a:gd name="T9" fmla="*/ 70 h 359"/>
                            <a:gd name="T10" fmla="*/ 52 w 149"/>
                            <a:gd name="T11" fmla="*/ 76 h 359"/>
                            <a:gd name="T12" fmla="*/ 58 w 149"/>
                            <a:gd name="T13" fmla="*/ 96 h 359"/>
                            <a:gd name="T14" fmla="*/ 58 w 149"/>
                            <a:gd name="T15" fmla="*/ 108 h 359"/>
                            <a:gd name="T16" fmla="*/ 45 w 149"/>
                            <a:gd name="T17" fmla="*/ 128 h 359"/>
                            <a:gd name="T18" fmla="*/ 26 w 149"/>
                            <a:gd name="T19" fmla="*/ 134 h 359"/>
                            <a:gd name="T20" fmla="*/ 26 w 149"/>
                            <a:gd name="T21" fmla="*/ 153 h 359"/>
                            <a:gd name="T22" fmla="*/ 45 w 149"/>
                            <a:gd name="T23" fmla="*/ 153 h 359"/>
                            <a:gd name="T24" fmla="*/ 58 w 149"/>
                            <a:gd name="T25" fmla="*/ 153 h 359"/>
                            <a:gd name="T26" fmla="*/ 77 w 149"/>
                            <a:gd name="T27" fmla="*/ 140 h 359"/>
                            <a:gd name="T28" fmla="*/ 96 w 149"/>
                            <a:gd name="T29" fmla="*/ 134 h 359"/>
                            <a:gd name="T30" fmla="*/ 122 w 149"/>
                            <a:gd name="T31" fmla="*/ 134 h 359"/>
                            <a:gd name="T32" fmla="*/ 135 w 149"/>
                            <a:gd name="T33" fmla="*/ 153 h 359"/>
                            <a:gd name="T34" fmla="*/ 141 w 149"/>
                            <a:gd name="T35" fmla="*/ 172 h 359"/>
                            <a:gd name="T36" fmla="*/ 141 w 149"/>
                            <a:gd name="T37" fmla="*/ 185 h 359"/>
                            <a:gd name="T38" fmla="*/ 128 w 149"/>
                            <a:gd name="T39" fmla="*/ 198 h 359"/>
                            <a:gd name="T40" fmla="*/ 116 w 149"/>
                            <a:gd name="T41" fmla="*/ 191 h 359"/>
                            <a:gd name="T42" fmla="*/ 109 w 149"/>
                            <a:gd name="T43" fmla="*/ 185 h 359"/>
                            <a:gd name="T44" fmla="*/ 116 w 149"/>
                            <a:gd name="T45" fmla="*/ 166 h 359"/>
                            <a:gd name="T46" fmla="*/ 103 w 149"/>
                            <a:gd name="T47" fmla="*/ 160 h 359"/>
                            <a:gd name="T48" fmla="*/ 90 w 149"/>
                            <a:gd name="T49" fmla="*/ 166 h 359"/>
                            <a:gd name="T50" fmla="*/ 77 w 149"/>
                            <a:gd name="T51" fmla="*/ 179 h 359"/>
                            <a:gd name="T52" fmla="*/ 71 w 149"/>
                            <a:gd name="T53" fmla="*/ 204 h 359"/>
                            <a:gd name="T54" fmla="*/ 45 w 149"/>
                            <a:gd name="T55" fmla="*/ 223 h 359"/>
                            <a:gd name="T56" fmla="*/ 32 w 149"/>
                            <a:gd name="T57" fmla="*/ 249 h 359"/>
                            <a:gd name="T58" fmla="*/ 13 w 149"/>
                            <a:gd name="T59" fmla="*/ 262 h 359"/>
                            <a:gd name="T60" fmla="*/ 20 w 149"/>
                            <a:gd name="T61" fmla="*/ 300 h 359"/>
                            <a:gd name="T62" fmla="*/ 7 w 149"/>
                            <a:gd name="T63" fmla="*/ 307 h 359"/>
                            <a:gd name="T64" fmla="*/ 0 w 149"/>
                            <a:gd name="T65" fmla="*/ 236 h 359"/>
                            <a:gd name="T66" fmla="*/ 0 w 149"/>
                            <a:gd name="T67" fmla="*/ 32 h 359"/>
                            <a:gd name="T68" fmla="*/ 26 w 149"/>
                            <a:gd name="T69" fmla="*/ 0 h 359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149"/>
                            <a:gd name="T106" fmla="*/ 0 h 359"/>
                            <a:gd name="T107" fmla="*/ 149 w 149"/>
                            <a:gd name="T108" fmla="*/ 359 h 359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149" h="359">
                              <a:moveTo>
                                <a:pt x="26" y="0"/>
                              </a:moveTo>
                              <a:lnTo>
                                <a:pt x="39" y="6"/>
                              </a:lnTo>
                              <a:lnTo>
                                <a:pt x="45" y="12"/>
                              </a:lnTo>
                              <a:lnTo>
                                <a:pt x="45" y="19"/>
                              </a:lnTo>
                              <a:lnTo>
                                <a:pt x="52" y="25"/>
                              </a:lnTo>
                              <a:lnTo>
                                <a:pt x="45" y="38"/>
                              </a:lnTo>
                              <a:lnTo>
                                <a:pt x="45" y="44"/>
                              </a:lnTo>
                              <a:lnTo>
                                <a:pt x="32" y="57"/>
                              </a:lnTo>
                              <a:lnTo>
                                <a:pt x="32" y="64"/>
                              </a:lnTo>
                              <a:lnTo>
                                <a:pt x="39" y="70"/>
                              </a:lnTo>
                              <a:lnTo>
                                <a:pt x="45" y="76"/>
                              </a:lnTo>
                              <a:lnTo>
                                <a:pt x="52" y="76"/>
                              </a:lnTo>
                              <a:lnTo>
                                <a:pt x="58" y="83"/>
                              </a:lnTo>
                              <a:lnTo>
                                <a:pt x="58" y="96"/>
                              </a:lnTo>
                              <a:lnTo>
                                <a:pt x="58" y="102"/>
                              </a:lnTo>
                              <a:lnTo>
                                <a:pt x="58" y="108"/>
                              </a:lnTo>
                              <a:lnTo>
                                <a:pt x="52" y="121"/>
                              </a:lnTo>
                              <a:lnTo>
                                <a:pt x="45" y="128"/>
                              </a:lnTo>
                              <a:lnTo>
                                <a:pt x="39" y="128"/>
                              </a:lnTo>
                              <a:lnTo>
                                <a:pt x="26" y="134"/>
                              </a:lnTo>
                              <a:lnTo>
                                <a:pt x="26" y="147"/>
                              </a:lnTo>
                              <a:lnTo>
                                <a:pt x="26" y="153"/>
                              </a:lnTo>
                              <a:lnTo>
                                <a:pt x="32" y="153"/>
                              </a:lnTo>
                              <a:lnTo>
                                <a:pt x="45" y="153"/>
                              </a:lnTo>
                              <a:lnTo>
                                <a:pt x="52" y="153"/>
                              </a:lnTo>
                              <a:lnTo>
                                <a:pt x="58" y="153"/>
                              </a:lnTo>
                              <a:lnTo>
                                <a:pt x="64" y="147"/>
                              </a:lnTo>
                              <a:lnTo>
                                <a:pt x="77" y="140"/>
                              </a:lnTo>
                              <a:lnTo>
                                <a:pt x="90" y="134"/>
                              </a:lnTo>
                              <a:lnTo>
                                <a:pt x="96" y="134"/>
                              </a:lnTo>
                              <a:lnTo>
                                <a:pt x="109" y="134"/>
                              </a:lnTo>
                              <a:lnTo>
                                <a:pt x="122" y="134"/>
                              </a:lnTo>
                              <a:lnTo>
                                <a:pt x="128" y="140"/>
                              </a:lnTo>
                              <a:lnTo>
                                <a:pt x="135" y="153"/>
                              </a:lnTo>
                              <a:lnTo>
                                <a:pt x="141" y="160"/>
                              </a:lnTo>
                              <a:lnTo>
                                <a:pt x="141" y="172"/>
                              </a:lnTo>
                              <a:lnTo>
                                <a:pt x="148" y="179"/>
                              </a:lnTo>
                              <a:lnTo>
                                <a:pt x="141" y="185"/>
                              </a:lnTo>
                              <a:lnTo>
                                <a:pt x="141" y="191"/>
                              </a:lnTo>
                              <a:lnTo>
                                <a:pt x="128" y="198"/>
                              </a:lnTo>
                              <a:lnTo>
                                <a:pt x="122" y="198"/>
                              </a:lnTo>
                              <a:lnTo>
                                <a:pt x="116" y="191"/>
                              </a:lnTo>
                              <a:lnTo>
                                <a:pt x="116" y="185"/>
                              </a:lnTo>
                              <a:lnTo>
                                <a:pt x="109" y="185"/>
                              </a:lnTo>
                              <a:lnTo>
                                <a:pt x="109" y="172"/>
                              </a:lnTo>
                              <a:lnTo>
                                <a:pt x="116" y="166"/>
                              </a:lnTo>
                              <a:lnTo>
                                <a:pt x="109" y="160"/>
                              </a:lnTo>
                              <a:lnTo>
                                <a:pt x="103" y="160"/>
                              </a:lnTo>
                              <a:lnTo>
                                <a:pt x="96" y="160"/>
                              </a:lnTo>
                              <a:lnTo>
                                <a:pt x="90" y="166"/>
                              </a:lnTo>
                              <a:lnTo>
                                <a:pt x="84" y="172"/>
                              </a:lnTo>
                              <a:lnTo>
                                <a:pt x="77" y="179"/>
                              </a:lnTo>
                              <a:lnTo>
                                <a:pt x="71" y="191"/>
                              </a:lnTo>
                              <a:lnTo>
                                <a:pt x="71" y="204"/>
                              </a:lnTo>
                              <a:lnTo>
                                <a:pt x="58" y="211"/>
                              </a:lnTo>
                              <a:lnTo>
                                <a:pt x="45" y="223"/>
                              </a:lnTo>
                              <a:lnTo>
                                <a:pt x="32" y="236"/>
                              </a:lnTo>
                              <a:lnTo>
                                <a:pt x="32" y="249"/>
                              </a:lnTo>
                              <a:lnTo>
                                <a:pt x="26" y="255"/>
                              </a:lnTo>
                              <a:lnTo>
                                <a:pt x="13" y="262"/>
                              </a:lnTo>
                              <a:lnTo>
                                <a:pt x="20" y="281"/>
                              </a:lnTo>
                              <a:lnTo>
                                <a:pt x="20" y="300"/>
                              </a:lnTo>
                              <a:lnTo>
                                <a:pt x="20" y="358"/>
                              </a:lnTo>
                              <a:lnTo>
                                <a:pt x="7" y="307"/>
                              </a:lnTo>
                              <a:lnTo>
                                <a:pt x="7" y="275"/>
                              </a:lnTo>
                              <a:lnTo>
                                <a:pt x="0" y="236"/>
                              </a:lnTo>
                              <a:lnTo>
                                <a:pt x="0" y="198"/>
                              </a:lnTo>
                              <a:lnTo>
                                <a:pt x="0" y="32"/>
                              </a:lnTo>
                              <a:lnTo>
                                <a:pt x="13" y="6"/>
                              </a:lnTo>
                              <a:lnTo>
                                <a:pt x="26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6" name="Freeform 4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8" y="2976"/>
                          <a:ext cx="187" cy="334"/>
                        </a:xfrm>
                        <a:custGeom>
                          <a:avLst/>
                          <a:gdLst>
                            <a:gd name="T0" fmla="*/ 13 w 187"/>
                            <a:gd name="T1" fmla="*/ 307 h 334"/>
                            <a:gd name="T2" fmla="*/ 32 w 187"/>
                            <a:gd name="T3" fmla="*/ 262 h 334"/>
                            <a:gd name="T4" fmla="*/ 39 w 187"/>
                            <a:gd name="T5" fmla="*/ 205 h 334"/>
                            <a:gd name="T6" fmla="*/ 45 w 187"/>
                            <a:gd name="T7" fmla="*/ 173 h 334"/>
                            <a:gd name="T8" fmla="*/ 52 w 187"/>
                            <a:gd name="T9" fmla="*/ 147 h 334"/>
                            <a:gd name="T10" fmla="*/ 71 w 187"/>
                            <a:gd name="T11" fmla="*/ 64 h 334"/>
                            <a:gd name="T12" fmla="*/ 84 w 187"/>
                            <a:gd name="T13" fmla="*/ 13 h 334"/>
                            <a:gd name="T14" fmla="*/ 84 w 187"/>
                            <a:gd name="T15" fmla="*/ 13 h 334"/>
                            <a:gd name="T16" fmla="*/ 90 w 187"/>
                            <a:gd name="T17" fmla="*/ 45 h 334"/>
                            <a:gd name="T18" fmla="*/ 90 w 187"/>
                            <a:gd name="T19" fmla="*/ 77 h 334"/>
                            <a:gd name="T20" fmla="*/ 77 w 187"/>
                            <a:gd name="T21" fmla="*/ 102 h 334"/>
                            <a:gd name="T22" fmla="*/ 90 w 187"/>
                            <a:gd name="T23" fmla="*/ 115 h 334"/>
                            <a:gd name="T24" fmla="*/ 77 w 187"/>
                            <a:gd name="T25" fmla="*/ 141 h 334"/>
                            <a:gd name="T26" fmla="*/ 71 w 187"/>
                            <a:gd name="T27" fmla="*/ 153 h 334"/>
                            <a:gd name="T28" fmla="*/ 77 w 187"/>
                            <a:gd name="T29" fmla="*/ 173 h 334"/>
                            <a:gd name="T30" fmla="*/ 77 w 187"/>
                            <a:gd name="T31" fmla="*/ 185 h 334"/>
                            <a:gd name="T32" fmla="*/ 109 w 187"/>
                            <a:gd name="T33" fmla="*/ 160 h 334"/>
                            <a:gd name="T34" fmla="*/ 154 w 187"/>
                            <a:gd name="T35" fmla="*/ 134 h 334"/>
                            <a:gd name="T36" fmla="*/ 160 w 187"/>
                            <a:gd name="T37" fmla="*/ 141 h 334"/>
                            <a:gd name="T38" fmla="*/ 122 w 187"/>
                            <a:gd name="T39" fmla="*/ 166 h 334"/>
                            <a:gd name="T40" fmla="*/ 103 w 187"/>
                            <a:gd name="T41" fmla="*/ 185 h 334"/>
                            <a:gd name="T42" fmla="*/ 84 w 187"/>
                            <a:gd name="T43" fmla="*/ 198 h 334"/>
                            <a:gd name="T44" fmla="*/ 58 w 187"/>
                            <a:gd name="T45" fmla="*/ 217 h 334"/>
                            <a:gd name="T46" fmla="*/ 52 w 187"/>
                            <a:gd name="T47" fmla="*/ 256 h 334"/>
                            <a:gd name="T48" fmla="*/ 77 w 187"/>
                            <a:gd name="T49" fmla="*/ 249 h 334"/>
                            <a:gd name="T50" fmla="*/ 103 w 187"/>
                            <a:gd name="T51" fmla="*/ 262 h 334"/>
                            <a:gd name="T52" fmla="*/ 96 w 187"/>
                            <a:gd name="T53" fmla="*/ 269 h 334"/>
                            <a:gd name="T54" fmla="*/ 71 w 187"/>
                            <a:gd name="T55" fmla="*/ 275 h 334"/>
                            <a:gd name="T56" fmla="*/ 45 w 187"/>
                            <a:gd name="T57" fmla="*/ 288 h 334"/>
                            <a:gd name="T58" fmla="*/ 45 w 187"/>
                            <a:gd name="T59" fmla="*/ 294 h 334"/>
                            <a:gd name="T60" fmla="*/ 71 w 187"/>
                            <a:gd name="T61" fmla="*/ 307 h 334"/>
                            <a:gd name="T62" fmla="*/ 32 w 187"/>
                            <a:gd name="T63" fmla="*/ 313 h 334"/>
                            <a:gd name="T64" fmla="*/ 13 w 187"/>
                            <a:gd name="T65" fmla="*/ 326 h 334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87"/>
                            <a:gd name="T100" fmla="*/ 0 h 334"/>
                            <a:gd name="T101" fmla="*/ 187 w 187"/>
                            <a:gd name="T102" fmla="*/ 334 h 334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87" h="334">
                              <a:moveTo>
                                <a:pt x="0" y="333"/>
                              </a:moveTo>
                              <a:lnTo>
                                <a:pt x="13" y="307"/>
                              </a:lnTo>
                              <a:lnTo>
                                <a:pt x="26" y="281"/>
                              </a:lnTo>
                              <a:lnTo>
                                <a:pt x="32" y="262"/>
                              </a:lnTo>
                              <a:lnTo>
                                <a:pt x="39" y="230"/>
                              </a:lnTo>
                              <a:lnTo>
                                <a:pt x="39" y="205"/>
                              </a:lnTo>
                              <a:lnTo>
                                <a:pt x="52" y="185"/>
                              </a:lnTo>
                              <a:lnTo>
                                <a:pt x="45" y="173"/>
                              </a:lnTo>
                              <a:lnTo>
                                <a:pt x="52" y="160"/>
                              </a:lnTo>
                              <a:lnTo>
                                <a:pt x="52" y="147"/>
                              </a:lnTo>
                              <a:lnTo>
                                <a:pt x="58" y="134"/>
                              </a:lnTo>
                              <a:lnTo>
                                <a:pt x="71" y="64"/>
                              </a:lnTo>
                              <a:lnTo>
                                <a:pt x="77" y="26"/>
                              </a:lnTo>
                              <a:lnTo>
                                <a:pt x="84" y="13"/>
                              </a:lnTo>
                              <a:lnTo>
                                <a:pt x="77" y="0"/>
                              </a:lnTo>
                              <a:lnTo>
                                <a:pt x="84" y="13"/>
                              </a:lnTo>
                              <a:lnTo>
                                <a:pt x="90" y="32"/>
                              </a:lnTo>
                              <a:lnTo>
                                <a:pt x="90" y="45"/>
                              </a:lnTo>
                              <a:lnTo>
                                <a:pt x="84" y="64"/>
                              </a:lnTo>
                              <a:lnTo>
                                <a:pt x="90" y="77"/>
                              </a:lnTo>
                              <a:lnTo>
                                <a:pt x="84" y="96"/>
                              </a:lnTo>
                              <a:lnTo>
                                <a:pt x="77" y="102"/>
                              </a:lnTo>
                              <a:lnTo>
                                <a:pt x="84" y="109"/>
                              </a:lnTo>
                              <a:lnTo>
                                <a:pt x="90" y="115"/>
                              </a:lnTo>
                              <a:lnTo>
                                <a:pt x="84" y="128"/>
                              </a:lnTo>
                              <a:lnTo>
                                <a:pt x="77" y="141"/>
                              </a:lnTo>
                              <a:lnTo>
                                <a:pt x="71" y="147"/>
                              </a:lnTo>
                              <a:lnTo>
                                <a:pt x="71" y="153"/>
                              </a:lnTo>
                              <a:lnTo>
                                <a:pt x="71" y="160"/>
                              </a:lnTo>
                              <a:lnTo>
                                <a:pt x="77" y="173"/>
                              </a:lnTo>
                              <a:lnTo>
                                <a:pt x="77" y="179"/>
                              </a:lnTo>
                              <a:lnTo>
                                <a:pt x="77" y="185"/>
                              </a:lnTo>
                              <a:lnTo>
                                <a:pt x="90" y="173"/>
                              </a:lnTo>
                              <a:lnTo>
                                <a:pt x="109" y="160"/>
                              </a:lnTo>
                              <a:lnTo>
                                <a:pt x="128" y="147"/>
                              </a:lnTo>
                              <a:lnTo>
                                <a:pt x="154" y="134"/>
                              </a:lnTo>
                              <a:lnTo>
                                <a:pt x="186" y="121"/>
                              </a:lnTo>
                              <a:lnTo>
                                <a:pt x="160" y="141"/>
                              </a:lnTo>
                              <a:lnTo>
                                <a:pt x="141" y="153"/>
                              </a:lnTo>
                              <a:lnTo>
                                <a:pt x="122" y="166"/>
                              </a:lnTo>
                              <a:lnTo>
                                <a:pt x="109" y="179"/>
                              </a:lnTo>
                              <a:lnTo>
                                <a:pt x="103" y="185"/>
                              </a:lnTo>
                              <a:lnTo>
                                <a:pt x="103" y="198"/>
                              </a:lnTo>
                              <a:lnTo>
                                <a:pt x="84" y="198"/>
                              </a:lnTo>
                              <a:lnTo>
                                <a:pt x="71" y="205"/>
                              </a:lnTo>
                              <a:lnTo>
                                <a:pt x="58" y="217"/>
                              </a:lnTo>
                              <a:lnTo>
                                <a:pt x="52" y="230"/>
                              </a:lnTo>
                              <a:lnTo>
                                <a:pt x="52" y="256"/>
                              </a:lnTo>
                              <a:lnTo>
                                <a:pt x="58" y="256"/>
                              </a:lnTo>
                              <a:lnTo>
                                <a:pt x="77" y="249"/>
                              </a:lnTo>
                              <a:lnTo>
                                <a:pt x="90" y="256"/>
                              </a:lnTo>
                              <a:lnTo>
                                <a:pt x="103" y="262"/>
                              </a:lnTo>
                              <a:lnTo>
                                <a:pt x="116" y="269"/>
                              </a:lnTo>
                              <a:lnTo>
                                <a:pt x="96" y="269"/>
                              </a:lnTo>
                              <a:lnTo>
                                <a:pt x="84" y="269"/>
                              </a:lnTo>
                              <a:lnTo>
                                <a:pt x="71" y="275"/>
                              </a:lnTo>
                              <a:lnTo>
                                <a:pt x="58" y="281"/>
                              </a:lnTo>
                              <a:lnTo>
                                <a:pt x="45" y="288"/>
                              </a:lnTo>
                              <a:lnTo>
                                <a:pt x="39" y="301"/>
                              </a:lnTo>
                              <a:lnTo>
                                <a:pt x="45" y="294"/>
                              </a:lnTo>
                              <a:lnTo>
                                <a:pt x="58" y="301"/>
                              </a:lnTo>
                              <a:lnTo>
                                <a:pt x="71" y="307"/>
                              </a:lnTo>
                              <a:lnTo>
                                <a:pt x="52" y="307"/>
                              </a:lnTo>
                              <a:lnTo>
                                <a:pt x="32" y="313"/>
                              </a:lnTo>
                              <a:lnTo>
                                <a:pt x="26" y="320"/>
                              </a:lnTo>
                              <a:lnTo>
                                <a:pt x="13" y="326"/>
                              </a:lnTo>
                              <a:lnTo>
                                <a:pt x="0" y="333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7" name="Freeform 4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9" y="3277"/>
                          <a:ext cx="187" cy="71"/>
                        </a:xfrm>
                        <a:custGeom>
                          <a:avLst/>
                          <a:gdLst>
                            <a:gd name="T0" fmla="*/ 0 w 187"/>
                            <a:gd name="T1" fmla="*/ 6 h 71"/>
                            <a:gd name="T2" fmla="*/ 7 w 187"/>
                            <a:gd name="T3" fmla="*/ 6 h 71"/>
                            <a:gd name="T4" fmla="*/ 19 w 187"/>
                            <a:gd name="T5" fmla="*/ 6 h 71"/>
                            <a:gd name="T6" fmla="*/ 32 w 187"/>
                            <a:gd name="T7" fmla="*/ 12 h 71"/>
                            <a:gd name="T8" fmla="*/ 45 w 187"/>
                            <a:gd name="T9" fmla="*/ 19 h 71"/>
                            <a:gd name="T10" fmla="*/ 64 w 187"/>
                            <a:gd name="T11" fmla="*/ 25 h 71"/>
                            <a:gd name="T12" fmla="*/ 77 w 187"/>
                            <a:gd name="T13" fmla="*/ 32 h 71"/>
                            <a:gd name="T14" fmla="*/ 90 w 187"/>
                            <a:gd name="T15" fmla="*/ 44 h 71"/>
                            <a:gd name="T16" fmla="*/ 103 w 187"/>
                            <a:gd name="T17" fmla="*/ 38 h 71"/>
                            <a:gd name="T18" fmla="*/ 115 w 187"/>
                            <a:gd name="T19" fmla="*/ 25 h 71"/>
                            <a:gd name="T20" fmla="*/ 122 w 187"/>
                            <a:gd name="T21" fmla="*/ 12 h 71"/>
                            <a:gd name="T22" fmla="*/ 135 w 187"/>
                            <a:gd name="T23" fmla="*/ 6 h 71"/>
                            <a:gd name="T24" fmla="*/ 147 w 187"/>
                            <a:gd name="T25" fmla="*/ 0 h 71"/>
                            <a:gd name="T26" fmla="*/ 154 w 187"/>
                            <a:gd name="T27" fmla="*/ 0 h 71"/>
                            <a:gd name="T28" fmla="*/ 167 w 187"/>
                            <a:gd name="T29" fmla="*/ 0 h 71"/>
                            <a:gd name="T30" fmla="*/ 173 w 187"/>
                            <a:gd name="T31" fmla="*/ 6 h 71"/>
                            <a:gd name="T32" fmla="*/ 173 w 187"/>
                            <a:gd name="T33" fmla="*/ 19 h 71"/>
                            <a:gd name="T34" fmla="*/ 179 w 187"/>
                            <a:gd name="T35" fmla="*/ 19 h 71"/>
                            <a:gd name="T36" fmla="*/ 186 w 187"/>
                            <a:gd name="T37" fmla="*/ 25 h 71"/>
                            <a:gd name="T38" fmla="*/ 179 w 187"/>
                            <a:gd name="T39" fmla="*/ 32 h 71"/>
                            <a:gd name="T40" fmla="*/ 173 w 187"/>
                            <a:gd name="T41" fmla="*/ 38 h 71"/>
                            <a:gd name="T42" fmla="*/ 160 w 187"/>
                            <a:gd name="T43" fmla="*/ 44 h 71"/>
                            <a:gd name="T44" fmla="*/ 154 w 187"/>
                            <a:gd name="T45" fmla="*/ 51 h 71"/>
                            <a:gd name="T46" fmla="*/ 147 w 187"/>
                            <a:gd name="T47" fmla="*/ 57 h 71"/>
                            <a:gd name="T48" fmla="*/ 141 w 187"/>
                            <a:gd name="T49" fmla="*/ 57 h 71"/>
                            <a:gd name="T50" fmla="*/ 122 w 187"/>
                            <a:gd name="T51" fmla="*/ 57 h 71"/>
                            <a:gd name="T52" fmla="*/ 103 w 187"/>
                            <a:gd name="T53" fmla="*/ 57 h 71"/>
                            <a:gd name="T54" fmla="*/ 83 w 187"/>
                            <a:gd name="T55" fmla="*/ 64 h 71"/>
                            <a:gd name="T56" fmla="*/ 64 w 187"/>
                            <a:gd name="T57" fmla="*/ 64 h 71"/>
                            <a:gd name="T58" fmla="*/ 45 w 187"/>
                            <a:gd name="T59" fmla="*/ 70 h 71"/>
                            <a:gd name="T60" fmla="*/ 32 w 187"/>
                            <a:gd name="T61" fmla="*/ 70 h 71"/>
                            <a:gd name="T62" fmla="*/ 13 w 187"/>
                            <a:gd name="T63" fmla="*/ 64 h 71"/>
                            <a:gd name="T64" fmla="*/ 0 w 187"/>
                            <a:gd name="T65" fmla="*/ 64 h 71"/>
                            <a:gd name="T66" fmla="*/ 0 w 187"/>
                            <a:gd name="T67" fmla="*/ 51 h 71"/>
                            <a:gd name="T68" fmla="*/ 7 w 187"/>
                            <a:gd name="T69" fmla="*/ 38 h 71"/>
                            <a:gd name="T70" fmla="*/ 0 w 187"/>
                            <a:gd name="T71" fmla="*/ 19 h 71"/>
                            <a:gd name="T72" fmla="*/ 0 w 187"/>
                            <a:gd name="T73" fmla="*/ 6 h 71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187"/>
                            <a:gd name="T112" fmla="*/ 0 h 71"/>
                            <a:gd name="T113" fmla="*/ 187 w 187"/>
                            <a:gd name="T114" fmla="*/ 71 h 71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187" h="71">
                              <a:moveTo>
                                <a:pt x="0" y="6"/>
                              </a:moveTo>
                              <a:lnTo>
                                <a:pt x="7" y="6"/>
                              </a:lnTo>
                              <a:lnTo>
                                <a:pt x="19" y="6"/>
                              </a:lnTo>
                              <a:lnTo>
                                <a:pt x="32" y="12"/>
                              </a:lnTo>
                              <a:lnTo>
                                <a:pt x="45" y="19"/>
                              </a:lnTo>
                              <a:lnTo>
                                <a:pt x="64" y="25"/>
                              </a:lnTo>
                              <a:lnTo>
                                <a:pt x="77" y="32"/>
                              </a:lnTo>
                              <a:lnTo>
                                <a:pt x="90" y="44"/>
                              </a:lnTo>
                              <a:lnTo>
                                <a:pt x="103" y="38"/>
                              </a:lnTo>
                              <a:lnTo>
                                <a:pt x="115" y="25"/>
                              </a:lnTo>
                              <a:lnTo>
                                <a:pt x="122" y="12"/>
                              </a:lnTo>
                              <a:lnTo>
                                <a:pt x="135" y="6"/>
                              </a:lnTo>
                              <a:lnTo>
                                <a:pt x="147" y="0"/>
                              </a:lnTo>
                              <a:lnTo>
                                <a:pt x="154" y="0"/>
                              </a:lnTo>
                              <a:lnTo>
                                <a:pt x="167" y="0"/>
                              </a:lnTo>
                              <a:lnTo>
                                <a:pt x="173" y="6"/>
                              </a:lnTo>
                              <a:lnTo>
                                <a:pt x="173" y="19"/>
                              </a:lnTo>
                              <a:lnTo>
                                <a:pt x="179" y="19"/>
                              </a:lnTo>
                              <a:lnTo>
                                <a:pt x="186" y="25"/>
                              </a:lnTo>
                              <a:lnTo>
                                <a:pt x="179" y="32"/>
                              </a:lnTo>
                              <a:lnTo>
                                <a:pt x="173" y="38"/>
                              </a:lnTo>
                              <a:lnTo>
                                <a:pt x="160" y="44"/>
                              </a:lnTo>
                              <a:lnTo>
                                <a:pt x="154" y="51"/>
                              </a:lnTo>
                              <a:lnTo>
                                <a:pt x="147" y="57"/>
                              </a:lnTo>
                              <a:lnTo>
                                <a:pt x="141" y="57"/>
                              </a:lnTo>
                              <a:lnTo>
                                <a:pt x="122" y="57"/>
                              </a:lnTo>
                              <a:lnTo>
                                <a:pt x="103" y="57"/>
                              </a:lnTo>
                              <a:lnTo>
                                <a:pt x="83" y="64"/>
                              </a:lnTo>
                              <a:lnTo>
                                <a:pt x="64" y="64"/>
                              </a:lnTo>
                              <a:lnTo>
                                <a:pt x="45" y="70"/>
                              </a:lnTo>
                              <a:lnTo>
                                <a:pt x="32" y="70"/>
                              </a:lnTo>
                              <a:lnTo>
                                <a:pt x="13" y="64"/>
                              </a:lnTo>
                              <a:lnTo>
                                <a:pt x="0" y="64"/>
                              </a:lnTo>
                              <a:lnTo>
                                <a:pt x="0" y="51"/>
                              </a:lnTo>
                              <a:lnTo>
                                <a:pt x="7" y="38"/>
                              </a:lnTo>
                              <a:lnTo>
                                <a:pt x="0" y="19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8" name="Freeform 4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6" y="2752"/>
                          <a:ext cx="174" cy="327"/>
                        </a:xfrm>
                        <a:custGeom>
                          <a:avLst/>
                          <a:gdLst>
                            <a:gd name="T0" fmla="*/ 7 w 174"/>
                            <a:gd name="T1" fmla="*/ 0 h 327"/>
                            <a:gd name="T2" fmla="*/ 167 w 174"/>
                            <a:gd name="T3" fmla="*/ 288 h 327"/>
                            <a:gd name="T4" fmla="*/ 167 w 174"/>
                            <a:gd name="T5" fmla="*/ 301 h 327"/>
                            <a:gd name="T6" fmla="*/ 173 w 174"/>
                            <a:gd name="T7" fmla="*/ 313 h 327"/>
                            <a:gd name="T8" fmla="*/ 167 w 174"/>
                            <a:gd name="T9" fmla="*/ 320 h 327"/>
                            <a:gd name="T10" fmla="*/ 160 w 174"/>
                            <a:gd name="T11" fmla="*/ 326 h 327"/>
                            <a:gd name="T12" fmla="*/ 160 w 174"/>
                            <a:gd name="T13" fmla="*/ 307 h 327"/>
                            <a:gd name="T14" fmla="*/ 141 w 174"/>
                            <a:gd name="T15" fmla="*/ 294 h 327"/>
                            <a:gd name="T16" fmla="*/ 122 w 174"/>
                            <a:gd name="T17" fmla="*/ 269 h 327"/>
                            <a:gd name="T18" fmla="*/ 96 w 174"/>
                            <a:gd name="T19" fmla="*/ 237 h 327"/>
                            <a:gd name="T20" fmla="*/ 71 w 174"/>
                            <a:gd name="T21" fmla="*/ 198 h 327"/>
                            <a:gd name="T22" fmla="*/ 45 w 174"/>
                            <a:gd name="T23" fmla="*/ 166 h 327"/>
                            <a:gd name="T24" fmla="*/ 26 w 174"/>
                            <a:gd name="T25" fmla="*/ 134 h 327"/>
                            <a:gd name="T26" fmla="*/ 13 w 174"/>
                            <a:gd name="T27" fmla="*/ 96 h 327"/>
                            <a:gd name="T28" fmla="*/ 0 w 174"/>
                            <a:gd name="T29" fmla="*/ 70 h 327"/>
                            <a:gd name="T30" fmla="*/ 7 w 174"/>
                            <a:gd name="T31" fmla="*/ 26 h 327"/>
                            <a:gd name="T32" fmla="*/ 7 w 174"/>
                            <a:gd name="T33" fmla="*/ 13 h 327"/>
                            <a:gd name="T34" fmla="*/ 7 w 174"/>
                            <a:gd name="T35" fmla="*/ 0 h 327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74"/>
                            <a:gd name="T55" fmla="*/ 0 h 327"/>
                            <a:gd name="T56" fmla="*/ 174 w 174"/>
                            <a:gd name="T57" fmla="*/ 327 h 327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74" h="327">
                              <a:moveTo>
                                <a:pt x="7" y="0"/>
                              </a:moveTo>
                              <a:lnTo>
                                <a:pt x="167" y="288"/>
                              </a:lnTo>
                              <a:lnTo>
                                <a:pt x="167" y="301"/>
                              </a:lnTo>
                              <a:lnTo>
                                <a:pt x="173" y="313"/>
                              </a:lnTo>
                              <a:lnTo>
                                <a:pt x="167" y="320"/>
                              </a:lnTo>
                              <a:lnTo>
                                <a:pt x="160" y="326"/>
                              </a:lnTo>
                              <a:lnTo>
                                <a:pt x="160" y="307"/>
                              </a:lnTo>
                              <a:lnTo>
                                <a:pt x="141" y="294"/>
                              </a:lnTo>
                              <a:lnTo>
                                <a:pt x="122" y="269"/>
                              </a:lnTo>
                              <a:lnTo>
                                <a:pt x="96" y="237"/>
                              </a:lnTo>
                              <a:lnTo>
                                <a:pt x="71" y="198"/>
                              </a:lnTo>
                              <a:lnTo>
                                <a:pt x="45" y="166"/>
                              </a:lnTo>
                              <a:lnTo>
                                <a:pt x="26" y="134"/>
                              </a:lnTo>
                              <a:lnTo>
                                <a:pt x="13" y="96"/>
                              </a:lnTo>
                              <a:lnTo>
                                <a:pt x="0" y="70"/>
                              </a:lnTo>
                              <a:lnTo>
                                <a:pt x="7" y="26"/>
                              </a:lnTo>
                              <a:lnTo>
                                <a:pt x="7" y="13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49" name="Freeform 4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8" y="3309"/>
                          <a:ext cx="276" cy="77"/>
                        </a:xfrm>
                        <a:custGeom>
                          <a:avLst/>
                          <a:gdLst>
                            <a:gd name="T0" fmla="*/ 275 w 276"/>
                            <a:gd name="T1" fmla="*/ 0 h 77"/>
                            <a:gd name="T2" fmla="*/ 275 w 276"/>
                            <a:gd name="T3" fmla="*/ 12 h 77"/>
                            <a:gd name="T4" fmla="*/ 275 w 276"/>
                            <a:gd name="T5" fmla="*/ 32 h 77"/>
                            <a:gd name="T6" fmla="*/ 256 w 276"/>
                            <a:gd name="T7" fmla="*/ 32 h 77"/>
                            <a:gd name="T8" fmla="*/ 243 w 276"/>
                            <a:gd name="T9" fmla="*/ 38 h 77"/>
                            <a:gd name="T10" fmla="*/ 224 w 276"/>
                            <a:gd name="T11" fmla="*/ 38 h 77"/>
                            <a:gd name="T12" fmla="*/ 198 w 276"/>
                            <a:gd name="T13" fmla="*/ 44 h 77"/>
                            <a:gd name="T14" fmla="*/ 179 w 276"/>
                            <a:gd name="T15" fmla="*/ 38 h 77"/>
                            <a:gd name="T16" fmla="*/ 160 w 276"/>
                            <a:gd name="T17" fmla="*/ 38 h 77"/>
                            <a:gd name="T18" fmla="*/ 140 w 276"/>
                            <a:gd name="T19" fmla="*/ 32 h 77"/>
                            <a:gd name="T20" fmla="*/ 121 w 276"/>
                            <a:gd name="T21" fmla="*/ 32 h 77"/>
                            <a:gd name="T22" fmla="*/ 108 w 276"/>
                            <a:gd name="T23" fmla="*/ 25 h 77"/>
                            <a:gd name="T24" fmla="*/ 96 w 276"/>
                            <a:gd name="T25" fmla="*/ 32 h 77"/>
                            <a:gd name="T26" fmla="*/ 83 w 276"/>
                            <a:gd name="T27" fmla="*/ 44 h 77"/>
                            <a:gd name="T28" fmla="*/ 70 w 276"/>
                            <a:gd name="T29" fmla="*/ 51 h 77"/>
                            <a:gd name="T30" fmla="*/ 57 w 276"/>
                            <a:gd name="T31" fmla="*/ 57 h 77"/>
                            <a:gd name="T32" fmla="*/ 38 w 276"/>
                            <a:gd name="T33" fmla="*/ 64 h 77"/>
                            <a:gd name="T34" fmla="*/ 25 w 276"/>
                            <a:gd name="T35" fmla="*/ 70 h 77"/>
                            <a:gd name="T36" fmla="*/ 12 w 276"/>
                            <a:gd name="T37" fmla="*/ 70 h 77"/>
                            <a:gd name="T38" fmla="*/ 6 w 276"/>
                            <a:gd name="T39" fmla="*/ 76 h 77"/>
                            <a:gd name="T40" fmla="*/ 0 w 276"/>
                            <a:gd name="T41" fmla="*/ 70 h 77"/>
                            <a:gd name="T42" fmla="*/ 0 w 276"/>
                            <a:gd name="T43" fmla="*/ 57 h 77"/>
                            <a:gd name="T44" fmla="*/ 6 w 276"/>
                            <a:gd name="T45" fmla="*/ 51 h 77"/>
                            <a:gd name="T46" fmla="*/ 12 w 276"/>
                            <a:gd name="T47" fmla="*/ 44 h 77"/>
                            <a:gd name="T48" fmla="*/ 25 w 276"/>
                            <a:gd name="T49" fmla="*/ 44 h 77"/>
                            <a:gd name="T50" fmla="*/ 38 w 276"/>
                            <a:gd name="T51" fmla="*/ 38 h 77"/>
                            <a:gd name="T52" fmla="*/ 51 w 276"/>
                            <a:gd name="T53" fmla="*/ 38 h 77"/>
                            <a:gd name="T54" fmla="*/ 57 w 276"/>
                            <a:gd name="T55" fmla="*/ 32 h 77"/>
                            <a:gd name="T56" fmla="*/ 64 w 276"/>
                            <a:gd name="T57" fmla="*/ 25 h 77"/>
                            <a:gd name="T58" fmla="*/ 76 w 276"/>
                            <a:gd name="T59" fmla="*/ 19 h 77"/>
                            <a:gd name="T60" fmla="*/ 83 w 276"/>
                            <a:gd name="T61" fmla="*/ 12 h 77"/>
                            <a:gd name="T62" fmla="*/ 96 w 276"/>
                            <a:gd name="T63" fmla="*/ 12 h 77"/>
                            <a:gd name="T64" fmla="*/ 115 w 276"/>
                            <a:gd name="T65" fmla="*/ 19 h 77"/>
                            <a:gd name="T66" fmla="*/ 134 w 276"/>
                            <a:gd name="T67" fmla="*/ 19 h 77"/>
                            <a:gd name="T68" fmla="*/ 147 w 276"/>
                            <a:gd name="T69" fmla="*/ 19 h 77"/>
                            <a:gd name="T70" fmla="*/ 198 w 276"/>
                            <a:gd name="T71" fmla="*/ 12 h 77"/>
                            <a:gd name="T72" fmla="*/ 236 w 276"/>
                            <a:gd name="T73" fmla="*/ 6 h 77"/>
                            <a:gd name="T74" fmla="*/ 275 w 276"/>
                            <a:gd name="T75" fmla="*/ 0 h 77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276"/>
                            <a:gd name="T115" fmla="*/ 0 h 77"/>
                            <a:gd name="T116" fmla="*/ 276 w 276"/>
                            <a:gd name="T117" fmla="*/ 77 h 77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276" h="77">
                              <a:moveTo>
                                <a:pt x="275" y="0"/>
                              </a:moveTo>
                              <a:lnTo>
                                <a:pt x="275" y="12"/>
                              </a:lnTo>
                              <a:lnTo>
                                <a:pt x="275" y="32"/>
                              </a:lnTo>
                              <a:lnTo>
                                <a:pt x="256" y="32"/>
                              </a:lnTo>
                              <a:lnTo>
                                <a:pt x="243" y="38"/>
                              </a:lnTo>
                              <a:lnTo>
                                <a:pt x="224" y="38"/>
                              </a:lnTo>
                              <a:lnTo>
                                <a:pt x="198" y="44"/>
                              </a:lnTo>
                              <a:lnTo>
                                <a:pt x="179" y="38"/>
                              </a:lnTo>
                              <a:lnTo>
                                <a:pt x="160" y="38"/>
                              </a:lnTo>
                              <a:lnTo>
                                <a:pt x="140" y="32"/>
                              </a:lnTo>
                              <a:lnTo>
                                <a:pt x="121" y="32"/>
                              </a:lnTo>
                              <a:lnTo>
                                <a:pt x="108" y="25"/>
                              </a:lnTo>
                              <a:lnTo>
                                <a:pt x="96" y="32"/>
                              </a:lnTo>
                              <a:lnTo>
                                <a:pt x="83" y="44"/>
                              </a:lnTo>
                              <a:lnTo>
                                <a:pt x="70" y="51"/>
                              </a:lnTo>
                              <a:lnTo>
                                <a:pt x="57" y="57"/>
                              </a:lnTo>
                              <a:lnTo>
                                <a:pt x="38" y="64"/>
                              </a:lnTo>
                              <a:lnTo>
                                <a:pt x="25" y="70"/>
                              </a:lnTo>
                              <a:lnTo>
                                <a:pt x="12" y="70"/>
                              </a:lnTo>
                              <a:lnTo>
                                <a:pt x="6" y="76"/>
                              </a:lnTo>
                              <a:lnTo>
                                <a:pt x="0" y="70"/>
                              </a:lnTo>
                              <a:lnTo>
                                <a:pt x="0" y="57"/>
                              </a:lnTo>
                              <a:lnTo>
                                <a:pt x="6" y="51"/>
                              </a:lnTo>
                              <a:lnTo>
                                <a:pt x="12" y="44"/>
                              </a:lnTo>
                              <a:lnTo>
                                <a:pt x="25" y="44"/>
                              </a:lnTo>
                              <a:lnTo>
                                <a:pt x="38" y="38"/>
                              </a:lnTo>
                              <a:lnTo>
                                <a:pt x="51" y="38"/>
                              </a:lnTo>
                              <a:lnTo>
                                <a:pt x="57" y="32"/>
                              </a:lnTo>
                              <a:lnTo>
                                <a:pt x="64" y="25"/>
                              </a:lnTo>
                              <a:lnTo>
                                <a:pt x="76" y="19"/>
                              </a:lnTo>
                              <a:lnTo>
                                <a:pt x="83" y="12"/>
                              </a:lnTo>
                              <a:lnTo>
                                <a:pt x="96" y="12"/>
                              </a:lnTo>
                              <a:lnTo>
                                <a:pt x="115" y="19"/>
                              </a:lnTo>
                              <a:lnTo>
                                <a:pt x="134" y="19"/>
                              </a:lnTo>
                              <a:lnTo>
                                <a:pt x="147" y="19"/>
                              </a:lnTo>
                              <a:lnTo>
                                <a:pt x="198" y="12"/>
                              </a:lnTo>
                              <a:lnTo>
                                <a:pt x="236" y="6"/>
                              </a:lnTo>
                              <a:lnTo>
                                <a:pt x="275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0" name="Freeform 4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3" y="2534"/>
                          <a:ext cx="52" cy="270"/>
                        </a:xfrm>
                        <a:custGeom>
                          <a:avLst/>
                          <a:gdLst>
                            <a:gd name="T0" fmla="*/ 13 w 52"/>
                            <a:gd name="T1" fmla="*/ 0 h 270"/>
                            <a:gd name="T2" fmla="*/ 13 w 52"/>
                            <a:gd name="T3" fmla="*/ 26 h 270"/>
                            <a:gd name="T4" fmla="*/ 13 w 52"/>
                            <a:gd name="T5" fmla="*/ 39 h 270"/>
                            <a:gd name="T6" fmla="*/ 7 w 52"/>
                            <a:gd name="T7" fmla="*/ 58 h 270"/>
                            <a:gd name="T8" fmla="*/ 13 w 52"/>
                            <a:gd name="T9" fmla="*/ 84 h 270"/>
                            <a:gd name="T10" fmla="*/ 19 w 52"/>
                            <a:gd name="T11" fmla="*/ 116 h 270"/>
                            <a:gd name="T12" fmla="*/ 32 w 52"/>
                            <a:gd name="T13" fmla="*/ 180 h 270"/>
                            <a:gd name="T14" fmla="*/ 45 w 52"/>
                            <a:gd name="T15" fmla="*/ 212 h 270"/>
                            <a:gd name="T16" fmla="*/ 45 w 52"/>
                            <a:gd name="T17" fmla="*/ 231 h 270"/>
                            <a:gd name="T18" fmla="*/ 45 w 52"/>
                            <a:gd name="T19" fmla="*/ 250 h 270"/>
                            <a:gd name="T20" fmla="*/ 51 w 52"/>
                            <a:gd name="T21" fmla="*/ 269 h 270"/>
                            <a:gd name="T22" fmla="*/ 39 w 52"/>
                            <a:gd name="T23" fmla="*/ 250 h 270"/>
                            <a:gd name="T24" fmla="*/ 32 w 52"/>
                            <a:gd name="T25" fmla="*/ 237 h 270"/>
                            <a:gd name="T26" fmla="*/ 26 w 52"/>
                            <a:gd name="T27" fmla="*/ 224 h 270"/>
                            <a:gd name="T28" fmla="*/ 32 w 52"/>
                            <a:gd name="T29" fmla="*/ 212 h 270"/>
                            <a:gd name="T30" fmla="*/ 32 w 52"/>
                            <a:gd name="T31" fmla="*/ 199 h 270"/>
                            <a:gd name="T32" fmla="*/ 26 w 52"/>
                            <a:gd name="T33" fmla="*/ 180 h 270"/>
                            <a:gd name="T34" fmla="*/ 19 w 52"/>
                            <a:gd name="T35" fmla="*/ 160 h 270"/>
                            <a:gd name="T36" fmla="*/ 13 w 52"/>
                            <a:gd name="T37" fmla="*/ 148 h 270"/>
                            <a:gd name="T38" fmla="*/ 13 w 52"/>
                            <a:gd name="T39" fmla="*/ 122 h 270"/>
                            <a:gd name="T40" fmla="*/ 13 w 52"/>
                            <a:gd name="T41" fmla="*/ 109 h 270"/>
                            <a:gd name="T42" fmla="*/ 13 w 52"/>
                            <a:gd name="T43" fmla="*/ 90 h 270"/>
                            <a:gd name="T44" fmla="*/ 7 w 52"/>
                            <a:gd name="T45" fmla="*/ 77 h 270"/>
                            <a:gd name="T46" fmla="*/ 0 w 52"/>
                            <a:gd name="T47" fmla="*/ 58 h 270"/>
                            <a:gd name="T48" fmla="*/ 7 w 52"/>
                            <a:gd name="T49" fmla="*/ 32 h 270"/>
                            <a:gd name="T50" fmla="*/ 7 w 52"/>
                            <a:gd name="T51" fmla="*/ 13 h 270"/>
                            <a:gd name="T52" fmla="*/ 13 w 52"/>
                            <a:gd name="T53" fmla="*/ 0 h 270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52"/>
                            <a:gd name="T82" fmla="*/ 0 h 270"/>
                            <a:gd name="T83" fmla="*/ 52 w 52"/>
                            <a:gd name="T84" fmla="*/ 270 h 270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52" h="270">
                              <a:moveTo>
                                <a:pt x="13" y="0"/>
                              </a:moveTo>
                              <a:lnTo>
                                <a:pt x="13" y="26"/>
                              </a:lnTo>
                              <a:lnTo>
                                <a:pt x="13" y="39"/>
                              </a:lnTo>
                              <a:lnTo>
                                <a:pt x="7" y="58"/>
                              </a:lnTo>
                              <a:lnTo>
                                <a:pt x="13" y="84"/>
                              </a:lnTo>
                              <a:lnTo>
                                <a:pt x="19" y="116"/>
                              </a:lnTo>
                              <a:lnTo>
                                <a:pt x="32" y="180"/>
                              </a:lnTo>
                              <a:lnTo>
                                <a:pt x="45" y="212"/>
                              </a:lnTo>
                              <a:lnTo>
                                <a:pt x="45" y="231"/>
                              </a:lnTo>
                              <a:lnTo>
                                <a:pt x="45" y="250"/>
                              </a:lnTo>
                              <a:lnTo>
                                <a:pt x="51" y="269"/>
                              </a:lnTo>
                              <a:lnTo>
                                <a:pt x="39" y="250"/>
                              </a:lnTo>
                              <a:lnTo>
                                <a:pt x="32" y="237"/>
                              </a:lnTo>
                              <a:lnTo>
                                <a:pt x="26" y="224"/>
                              </a:lnTo>
                              <a:lnTo>
                                <a:pt x="32" y="212"/>
                              </a:lnTo>
                              <a:lnTo>
                                <a:pt x="32" y="199"/>
                              </a:lnTo>
                              <a:lnTo>
                                <a:pt x="26" y="180"/>
                              </a:lnTo>
                              <a:lnTo>
                                <a:pt x="19" y="160"/>
                              </a:lnTo>
                              <a:lnTo>
                                <a:pt x="13" y="148"/>
                              </a:lnTo>
                              <a:lnTo>
                                <a:pt x="13" y="122"/>
                              </a:lnTo>
                              <a:lnTo>
                                <a:pt x="13" y="109"/>
                              </a:lnTo>
                              <a:lnTo>
                                <a:pt x="13" y="90"/>
                              </a:lnTo>
                              <a:lnTo>
                                <a:pt x="7" y="77"/>
                              </a:lnTo>
                              <a:lnTo>
                                <a:pt x="0" y="58"/>
                              </a:lnTo>
                              <a:lnTo>
                                <a:pt x="7" y="32"/>
                              </a:lnTo>
                              <a:lnTo>
                                <a:pt x="7" y="13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1" name="Freeform 4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58" y="2592"/>
                          <a:ext cx="104" cy="289"/>
                        </a:xfrm>
                        <a:custGeom>
                          <a:avLst/>
                          <a:gdLst>
                            <a:gd name="T0" fmla="*/ 20 w 104"/>
                            <a:gd name="T1" fmla="*/ 0 h 289"/>
                            <a:gd name="T2" fmla="*/ 20 w 104"/>
                            <a:gd name="T3" fmla="*/ 26 h 289"/>
                            <a:gd name="T4" fmla="*/ 20 w 104"/>
                            <a:gd name="T5" fmla="*/ 38 h 289"/>
                            <a:gd name="T6" fmla="*/ 13 w 104"/>
                            <a:gd name="T7" fmla="*/ 51 h 289"/>
                            <a:gd name="T8" fmla="*/ 7 w 104"/>
                            <a:gd name="T9" fmla="*/ 64 h 289"/>
                            <a:gd name="T10" fmla="*/ 0 w 104"/>
                            <a:gd name="T11" fmla="*/ 77 h 289"/>
                            <a:gd name="T12" fmla="*/ 0 w 104"/>
                            <a:gd name="T13" fmla="*/ 96 h 289"/>
                            <a:gd name="T14" fmla="*/ 7 w 104"/>
                            <a:gd name="T15" fmla="*/ 109 h 289"/>
                            <a:gd name="T16" fmla="*/ 7 w 104"/>
                            <a:gd name="T17" fmla="*/ 122 h 289"/>
                            <a:gd name="T18" fmla="*/ 7 w 104"/>
                            <a:gd name="T19" fmla="*/ 134 h 289"/>
                            <a:gd name="T20" fmla="*/ 0 w 104"/>
                            <a:gd name="T21" fmla="*/ 147 h 289"/>
                            <a:gd name="T22" fmla="*/ 7 w 104"/>
                            <a:gd name="T23" fmla="*/ 160 h 289"/>
                            <a:gd name="T24" fmla="*/ 20 w 104"/>
                            <a:gd name="T25" fmla="*/ 186 h 289"/>
                            <a:gd name="T26" fmla="*/ 26 w 104"/>
                            <a:gd name="T27" fmla="*/ 211 h 289"/>
                            <a:gd name="T28" fmla="*/ 39 w 104"/>
                            <a:gd name="T29" fmla="*/ 218 h 289"/>
                            <a:gd name="T30" fmla="*/ 52 w 104"/>
                            <a:gd name="T31" fmla="*/ 230 h 289"/>
                            <a:gd name="T32" fmla="*/ 64 w 104"/>
                            <a:gd name="T33" fmla="*/ 250 h 289"/>
                            <a:gd name="T34" fmla="*/ 84 w 104"/>
                            <a:gd name="T35" fmla="*/ 269 h 289"/>
                            <a:gd name="T36" fmla="*/ 103 w 104"/>
                            <a:gd name="T37" fmla="*/ 288 h 289"/>
                            <a:gd name="T38" fmla="*/ 96 w 104"/>
                            <a:gd name="T39" fmla="*/ 262 h 289"/>
                            <a:gd name="T40" fmla="*/ 90 w 104"/>
                            <a:gd name="T41" fmla="*/ 237 h 289"/>
                            <a:gd name="T42" fmla="*/ 84 w 104"/>
                            <a:gd name="T43" fmla="*/ 211 h 289"/>
                            <a:gd name="T44" fmla="*/ 77 w 104"/>
                            <a:gd name="T45" fmla="*/ 205 h 289"/>
                            <a:gd name="T46" fmla="*/ 64 w 104"/>
                            <a:gd name="T47" fmla="*/ 192 h 289"/>
                            <a:gd name="T48" fmla="*/ 58 w 104"/>
                            <a:gd name="T49" fmla="*/ 173 h 289"/>
                            <a:gd name="T50" fmla="*/ 52 w 104"/>
                            <a:gd name="T51" fmla="*/ 154 h 289"/>
                            <a:gd name="T52" fmla="*/ 45 w 104"/>
                            <a:gd name="T53" fmla="*/ 173 h 289"/>
                            <a:gd name="T54" fmla="*/ 45 w 104"/>
                            <a:gd name="T55" fmla="*/ 179 h 289"/>
                            <a:gd name="T56" fmla="*/ 39 w 104"/>
                            <a:gd name="T57" fmla="*/ 160 h 289"/>
                            <a:gd name="T58" fmla="*/ 26 w 104"/>
                            <a:gd name="T59" fmla="*/ 141 h 289"/>
                            <a:gd name="T60" fmla="*/ 32 w 104"/>
                            <a:gd name="T61" fmla="*/ 128 h 289"/>
                            <a:gd name="T62" fmla="*/ 32 w 104"/>
                            <a:gd name="T63" fmla="*/ 115 h 289"/>
                            <a:gd name="T64" fmla="*/ 32 w 104"/>
                            <a:gd name="T65" fmla="*/ 90 h 289"/>
                            <a:gd name="T66" fmla="*/ 26 w 104"/>
                            <a:gd name="T67" fmla="*/ 77 h 289"/>
                            <a:gd name="T68" fmla="*/ 26 w 104"/>
                            <a:gd name="T69" fmla="*/ 58 h 289"/>
                            <a:gd name="T70" fmla="*/ 26 w 104"/>
                            <a:gd name="T71" fmla="*/ 38 h 289"/>
                            <a:gd name="T72" fmla="*/ 26 w 104"/>
                            <a:gd name="T73" fmla="*/ 26 h 289"/>
                            <a:gd name="T74" fmla="*/ 20 w 104"/>
                            <a:gd name="T75" fmla="*/ 0 h 289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104"/>
                            <a:gd name="T115" fmla="*/ 0 h 289"/>
                            <a:gd name="T116" fmla="*/ 104 w 104"/>
                            <a:gd name="T117" fmla="*/ 289 h 289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104" h="289">
                              <a:moveTo>
                                <a:pt x="20" y="0"/>
                              </a:moveTo>
                              <a:lnTo>
                                <a:pt x="20" y="26"/>
                              </a:lnTo>
                              <a:lnTo>
                                <a:pt x="20" y="38"/>
                              </a:lnTo>
                              <a:lnTo>
                                <a:pt x="13" y="51"/>
                              </a:lnTo>
                              <a:lnTo>
                                <a:pt x="7" y="64"/>
                              </a:lnTo>
                              <a:lnTo>
                                <a:pt x="0" y="77"/>
                              </a:lnTo>
                              <a:lnTo>
                                <a:pt x="0" y="96"/>
                              </a:lnTo>
                              <a:lnTo>
                                <a:pt x="7" y="109"/>
                              </a:lnTo>
                              <a:lnTo>
                                <a:pt x="7" y="122"/>
                              </a:lnTo>
                              <a:lnTo>
                                <a:pt x="7" y="134"/>
                              </a:lnTo>
                              <a:lnTo>
                                <a:pt x="0" y="147"/>
                              </a:lnTo>
                              <a:lnTo>
                                <a:pt x="7" y="160"/>
                              </a:lnTo>
                              <a:lnTo>
                                <a:pt x="20" y="186"/>
                              </a:lnTo>
                              <a:lnTo>
                                <a:pt x="26" y="211"/>
                              </a:lnTo>
                              <a:lnTo>
                                <a:pt x="39" y="218"/>
                              </a:lnTo>
                              <a:lnTo>
                                <a:pt x="52" y="230"/>
                              </a:lnTo>
                              <a:lnTo>
                                <a:pt x="64" y="250"/>
                              </a:lnTo>
                              <a:lnTo>
                                <a:pt x="84" y="269"/>
                              </a:lnTo>
                              <a:lnTo>
                                <a:pt x="103" y="288"/>
                              </a:lnTo>
                              <a:lnTo>
                                <a:pt x="96" y="262"/>
                              </a:lnTo>
                              <a:lnTo>
                                <a:pt x="90" y="237"/>
                              </a:lnTo>
                              <a:lnTo>
                                <a:pt x="84" y="211"/>
                              </a:lnTo>
                              <a:lnTo>
                                <a:pt x="77" y="205"/>
                              </a:lnTo>
                              <a:lnTo>
                                <a:pt x="64" y="192"/>
                              </a:lnTo>
                              <a:lnTo>
                                <a:pt x="58" y="173"/>
                              </a:lnTo>
                              <a:lnTo>
                                <a:pt x="52" y="154"/>
                              </a:lnTo>
                              <a:lnTo>
                                <a:pt x="45" y="173"/>
                              </a:lnTo>
                              <a:lnTo>
                                <a:pt x="45" y="179"/>
                              </a:lnTo>
                              <a:lnTo>
                                <a:pt x="39" y="160"/>
                              </a:lnTo>
                              <a:lnTo>
                                <a:pt x="26" y="141"/>
                              </a:lnTo>
                              <a:lnTo>
                                <a:pt x="32" y="128"/>
                              </a:lnTo>
                              <a:lnTo>
                                <a:pt x="32" y="115"/>
                              </a:lnTo>
                              <a:lnTo>
                                <a:pt x="32" y="90"/>
                              </a:lnTo>
                              <a:lnTo>
                                <a:pt x="26" y="77"/>
                              </a:lnTo>
                              <a:lnTo>
                                <a:pt x="26" y="58"/>
                              </a:lnTo>
                              <a:lnTo>
                                <a:pt x="26" y="38"/>
                              </a:lnTo>
                              <a:lnTo>
                                <a:pt x="26" y="26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2" name="Freeform 4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93"/>
                          <a:ext cx="91" cy="340"/>
                        </a:xfrm>
                        <a:custGeom>
                          <a:avLst/>
                          <a:gdLst>
                            <a:gd name="T0" fmla="*/ 0 w 91"/>
                            <a:gd name="T1" fmla="*/ 0 h 340"/>
                            <a:gd name="T2" fmla="*/ 7 w 91"/>
                            <a:gd name="T3" fmla="*/ 13 h 340"/>
                            <a:gd name="T4" fmla="*/ 13 w 91"/>
                            <a:gd name="T5" fmla="*/ 19 h 340"/>
                            <a:gd name="T6" fmla="*/ 20 w 91"/>
                            <a:gd name="T7" fmla="*/ 51 h 340"/>
                            <a:gd name="T8" fmla="*/ 26 w 91"/>
                            <a:gd name="T9" fmla="*/ 77 h 340"/>
                            <a:gd name="T10" fmla="*/ 32 w 91"/>
                            <a:gd name="T11" fmla="*/ 83 h 340"/>
                            <a:gd name="T12" fmla="*/ 26 w 91"/>
                            <a:gd name="T13" fmla="*/ 96 h 340"/>
                            <a:gd name="T14" fmla="*/ 32 w 91"/>
                            <a:gd name="T15" fmla="*/ 102 h 340"/>
                            <a:gd name="T16" fmla="*/ 39 w 91"/>
                            <a:gd name="T17" fmla="*/ 128 h 340"/>
                            <a:gd name="T18" fmla="*/ 45 w 91"/>
                            <a:gd name="T19" fmla="*/ 153 h 340"/>
                            <a:gd name="T20" fmla="*/ 64 w 91"/>
                            <a:gd name="T21" fmla="*/ 217 h 340"/>
                            <a:gd name="T22" fmla="*/ 64 w 91"/>
                            <a:gd name="T23" fmla="*/ 249 h 340"/>
                            <a:gd name="T24" fmla="*/ 71 w 91"/>
                            <a:gd name="T25" fmla="*/ 275 h 340"/>
                            <a:gd name="T26" fmla="*/ 77 w 91"/>
                            <a:gd name="T27" fmla="*/ 294 h 340"/>
                            <a:gd name="T28" fmla="*/ 84 w 91"/>
                            <a:gd name="T29" fmla="*/ 313 h 340"/>
                            <a:gd name="T30" fmla="*/ 90 w 91"/>
                            <a:gd name="T31" fmla="*/ 339 h 340"/>
                            <a:gd name="T32" fmla="*/ 77 w 91"/>
                            <a:gd name="T33" fmla="*/ 307 h 340"/>
                            <a:gd name="T34" fmla="*/ 58 w 91"/>
                            <a:gd name="T35" fmla="*/ 288 h 340"/>
                            <a:gd name="T36" fmla="*/ 52 w 91"/>
                            <a:gd name="T37" fmla="*/ 275 h 340"/>
                            <a:gd name="T38" fmla="*/ 32 w 91"/>
                            <a:gd name="T39" fmla="*/ 268 h 340"/>
                            <a:gd name="T40" fmla="*/ 26 w 91"/>
                            <a:gd name="T41" fmla="*/ 256 h 340"/>
                            <a:gd name="T42" fmla="*/ 20 w 91"/>
                            <a:gd name="T43" fmla="*/ 236 h 340"/>
                            <a:gd name="T44" fmla="*/ 39 w 91"/>
                            <a:gd name="T45" fmla="*/ 243 h 340"/>
                            <a:gd name="T46" fmla="*/ 52 w 91"/>
                            <a:gd name="T47" fmla="*/ 249 h 340"/>
                            <a:gd name="T48" fmla="*/ 45 w 91"/>
                            <a:gd name="T49" fmla="*/ 211 h 340"/>
                            <a:gd name="T50" fmla="*/ 39 w 91"/>
                            <a:gd name="T51" fmla="*/ 185 h 340"/>
                            <a:gd name="T52" fmla="*/ 32 w 91"/>
                            <a:gd name="T53" fmla="*/ 153 h 340"/>
                            <a:gd name="T54" fmla="*/ 26 w 91"/>
                            <a:gd name="T55" fmla="*/ 128 h 340"/>
                            <a:gd name="T56" fmla="*/ 20 w 91"/>
                            <a:gd name="T57" fmla="*/ 96 h 340"/>
                            <a:gd name="T58" fmla="*/ 13 w 91"/>
                            <a:gd name="T59" fmla="*/ 64 h 340"/>
                            <a:gd name="T60" fmla="*/ 7 w 91"/>
                            <a:gd name="T61" fmla="*/ 32 h 340"/>
                            <a:gd name="T62" fmla="*/ 0 w 91"/>
                            <a:gd name="T63" fmla="*/ 0 h 340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91"/>
                            <a:gd name="T97" fmla="*/ 0 h 340"/>
                            <a:gd name="T98" fmla="*/ 91 w 91"/>
                            <a:gd name="T99" fmla="*/ 340 h 340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91" h="340">
                              <a:moveTo>
                                <a:pt x="0" y="0"/>
                              </a:moveTo>
                              <a:lnTo>
                                <a:pt x="7" y="13"/>
                              </a:lnTo>
                              <a:lnTo>
                                <a:pt x="13" y="19"/>
                              </a:lnTo>
                              <a:lnTo>
                                <a:pt x="20" y="51"/>
                              </a:lnTo>
                              <a:lnTo>
                                <a:pt x="26" y="77"/>
                              </a:lnTo>
                              <a:lnTo>
                                <a:pt x="32" y="83"/>
                              </a:lnTo>
                              <a:lnTo>
                                <a:pt x="26" y="96"/>
                              </a:lnTo>
                              <a:lnTo>
                                <a:pt x="32" y="102"/>
                              </a:lnTo>
                              <a:lnTo>
                                <a:pt x="39" y="128"/>
                              </a:lnTo>
                              <a:lnTo>
                                <a:pt x="45" y="153"/>
                              </a:lnTo>
                              <a:lnTo>
                                <a:pt x="64" y="217"/>
                              </a:lnTo>
                              <a:lnTo>
                                <a:pt x="64" y="249"/>
                              </a:lnTo>
                              <a:lnTo>
                                <a:pt x="71" y="275"/>
                              </a:lnTo>
                              <a:lnTo>
                                <a:pt x="77" y="294"/>
                              </a:lnTo>
                              <a:lnTo>
                                <a:pt x="84" y="313"/>
                              </a:lnTo>
                              <a:lnTo>
                                <a:pt x="90" y="339"/>
                              </a:lnTo>
                              <a:lnTo>
                                <a:pt x="77" y="307"/>
                              </a:lnTo>
                              <a:lnTo>
                                <a:pt x="58" y="288"/>
                              </a:lnTo>
                              <a:lnTo>
                                <a:pt x="52" y="275"/>
                              </a:lnTo>
                              <a:lnTo>
                                <a:pt x="32" y="268"/>
                              </a:lnTo>
                              <a:lnTo>
                                <a:pt x="26" y="256"/>
                              </a:lnTo>
                              <a:lnTo>
                                <a:pt x="20" y="236"/>
                              </a:lnTo>
                              <a:lnTo>
                                <a:pt x="39" y="243"/>
                              </a:lnTo>
                              <a:lnTo>
                                <a:pt x="52" y="249"/>
                              </a:lnTo>
                              <a:lnTo>
                                <a:pt x="45" y="211"/>
                              </a:lnTo>
                              <a:lnTo>
                                <a:pt x="39" y="185"/>
                              </a:lnTo>
                              <a:lnTo>
                                <a:pt x="32" y="153"/>
                              </a:lnTo>
                              <a:lnTo>
                                <a:pt x="26" y="128"/>
                              </a:lnTo>
                              <a:lnTo>
                                <a:pt x="20" y="96"/>
                              </a:lnTo>
                              <a:lnTo>
                                <a:pt x="13" y="64"/>
                              </a:lnTo>
                              <a:lnTo>
                                <a:pt x="7" y="3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3" name="Freeform 4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3257"/>
                          <a:ext cx="65" cy="97"/>
                        </a:xfrm>
                        <a:custGeom>
                          <a:avLst/>
                          <a:gdLst>
                            <a:gd name="T0" fmla="*/ 0 w 65"/>
                            <a:gd name="T1" fmla="*/ 32 h 97"/>
                            <a:gd name="T2" fmla="*/ 7 w 65"/>
                            <a:gd name="T3" fmla="*/ 39 h 97"/>
                            <a:gd name="T4" fmla="*/ 13 w 65"/>
                            <a:gd name="T5" fmla="*/ 52 h 97"/>
                            <a:gd name="T6" fmla="*/ 20 w 65"/>
                            <a:gd name="T7" fmla="*/ 58 h 97"/>
                            <a:gd name="T8" fmla="*/ 26 w 65"/>
                            <a:gd name="T9" fmla="*/ 64 h 97"/>
                            <a:gd name="T10" fmla="*/ 20 w 65"/>
                            <a:gd name="T11" fmla="*/ 77 h 97"/>
                            <a:gd name="T12" fmla="*/ 26 w 65"/>
                            <a:gd name="T13" fmla="*/ 84 h 97"/>
                            <a:gd name="T14" fmla="*/ 26 w 65"/>
                            <a:gd name="T15" fmla="*/ 96 h 97"/>
                            <a:gd name="T16" fmla="*/ 32 w 65"/>
                            <a:gd name="T17" fmla="*/ 90 h 97"/>
                            <a:gd name="T18" fmla="*/ 45 w 65"/>
                            <a:gd name="T19" fmla="*/ 90 h 97"/>
                            <a:gd name="T20" fmla="*/ 45 w 65"/>
                            <a:gd name="T21" fmla="*/ 84 h 97"/>
                            <a:gd name="T22" fmla="*/ 52 w 65"/>
                            <a:gd name="T23" fmla="*/ 71 h 97"/>
                            <a:gd name="T24" fmla="*/ 58 w 65"/>
                            <a:gd name="T25" fmla="*/ 64 h 97"/>
                            <a:gd name="T26" fmla="*/ 64 w 65"/>
                            <a:gd name="T27" fmla="*/ 58 h 97"/>
                            <a:gd name="T28" fmla="*/ 58 w 65"/>
                            <a:gd name="T29" fmla="*/ 45 h 97"/>
                            <a:gd name="T30" fmla="*/ 52 w 65"/>
                            <a:gd name="T31" fmla="*/ 32 h 97"/>
                            <a:gd name="T32" fmla="*/ 45 w 65"/>
                            <a:gd name="T33" fmla="*/ 26 h 97"/>
                            <a:gd name="T34" fmla="*/ 32 w 65"/>
                            <a:gd name="T35" fmla="*/ 13 h 97"/>
                            <a:gd name="T36" fmla="*/ 26 w 65"/>
                            <a:gd name="T37" fmla="*/ 0 h 97"/>
                            <a:gd name="T38" fmla="*/ 20 w 65"/>
                            <a:gd name="T39" fmla="*/ 7 h 97"/>
                            <a:gd name="T40" fmla="*/ 20 w 65"/>
                            <a:gd name="T41" fmla="*/ 20 h 97"/>
                            <a:gd name="T42" fmla="*/ 20 w 65"/>
                            <a:gd name="T43" fmla="*/ 32 h 97"/>
                            <a:gd name="T44" fmla="*/ 20 w 65"/>
                            <a:gd name="T45" fmla="*/ 45 h 97"/>
                            <a:gd name="T46" fmla="*/ 13 w 65"/>
                            <a:gd name="T47" fmla="*/ 32 h 97"/>
                            <a:gd name="T48" fmla="*/ 0 w 65"/>
                            <a:gd name="T49" fmla="*/ 32 h 9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65"/>
                            <a:gd name="T76" fmla="*/ 0 h 97"/>
                            <a:gd name="T77" fmla="*/ 65 w 65"/>
                            <a:gd name="T78" fmla="*/ 97 h 97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65" h="97">
                              <a:moveTo>
                                <a:pt x="0" y="32"/>
                              </a:moveTo>
                              <a:lnTo>
                                <a:pt x="7" y="39"/>
                              </a:lnTo>
                              <a:lnTo>
                                <a:pt x="13" y="52"/>
                              </a:lnTo>
                              <a:lnTo>
                                <a:pt x="20" y="58"/>
                              </a:lnTo>
                              <a:lnTo>
                                <a:pt x="26" y="64"/>
                              </a:lnTo>
                              <a:lnTo>
                                <a:pt x="20" y="77"/>
                              </a:lnTo>
                              <a:lnTo>
                                <a:pt x="26" y="84"/>
                              </a:lnTo>
                              <a:lnTo>
                                <a:pt x="26" y="96"/>
                              </a:lnTo>
                              <a:lnTo>
                                <a:pt x="32" y="90"/>
                              </a:lnTo>
                              <a:lnTo>
                                <a:pt x="45" y="90"/>
                              </a:lnTo>
                              <a:lnTo>
                                <a:pt x="45" y="84"/>
                              </a:lnTo>
                              <a:lnTo>
                                <a:pt x="52" y="71"/>
                              </a:lnTo>
                              <a:lnTo>
                                <a:pt x="58" y="64"/>
                              </a:lnTo>
                              <a:lnTo>
                                <a:pt x="64" y="58"/>
                              </a:lnTo>
                              <a:lnTo>
                                <a:pt x="58" y="45"/>
                              </a:lnTo>
                              <a:lnTo>
                                <a:pt x="52" y="32"/>
                              </a:lnTo>
                              <a:lnTo>
                                <a:pt x="45" y="26"/>
                              </a:lnTo>
                              <a:lnTo>
                                <a:pt x="32" y="13"/>
                              </a:lnTo>
                              <a:lnTo>
                                <a:pt x="26" y="0"/>
                              </a:lnTo>
                              <a:lnTo>
                                <a:pt x="20" y="7"/>
                              </a:lnTo>
                              <a:lnTo>
                                <a:pt x="20" y="20"/>
                              </a:lnTo>
                              <a:lnTo>
                                <a:pt x="20" y="32"/>
                              </a:lnTo>
                              <a:lnTo>
                                <a:pt x="20" y="45"/>
                              </a:lnTo>
                              <a:lnTo>
                                <a:pt x="13" y="32"/>
                              </a:lnTo>
                              <a:lnTo>
                                <a:pt x="0" y="32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4" name="Freeform 4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1" y="3213"/>
                          <a:ext cx="78" cy="77"/>
                        </a:xfrm>
                        <a:custGeom>
                          <a:avLst/>
                          <a:gdLst>
                            <a:gd name="T0" fmla="*/ 0 w 78"/>
                            <a:gd name="T1" fmla="*/ 0 h 77"/>
                            <a:gd name="T2" fmla="*/ 6 w 78"/>
                            <a:gd name="T3" fmla="*/ 12 h 77"/>
                            <a:gd name="T4" fmla="*/ 19 w 78"/>
                            <a:gd name="T5" fmla="*/ 25 h 77"/>
                            <a:gd name="T6" fmla="*/ 32 w 78"/>
                            <a:gd name="T7" fmla="*/ 38 h 77"/>
                            <a:gd name="T8" fmla="*/ 45 w 78"/>
                            <a:gd name="T9" fmla="*/ 51 h 77"/>
                            <a:gd name="T10" fmla="*/ 51 w 78"/>
                            <a:gd name="T11" fmla="*/ 57 h 77"/>
                            <a:gd name="T12" fmla="*/ 64 w 78"/>
                            <a:gd name="T13" fmla="*/ 57 h 77"/>
                            <a:gd name="T14" fmla="*/ 70 w 78"/>
                            <a:gd name="T15" fmla="*/ 64 h 77"/>
                            <a:gd name="T16" fmla="*/ 77 w 78"/>
                            <a:gd name="T17" fmla="*/ 76 h 77"/>
                            <a:gd name="T18" fmla="*/ 70 w 78"/>
                            <a:gd name="T19" fmla="*/ 57 h 77"/>
                            <a:gd name="T20" fmla="*/ 70 w 78"/>
                            <a:gd name="T21" fmla="*/ 38 h 77"/>
                            <a:gd name="T22" fmla="*/ 70 w 78"/>
                            <a:gd name="T23" fmla="*/ 25 h 77"/>
                            <a:gd name="T24" fmla="*/ 57 w 78"/>
                            <a:gd name="T25" fmla="*/ 25 h 77"/>
                            <a:gd name="T26" fmla="*/ 45 w 78"/>
                            <a:gd name="T27" fmla="*/ 19 h 77"/>
                            <a:gd name="T28" fmla="*/ 32 w 78"/>
                            <a:gd name="T29" fmla="*/ 19 h 77"/>
                            <a:gd name="T30" fmla="*/ 19 w 78"/>
                            <a:gd name="T31" fmla="*/ 6 h 77"/>
                            <a:gd name="T32" fmla="*/ 0 w 78"/>
                            <a:gd name="T33" fmla="*/ 0 h 77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78"/>
                            <a:gd name="T52" fmla="*/ 0 h 77"/>
                            <a:gd name="T53" fmla="*/ 78 w 78"/>
                            <a:gd name="T54" fmla="*/ 77 h 77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78" h="77">
                              <a:moveTo>
                                <a:pt x="0" y="0"/>
                              </a:moveTo>
                              <a:lnTo>
                                <a:pt x="6" y="12"/>
                              </a:lnTo>
                              <a:lnTo>
                                <a:pt x="19" y="25"/>
                              </a:lnTo>
                              <a:lnTo>
                                <a:pt x="32" y="38"/>
                              </a:lnTo>
                              <a:lnTo>
                                <a:pt x="45" y="51"/>
                              </a:lnTo>
                              <a:lnTo>
                                <a:pt x="51" y="57"/>
                              </a:lnTo>
                              <a:lnTo>
                                <a:pt x="64" y="57"/>
                              </a:lnTo>
                              <a:lnTo>
                                <a:pt x="70" y="64"/>
                              </a:lnTo>
                              <a:lnTo>
                                <a:pt x="77" y="76"/>
                              </a:lnTo>
                              <a:lnTo>
                                <a:pt x="70" y="57"/>
                              </a:lnTo>
                              <a:lnTo>
                                <a:pt x="70" y="38"/>
                              </a:lnTo>
                              <a:lnTo>
                                <a:pt x="70" y="25"/>
                              </a:lnTo>
                              <a:lnTo>
                                <a:pt x="57" y="25"/>
                              </a:lnTo>
                              <a:lnTo>
                                <a:pt x="45" y="19"/>
                              </a:lnTo>
                              <a:lnTo>
                                <a:pt x="32" y="19"/>
                              </a:lnTo>
                              <a:lnTo>
                                <a:pt x="19" y="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5" name="Freeform 4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" y="3501"/>
                          <a:ext cx="53" cy="39"/>
                        </a:xfrm>
                        <a:custGeom>
                          <a:avLst/>
                          <a:gdLst>
                            <a:gd name="T0" fmla="*/ 0 w 53"/>
                            <a:gd name="T1" fmla="*/ 12 h 39"/>
                            <a:gd name="T2" fmla="*/ 13 w 53"/>
                            <a:gd name="T3" fmla="*/ 6 h 39"/>
                            <a:gd name="T4" fmla="*/ 32 w 53"/>
                            <a:gd name="T5" fmla="*/ 0 h 39"/>
                            <a:gd name="T6" fmla="*/ 52 w 53"/>
                            <a:gd name="T7" fmla="*/ 0 h 39"/>
                            <a:gd name="T8" fmla="*/ 39 w 53"/>
                            <a:gd name="T9" fmla="*/ 12 h 39"/>
                            <a:gd name="T10" fmla="*/ 26 w 53"/>
                            <a:gd name="T11" fmla="*/ 25 h 39"/>
                            <a:gd name="T12" fmla="*/ 20 w 53"/>
                            <a:gd name="T13" fmla="*/ 38 h 39"/>
                            <a:gd name="T14" fmla="*/ 13 w 53"/>
                            <a:gd name="T15" fmla="*/ 32 h 39"/>
                            <a:gd name="T16" fmla="*/ 7 w 53"/>
                            <a:gd name="T17" fmla="*/ 25 h 39"/>
                            <a:gd name="T18" fmla="*/ 0 w 53"/>
                            <a:gd name="T19" fmla="*/ 12 h 3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53"/>
                            <a:gd name="T31" fmla="*/ 0 h 39"/>
                            <a:gd name="T32" fmla="*/ 53 w 53"/>
                            <a:gd name="T33" fmla="*/ 39 h 3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53" h="39">
                              <a:moveTo>
                                <a:pt x="0" y="12"/>
                              </a:moveTo>
                              <a:lnTo>
                                <a:pt x="13" y="6"/>
                              </a:lnTo>
                              <a:lnTo>
                                <a:pt x="32" y="0"/>
                              </a:lnTo>
                              <a:lnTo>
                                <a:pt x="52" y="0"/>
                              </a:lnTo>
                              <a:lnTo>
                                <a:pt x="39" y="12"/>
                              </a:lnTo>
                              <a:lnTo>
                                <a:pt x="26" y="25"/>
                              </a:lnTo>
                              <a:lnTo>
                                <a:pt x="20" y="38"/>
                              </a:lnTo>
                              <a:lnTo>
                                <a:pt x="13" y="32"/>
                              </a:lnTo>
                              <a:lnTo>
                                <a:pt x="7" y="25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6" name="Freeform 4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29" y="3533"/>
                          <a:ext cx="142" cy="97"/>
                        </a:xfrm>
                        <a:custGeom>
                          <a:avLst/>
                          <a:gdLst>
                            <a:gd name="T0" fmla="*/ 141 w 142"/>
                            <a:gd name="T1" fmla="*/ 12 h 97"/>
                            <a:gd name="T2" fmla="*/ 128 w 142"/>
                            <a:gd name="T3" fmla="*/ 6 h 97"/>
                            <a:gd name="T4" fmla="*/ 115 w 142"/>
                            <a:gd name="T5" fmla="*/ 6 h 97"/>
                            <a:gd name="T6" fmla="*/ 96 w 142"/>
                            <a:gd name="T7" fmla="*/ 0 h 97"/>
                            <a:gd name="T8" fmla="*/ 77 w 142"/>
                            <a:gd name="T9" fmla="*/ 6 h 97"/>
                            <a:gd name="T10" fmla="*/ 57 w 142"/>
                            <a:gd name="T11" fmla="*/ 6 h 97"/>
                            <a:gd name="T12" fmla="*/ 32 w 142"/>
                            <a:gd name="T13" fmla="*/ 19 h 97"/>
                            <a:gd name="T14" fmla="*/ 19 w 142"/>
                            <a:gd name="T15" fmla="*/ 32 h 97"/>
                            <a:gd name="T16" fmla="*/ 6 w 142"/>
                            <a:gd name="T17" fmla="*/ 44 h 97"/>
                            <a:gd name="T18" fmla="*/ 0 w 142"/>
                            <a:gd name="T19" fmla="*/ 64 h 97"/>
                            <a:gd name="T20" fmla="*/ 0 w 142"/>
                            <a:gd name="T21" fmla="*/ 70 h 97"/>
                            <a:gd name="T22" fmla="*/ 6 w 142"/>
                            <a:gd name="T23" fmla="*/ 83 h 97"/>
                            <a:gd name="T24" fmla="*/ 19 w 142"/>
                            <a:gd name="T25" fmla="*/ 96 h 97"/>
                            <a:gd name="T26" fmla="*/ 25 w 142"/>
                            <a:gd name="T27" fmla="*/ 96 h 97"/>
                            <a:gd name="T28" fmla="*/ 32 w 142"/>
                            <a:gd name="T29" fmla="*/ 96 h 97"/>
                            <a:gd name="T30" fmla="*/ 38 w 142"/>
                            <a:gd name="T31" fmla="*/ 89 h 97"/>
                            <a:gd name="T32" fmla="*/ 38 w 142"/>
                            <a:gd name="T33" fmla="*/ 83 h 97"/>
                            <a:gd name="T34" fmla="*/ 32 w 142"/>
                            <a:gd name="T35" fmla="*/ 70 h 97"/>
                            <a:gd name="T36" fmla="*/ 25 w 142"/>
                            <a:gd name="T37" fmla="*/ 64 h 97"/>
                            <a:gd name="T38" fmla="*/ 25 w 142"/>
                            <a:gd name="T39" fmla="*/ 51 h 97"/>
                            <a:gd name="T40" fmla="*/ 25 w 142"/>
                            <a:gd name="T41" fmla="*/ 32 h 97"/>
                            <a:gd name="T42" fmla="*/ 38 w 142"/>
                            <a:gd name="T43" fmla="*/ 25 h 97"/>
                            <a:gd name="T44" fmla="*/ 64 w 142"/>
                            <a:gd name="T45" fmla="*/ 12 h 97"/>
                            <a:gd name="T46" fmla="*/ 77 w 142"/>
                            <a:gd name="T47" fmla="*/ 6 h 97"/>
                            <a:gd name="T48" fmla="*/ 89 w 142"/>
                            <a:gd name="T49" fmla="*/ 6 h 97"/>
                            <a:gd name="T50" fmla="*/ 109 w 142"/>
                            <a:gd name="T51" fmla="*/ 6 h 97"/>
                            <a:gd name="T52" fmla="*/ 121 w 142"/>
                            <a:gd name="T53" fmla="*/ 6 h 97"/>
                            <a:gd name="T54" fmla="*/ 141 w 142"/>
                            <a:gd name="T55" fmla="*/ 12 h 97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142"/>
                            <a:gd name="T85" fmla="*/ 0 h 97"/>
                            <a:gd name="T86" fmla="*/ 142 w 142"/>
                            <a:gd name="T87" fmla="*/ 97 h 97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142" h="97">
                              <a:moveTo>
                                <a:pt x="141" y="12"/>
                              </a:moveTo>
                              <a:lnTo>
                                <a:pt x="128" y="6"/>
                              </a:lnTo>
                              <a:lnTo>
                                <a:pt x="115" y="6"/>
                              </a:lnTo>
                              <a:lnTo>
                                <a:pt x="96" y="0"/>
                              </a:lnTo>
                              <a:lnTo>
                                <a:pt x="77" y="6"/>
                              </a:lnTo>
                              <a:lnTo>
                                <a:pt x="57" y="6"/>
                              </a:lnTo>
                              <a:lnTo>
                                <a:pt x="32" y="19"/>
                              </a:lnTo>
                              <a:lnTo>
                                <a:pt x="19" y="32"/>
                              </a:lnTo>
                              <a:lnTo>
                                <a:pt x="6" y="44"/>
                              </a:lnTo>
                              <a:lnTo>
                                <a:pt x="0" y="64"/>
                              </a:lnTo>
                              <a:lnTo>
                                <a:pt x="0" y="70"/>
                              </a:lnTo>
                              <a:lnTo>
                                <a:pt x="6" y="83"/>
                              </a:lnTo>
                              <a:lnTo>
                                <a:pt x="19" y="96"/>
                              </a:lnTo>
                              <a:lnTo>
                                <a:pt x="25" y="96"/>
                              </a:lnTo>
                              <a:lnTo>
                                <a:pt x="32" y="96"/>
                              </a:lnTo>
                              <a:lnTo>
                                <a:pt x="38" y="89"/>
                              </a:lnTo>
                              <a:lnTo>
                                <a:pt x="38" y="83"/>
                              </a:lnTo>
                              <a:lnTo>
                                <a:pt x="32" y="70"/>
                              </a:lnTo>
                              <a:lnTo>
                                <a:pt x="25" y="64"/>
                              </a:lnTo>
                              <a:lnTo>
                                <a:pt x="25" y="51"/>
                              </a:lnTo>
                              <a:lnTo>
                                <a:pt x="25" y="32"/>
                              </a:lnTo>
                              <a:lnTo>
                                <a:pt x="38" y="25"/>
                              </a:lnTo>
                              <a:lnTo>
                                <a:pt x="64" y="12"/>
                              </a:lnTo>
                              <a:lnTo>
                                <a:pt x="77" y="6"/>
                              </a:lnTo>
                              <a:lnTo>
                                <a:pt x="89" y="6"/>
                              </a:lnTo>
                              <a:lnTo>
                                <a:pt x="109" y="6"/>
                              </a:lnTo>
                              <a:lnTo>
                                <a:pt x="121" y="6"/>
                              </a:lnTo>
                              <a:lnTo>
                                <a:pt x="141" y="12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7" name="Freeform 4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6" y="3552"/>
                          <a:ext cx="141" cy="90"/>
                        </a:xfrm>
                        <a:custGeom>
                          <a:avLst/>
                          <a:gdLst>
                            <a:gd name="T0" fmla="*/ 0 w 141"/>
                            <a:gd name="T1" fmla="*/ 6 h 90"/>
                            <a:gd name="T2" fmla="*/ 12 w 141"/>
                            <a:gd name="T3" fmla="*/ 0 h 90"/>
                            <a:gd name="T4" fmla="*/ 25 w 141"/>
                            <a:gd name="T5" fmla="*/ 0 h 90"/>
                            <a:gd name="T6" fmla="*/ 38 w 141"/>
                            <a:gd name="T7" fmla="*/ 0 h 90"/>
                            <a:gd name="T8" fmla="*/ 44 w 141"/>
                            <a:gd name="T9" fmla="*/ 6 h 90"/>
                            <a:gd name="T10" fmla="*/ 64 w 141"/>
                            <a:gd name="T11" fmla="*/ 13 h 90"/>
                            <a:gd name="T12" fmla="*/ 76 w 141"/>
                            <a:gd name="T13" fmla="*/ 25 h 90"/>
                            <a:gd name="T14" fmla="*/ 102 w 141"/>
                            <a:gd name="T15" fmla="*/ 38 h 90"/>
                            <a:gd name="T16" fmla="*/ 121 w 141"/>
                            <a:gd name="T17" fmla="*/ 51 h 90"/>
                            <a:gd name="T18" fmla="*/ 134 w 141"/>
                            <a:gd name="T19" fmla="*/ 64 h 90"/>
                            <a:gd name="T20" fmla="*/ 140 w 141"/>
                            <a:gd name="T21" fmla="*/ 77 h 90"/>
                            <a:gd name="T22" fmla="*/ 128 w 141"/>
                            <a:gd name="T23" fmla="*/ 83 h 90"/>
                            <a:gd name="T24" fmla="*/ 121 w 141"/>
                            <a:gd name="T25" fmla="*/ 89 h 90"/>
                            <a:gd name="T26" fmla="*/ 108 w 141"/>
                            <a:gd name="T27" fmla="*/ 89 h 90"/>
                            <a:gd name="T28" fmla="*/ 102 w 141"/>
                            <a:gd name="T29" fmla="*/ 89 h 90"/>
                            <a:gd name="T30" fmla="*/ 89 w 141"/>
                            <a:gd name="T31" fmla="*/ 83 h 90"/>
                            <a:gd name="T32" fmla="*/ 96 w 141"/>
                            <a:gd name="T33" fmla="*/ 77 h 90"/>
                            <a:gd name="T34" fmla="*/ 102 w 141"/>
                            <a:gd name="T35" fmla="*/ 70 h 90"/>
                            <a:gd name="T36" fmla="*/ 108 w 141"/>
                            <a:gd name="T37" fmla="*/ 70 h 90"/>
                            <a:gd name="T38" fmla="*/ 108 w 141"/>
                            <a:gd name="T39" fmla="*/ 57 h 90"/>
                            <a:gd name="T40" fmla="*/ 108 w 141"/>
                            <a:gd name="T41" fmla="*/ 51 h 90"/>
                            <a:gd name="T42" fmla="*/ 102 w 141"/>
                            <a:gd name="T43" fmla="*/ 45 h 90"/>
                            <a:gd name="T44" fmla="*/ 83 w 141"/>
                            <a:gd name="T45" fmla="*/ 32 h 90"/>
                            <a:gd name="T46" fmla="*/ 64 w 141"/>
                            <a:gd name="T47" fmla="*/ 19 h 90"/>
                            <a:gd name="T48" fmla="*/ 51 w 141"/>
                            <a:gd name="T49" fmla="*/ 13 h 90"/>
                            <a:gd name="T50" fmla="*/ 44 w 141"/>
                            <a:gd name="T51" fmla="*/ 6 h 90"/>
                            <a:gd name="T52" fmla="*/ 32 w 141"/>
                            <a:gd name="T53" fmla="*/ 6 h 90"/>
                            <a:gd name="T54" fmla="*/ 25 w 141"/>
                            <a:gd name="T55" fmla="*/ 0 h 90"/>
                            <a:gd name="T56" fmla="*/ 12 w 141"/>
                            <a:gd name="T57" fmla="*/ 6 h 90"/>
                            <a:gd name="T58" fmla="*/ 0 w 141"/>
                            <a:gd name="T59" fmla="*/ 6 h 90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141"/>
                            <a:gd name="T91" fmla="*/ 0 h 90"/>
                            <a:gd name="T92" fmla="*/ 141 w 141"/>
                            <a:gd name="T93" fmla="*/ 90 h 90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141" h="90">
                              <a:moveTo>
                                <a:pt x="0" y="6"/>
                              </a:moveTo>
                              <a:lnTo>
                                <a:pt x="12" y="0"/>
                              </a:lnTo>
                              <a:lnTo>
                                <a:pt x="25" y="0"/>
                              </a:lnTo>
                              <a:lnTo>
                                <a:pt x="38" y="0"/>
                              </a:lnTo>
                              <a:lnTo>
                                <a:pt x="44" y="6"/>
                              </a:lnTo>
                              <a:lnTo>
                                <a:pt x="64" y="13"/>
                              </a:lnTo>
                              <a:lnTo>
                                <a:pt x="76" y="25"/>
                              </a:lnTo>
                              <a:lnTo>
                                <a:pt x="102" y="38"/>
                              </a:lnTo>
                              <a:lnTo>
                                <a:pt x="121" y="51"/>
                              </a:lnTo>
                              <a:lnTo>
                                <a:pt x="134" y="64"/>
                              </a:lnTo>
                              <a:lnTo>
                                <a:pt x="140" y="77"/>
                              </a:lnTo>
                              <a:lnTo>
                                <a:pt x="128" y="83"/>
                              </a:lnTo>
                              <a:lnTo>
                                <a:pt x="121" y="89"/>
                              </a:lnTo>
                              <a:lnTo>
                                <a:pt x="108" y="89"/>
                              </a:lnTo>
                              <a:lnTo>
                                <a:pt x="102" y="89"/>
                              </a:lnTo>
                              <a:lnTo>
                                <a:pt x="89" y="83"/>
                              </a:lnTo>
                              <a:lnTo>
                                <a:pt x="96" y="77"/>
                              </a:lnTo>
                              <a:lnTo>
                                <a:pt x="102" y="70"/>
                              </a:lnTo>
                              <a:lnTo>
                                <a:pt x="108" y="70"/>
                              </a:lnTo>
                              <a:lnTo>
                                <a:pt x="108" y="57"/>
                              </a:lnTo>
                              <a:lnTo>
                                <a:pt x="108" y="51"/>
                              </a:lnTo>
                              <a:lnTo>
                                <a:pt x="102" y="45"/>
                              </a:lnTo>
                              <a:lnTo>
                                <a:pt x="83" y="32"/>
                              </a:lnTo>
                              <a:lnTo>
                                <a:pt x="64" y="19"/>
                              </a:lnTo>
                              <a:lnTo>
                                <a:pt x="51" y="13"/>
                              </a:lnTo>
                              <a:lnTo>
                                <a:pt x="44" y="6"/>
                              </a:lnTo>
                              <a:lnTo>
                                <a:pt x="32" y="6"/>
                              </a:lnTo>
                              <a:lnTo>
                                <a:pt x="25" y="0"/>
                              </a:lnTo>
                              <a:lnTo>
                                <a:pt x="12" y="6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8" name="Freeform 4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7" y="2451"/>
                          <a:ext cx="65" cy="136"/>
                        </a:xfrm>
                        <a:custGeom>
                          <a:avLst/>
                          <a:gdLst>
                            <a:gd name="T0" fmla="*/ 64 w 65"/>
                            <a:gd name="T1" fmla="*/ 0 h 136"/>
                            <a:gd name="T2" fmla="*/ 38 w 65"/>
                            <a:gd name="T3" fmla="*/ 45 h 136"/>
                            <a:gd name="T4" fmla="*/ 0 w 65"/>
                            <a:gd name="T5" fmla="*/ 135 h 136"/>
                            <a:gd name="T6" fmla="*/ 45 w 65"/>
                            <a:gd name="T7" fmla="*/ 58 h 136"/>
                            <a:gd name="T8" fmla="*/ 64 w 65"/>
                            <a:gd name="T9" fmla="*/ 0 h 13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5"/>
                            <a:gd name="T16" fmla="*/ 0 h 136"/>
                            <a:gd name="T17" fmla="*/ 65 w 65"/>
                            <a:gd name="T18" fmla="*/ 136 h 1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5" h="136">
                              <a:moveTo>
                                <a:pt x="64" y="0"/>
                              </a:moveTo>
                              <a:lnTo>
                                <a:pt x="38" y="45"/>
                              </a:lnTo>
                              <a:lnTo>
                                <a:pt x="0" y="135"/>
                              </a:lnTo>
                              <a:lnTo>
                                <a:pt x="45" y="58"/>
                              </a:lnTo>
                              <a:lnTo>
                                <a:pt x="64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59" name="Freeform 4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62" y="2739"/>
                          <a:ext cx="84" cy="129"/>
                        </a:xfrm>
                        <a:custGeom>
                          <a:avLst/>
                          <a:gdLst>
                            <a:gd name="T0" fmla="*/ 0 w 84"/>
                            <a:gd name="T1" fmla="*/ 45 h 129"/>
                            <a:gd name="T2" fmla="*/ 19 w 84"/>
                            <a:gd name="T3" fmla="*/ 19 h 129"/>
                            <a:gd name="T4" fmla="*/ 32 w 84"/>
                            <a:gd name="T5" fmla="*/ 0 h 129"/>
                            <a:gd name="T6" fmla="*/ 38 w 84"/>
                            <a:gd name="T7" fmla="*/ 7 h 129"/>
                            <a:gd name="T8" fmla="*/ 44 w 84"/>
                            <a:gd name="T9" fmla="*/ 26 h 129"/>
                            <a:gd name="T10" fmla="*/ 51 w 84"/>
                            <a:gd name="T11" fmla="*/ 39 h 129"/>
                            <a:gd name="T12" fmla="*/ 57 w 84"/>
                            <a:gd name="T13" fmla="*/ 58 h 129"/>
                            <a:gd name="T14" fmla="*/ 57 w 84"/>
                            <a:gd name="T15" fmla="*/ 71 h 129"/>
                            <a:gd name="T16" fmla="*/ 57 w 84"/>
                            <a:gd name="T17" fmla="*/ 83 h 129"/>
                            <a:gd name="T18" fmla="*/ 64 w 84"/>
                            <a:gd name="T19" fmla="*/ 77 h 129"/>
                            <a:gd name="T20" fmla="*/ 70 w 84"/>
                            <a:gd name="T21" fmla="*/ 71 h 129"/>
                            <a:gd name="T22" fmla="*/ 83 w 84"/>
                            <a:gd name="T23" fmla="*/ 71 h 129"/>
                            <a:gd name="T24" fmla="*/ 76 w 84"/>
                            <a:gd name="T25" fmla="*/ 90 h 129"/>
                            <a:gd name="T26" fmla="*/ 70 w 84"/>
                            <a:gd name="T27" fmla="*/ 96 h 129"/>
                            <a:gd name="T28" fmla="*/ 64 w 84"/>
                            <a:gd name="T29" fmla="*/ 109 h 129"/>
                            <a:gd name="T30" fmla="*/ 51 w 84"/>
                            <a:gd name="T31" fmla="*/ 128 h 129"/>
                            <a:gd name="T32" fmla="*/ 44 w 84"/>
                            <a:gd name="T33" fmla="*/ 109 h 129"/>
                            <a:gd name="T34" fmla="*/ 38 w 84"/>
                            <a:gd name="T35" fmla="*/ 96 h 129"/>
                            <a:gd name="T36" fmla="*/ 32 w 84"/>
                            <a:gd name="T37" fmla="*/ 83 h 129"/>
                            <a:gd name="T38" fmla="*/ 19 w 84"/>
                            <a:gd name="T39" fmla="*/ 71 h 129"/>
                            <a:gd name="T40" fmla="*/ 12 w 84"/>
                            <a:gd name="T41" fmla="*/ 51 h 129"/>
                            <a:gd name="T42" fmla="*/ 0 w 84"/>
                            <a:gd name="T43" fmla="*/ 45 h 129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84"/>
                            <a:gd name="T67" fmla="*/ 0 h 129"/>
                            <a:gd name="T68" fmla="*/ 84 w 84"/>
                            <a:gd name="T69" fmla="*/ 129 h 129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84" h="129">
                              <a:moveTo>
                                <a:pt x="0" y="45"/>
                              </a:moveTo>
                              <a:lnTo>
                                <a:pt x="19" y="19"/>
                              </a:lnTo>
                              <a:lnTo>
                                <a:pt x="32" y="0"/>
                              </a:lnTo>
                              <a:lnTo>
                                <a:pt x="38" y="7"/>
                              </a:lnTo>
                              <a:lnTo>
                                <a:pt x="44" y="26"/>
                              </a:lnTo>
                              <a:lnTo>
                                <a:pt x="51" y="39"/>
                              </a:lnTo>
                              <a:lnTo>
                                <a:pt x="57" y="58"/>
                              </a:lnTo>
                              <a:lnTo>
                                <a:pt x="57" y="71"/>
                              </a:lnTo>
                              <a:lnTo>
                                <a:pt x="57" y="83"/>
                              </a:lnTo>
                              <a:lnTo>
                                <a:pt x="64" y="77"/>
                              </a:lnTo>
                              <a:lnTo>
                                <a:pt x="70" y="71"/>
                              </a:lnTo>
                              <a:lnTo>
                                <a:pt x="83" y="71"/>
                              </a:lnTo>
                              <a:lnTo>
                                <a:pt x="76" y="90"/>
                              </a:lnTo>
                              <a:lnTo>
                                <a:pt x="70" y="96"/>
                              </a:lnTo>
                              <a:lnTo>
                                <a:pt x="64" y="109"/>
                              </a:lnTo>
                              <a:lnTo>
                                <a:pt x="51" y="128"/>
                              </a:lnTo>
                              <a:lnTo>
                                <a:pt x="44" y="109"/>
                              </a:lnTo>
                              <a:lnTo>
                                <a:pt x="38" y="96"/>
                              </a:lnTo>
                              <a:lnTo>
                                <a:pt x="32" y="83"/>
                              </a:lnTo>
                              <a:lnTo>
                                <a:pt x="19" y="71"/>
                              </a:lnTo>
                              <a:lnTo>
                                <a:pt x="12" y="51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0" name="Freeform 4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0" y="2643"/>
                          <a:ext cx="161" cy="481"/>
                        </a:xfrm>
                        <a:custGeom>
                          <a:avLst/>
                          <a:gdLst>
                            <a:gd name="T0" fmla="*/ 0 w 161"/>
                            <a:gd name="T1" fmla="*/ 480 h 481"/>
                            <a:gd name="T2" fmla="*/ 19 w 161"/>
                            <a:gd name="T3" fmla="*/ 454 h 481"/>
                            <a:gd name="T4" fmla="*/ 32 w 161"/>
                            <a:gd name="T5" fmla="*/ 442 h 481"/>
                            <a:gd name="T6" fmla="*/ 51 w 161"/>
                            <a:gd name="T7" fmla="*/ 410 h 481"/>
                            <a:gd name="T8" fmla="*/ 70 w 161"/>
                            <a:gd name="T9" fmla="*/ 365 h 481"/>
                            <a:gd name="T10" fmla="*/ 83 w 161"/>
                            <a:gd name="T11" fmla="*/ 320 h 481"/>
                            <a:gd name="T12" fmla="*/ 96 w 161"/>
                            <a:gd name="T13" fmla="*/ 269 h 481"/>
                            <a:gd name="T14" fmla="*/ 109 w 161"/>
                            <a:gd name="T15" fmla="*/ 211 h 481"/>
                            <a:gd name="T16" fmla="*/ 115 w 161"/>
                            <a:gd name="T17" fmla="*/ 154 h 481"/>
                            <a:gd name="T18" fmla="*/ 122 w 161"/>
                            <a:gd name="T19" fmla="*/ 109 h 481"/>
                            <a:gd name="T20" fmla="*/ 122 w 161"/>
                            <a:gd name="T21" fmla="*/ 83 h 481"/>
                            <a:gd name="T22" fmla="*/ 122 w 161"/>
                            <a:gd name="T23" fmla="*/ 64 h 481"/>
                            <a:gd name="T24" fmla="*/ 122 w 161"/>
                            <a:gd name="T25" fmla="*/ 45 h 481"/>
                            <a:gd name="T26" fmla="*/ 128 w 161"/>
                            <a:gd name="T27" fmla="*/ 26 h 481"/>
                            <a:gd name="T28" fmla="*/ 134 w 161"/>
                            <a:gd name="T29" fmla="*/ 0 h 481"/>
                            <a:gd name="T30" fmla="*/ 141 w 161"/>
                            <a:gd name="T31" fmla="*/ 39 h 481"/>
                            <a:gd name="T32" fmla="*/ 147 w 161"/>
                            <a:gd name="T33" fmla="*/ 32 h 481"/>
                            <a:gd name="T34" fmla="*/ 160 w 161"/>
                            <a:gd name="T35" fmla="*/ 26 h 481"/>
                            <a:gd name="T36" fmla="*/ 147 w 161"/>
                            <a:gd name="T37" fmla="*/ 39 h 481"/>
                            <a:gd name="T38" fmla="*/ 141 w 161"/>
                            <a:gd name="T39" fmla="*/ 51 h 481"/>
                            <a:gd name="T40" fmla="*/ 141 w 161"/>
                            <a:gd name="T41" fmla="*/ 64 h 481"/>
                            <a:gd name="T42" fmla="*/ 141 w 161"/>
                            <a:gd name="T43" fmla="*/ 71 h 481"/>
                            <a:gd name="T44" fmla="*/ 147 w 161"/>
                            <a:gd name="T45" fmla="*/ 83 h 481"/>
                            <a:gd name="T46" fmla="*/ 154 w 161"/>
                            <a:gd name="T47" fmla="*/ 90 h 481"/>
                            <a:gd name="T48" fmla="*/ 147 w 161"/>
                            <a:gd name="T49" fmla="*/ 103 h 481"/>
                            <a:gd name="T50" fmla="*/ 141 w 161"/>
                            <a:gd name="T51" fmla="*/ 115 h 481"/>
                            <a:gd name="T52" fmla="*/ 147 w 161"/>
                            <a:gd name="T53" fmla="*/ 160 h 481"/>
                            <a:gd name="T54" fmla="*/ 154 w 161"/>
                            <a:gd name="T55" fmla="*/ 192 h 481"/>
                            <a:gd name="T56" fmla="*/ 147 w 161"/>
                            <a:gd name="T57" fmla="*/ 224 h 481"/>
                            <a:gd name="T58" fmla="*/ 134 w 161"/>
                            <a:gd name="T59" fmla="*/ 263 h 481"/>
                            <a:gd name="T60" fmla="*/ 134 w 161"/>
                            <a:gd name="T61" fmla="*/ 275 h 481"/>
                            <a:gd name="T62" fmla="*/ 134 w 161"/>
                            <a:gd name="T63" fmla="*/ 295 h 481"/>
                            <a:gd name="T64" fmla="*/ 147 w 161"/>
                            <a:gd name="T65" fmla="*/ 314 h 481"/>
                            <a:gd name="T66" fmla="*/ 160 w 161"/>
                            <a:gd name="T67" fmla="*/ 333 h 481"/>
                            <a:gd name="T68" fmla="*/ 147 w 161"/>
                            <a:gd name="T69" fmla="*/ 339 h 481"/>
                            <a:gd name="T70" fmla="*/ 141 w 161"/>
                            <a:gd name="T71" fmla="*/ 346 h 481"/>
                            <a:gd name="T72" fmla="*/ 141 w 161"/>
                            <a:gd name="T73" fmla="*/ 359 h 481"/>
                            <a:gd name="T74" fmla="*/ 134 w 161"/>
                            <a:gd name="T75" fmla="*/ 371 h 481"/>
                            <a:gd name="T76" fmla="*/ 128 w 161"/>
                            <a:gd name="T77" fmla="*/ 384 h 481"/>
                            <a:gd name="T78" fmla="*/ 128 w 161"/>
                            <a:gd name="T79" fmla="*/ 397 h 481"/>
                            <a:gd name="T80" fmla="*/ 128 w 161"/>
                            <a:gd name="T81" fmla="*/ 410 h 481"/>
                            <a:gd name="T82" fmla="*/ 109 w 161"/>
                            <a:gd name="T83" fmla="*/ 422 h 481"/>
                            <a:gd name="T84" fmla="*/ 96 w 161"/>
                            <a:gd name="T85" fmla="*/ 429 h 481"/>
                            <a:gd name="T86" fmla="*/ 83 w 161"/>
                            <a:gd name="T87" fmla="*/ 442 h 481"/>
                            <a:gd name="T88" fmla="*/ 70 w 161"/>
                            <a:gd name="T89" fmla="*/ 454 h 481"/>
                            <a:gd name="T90" fmla="*/ 58 w 161"/>
                            <a:gd name="T91" fmla="*/ 454 h 481"/>
                            <a:gd name="T92" fmla="*/ 45 w 161"/>
                            <a:gd name="T93" fmla="*/ 461 h 481"/>
                            <a:gd name="T94" fmla="*/ 26 w 161"/>
                            <a:gd name="T95" fmla="*/ 467 h 481"/>
                            <a:gd name="T96" fmla="*/ 0 w 161"/>
                            <a:gd name="T97" fmla="*/ 480 h 481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161"/>
                            <a:gd name="T148" fmla="*/ 0 h 481"/>
                            <a:gd name="T149" fmla="*/ 161 w 161"/>
                            <a:gd name="T150" fmla="*/ 481 h 481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161" h="481">
                              <a:moveTo>
                                <a:pt x="0" y="480"/>
                              </a:moveTo>
                              <a:lnTo>
                                <a:pt x="19" y="454"/>
                              </a:lnTo>
                              <a:lnTo>
                                <a:pt x="32" y="442"/>
                              </a:lnTo>
                              <a:lnTo>
                                <a:pt x="51" y="410"/>
                              </a:lnTo>
                              <a:lnTo>
                                <a:pt x="70" y="365"/>
                              </a:lnTo>
                              <a:lnTo>
                                <a:pt x="83" y="320"/>
                              </a:lnTo>
                              <a:lnTo>
                                <a:pt x="96" y="269"/>
                              </a:lnTo>
                              <a:lnTo>
                                <a:pt x="109" y="211"/>
                              </a:lnTo>
                              <a:lnTo>
                                <a:pt x="115" y="154"/>
                              </a:lnTo>
                              <a:lnTo>
                                <a:pt x="122" y="109"/>
                              </a:lnTo>
                              <a:lnTo>
                                <a:pt x="122" y="83"/>
                              </a:lnTo>
                              <a:lnTo>
                                <a:pt x="122" y="64"/>
                              </a:lnTo>
                              <a:lnTo>
                                <a:pt x="122" y="45"/>
                              </a:lnTo>
                              <a:lnTo>
                                <a:pt x="128" y="26"/>
                              </a:lnTo>
                              <a:lnTo>
                                <a:pt x="134" y="0"/>
                              </a:lnTo>
                              <a:lnTo>
                                <a:pt x="141" y="39"/>
                              </a:lnTo>
                              <a:lnTo>
                                <a:pt x="147" y="32"/>
                              </a:lnTo>
                              <a:lnTo>
                                <a:pt x="160" y="26"/>
                              </a:lnTo>
                              <a:lnTo>
                                <a:pt x="147" y="39"/>
                              </a:lnTo>
                              <a:lnTo>
                                <a:pt x="141" y="51"/>
                              </a:lnTo>
                              <a:lnTo>
                                <a:pt x="141" y="64"/>
                              </a:lnTo>
                              <a:lnTo>
                                <a:pt x="141" y="71"/>
                              </a:lnTo>
                              <a:lnTo>
                                <a:pt x="147" y="83"/>
                              </a:lnTo>
                              <a:lnTo>
                                <a:pt x="154" y="90"/>
                              </a:lnTo>
                              <a:lnTo>
                                <a:pt x="147" y="103"/>
                              </a:lnTo>
                              <a:lnTo>
                                <a:pt x="141" y="115"/>
                              </a:lnTo>
                              <a:lnTo>
                                <a:pt x="147" y="160"/>
                              </a:lnTo>
                              <a:lnTo>
                                <a:pt x="154" y="192"/>
                              </a:lnTo>
                              <a:lnTo>
                                <a:pt x="147" y="224"/>
                              </a:lnTo>
                              <a:lnTo>
                                <a:pt x="134" y="263"/>
                              </a:lnTo>
                              <a:lnTo>
                                <a:pt x="134" y="275"/>
                              </a:lnTo>
                              <a:lnTo>
                                <a:pt x="134" y="295"/>
                              </a:lnTo>
                              <a:lnTo>
                                <a:pt x="147" y="314"/>
                              </a:lnTo>
                              <a:lnTo>
                                <a:pt x="160" y="333"/>
                              </a:lnTo>
                              <a:lnTo>
                                <a:pt x="147" y="339"/>
                              </a:lnTo>
                              <a:lnTo>
                                <a:pt x="141" y="346"/>
                              </a:lnTo>
                              <a:lnTo>
                                <a:pt x="141" y="359"/>
                              </a:lnTo>
                              <a:lnTo>
                                <a:pt x="134" y="371"/>
                              </a:lnTo>
                              <a:lnTo>
                                <a:pt x="128" y="384"/>
                              </a:lnTo>
                              <a:lnTo>
                                <a:pt x="128" y="397"/>
                              </a:lnTo>
                              <a:lnTo>
                                <a:pt x="128" y="410"/>
                              </a:lnTo>
                              <a:lnTo>
                                <a:pt x="109" y="422"/>
                              </a:lnTo>
                              <a:lnTo>
                                <a:pt x="96" y="429"/>
                              </a:lnTo>
                              <a:lnTo>
                                <a:pt x="83" y="442"/>
                              </a:lnTo>
                              <a:lnTo>
                                <a:pt x="70" y="454"/>
                              </a:lnTo>
                              <a:lnTo>
                                <a:pt x="58" y="454"/>
                              </a:lnTo>
                              <a:lnTo>
                                <a:pt x="45" y="461"/>
                              </a:lnTo>
                              <a:lnTo>
                                <a:pt x="26" y="467"/>
                              </a:lnTo>
                              <a:lnTo>
                                <a:pt x="0" y="48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1" name="Freeform 4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6" y="2554"/>
                          <a:ext cx="116" cy="410"/>
                        </a:xfrm>
                        <a:custGeom>
                          <a:avLst/>
                          <a:gdLst>
                            <a:gd name="T0" fmla="*/ 115 w 116"/>
                            <a:gd name="T1" fmla="*/ 0 h 410"/>
                            <a:gd name="T2" fmla="*/ 96 w 116"/>
                            <a:gd name="T3" fmla="*/ 19 h 410"/>
                            <a:gd name="T4" fmla="*/ 90 w 116"/>
                            <a:gd name="T5" fmla="*/ 38 h 410"/>
                            <a:gd name="T6" fmla="*/ 83 w 116"/>
                            <a:gd name="T7" fmla="*/ 51 h 410"/>
                            <a:gd name="T8" fmla="*/ 70 w 116"/>
                            <a:gd name="T9" fmla="*/ 57 h 410"/>
                            <a:gd name="T10" fmla="*/ 70 w 116"/>
                            <a:gd name="T11" fmla="*/ 70 h 410"/>
                            <a:gd name="T12" fmla="*/ 51 w 116"/>
                            <a:gd name="T13" fmla="*/ 108 h 410"/>
                            <a:gd name="T14" fmla="*/ 38 w 116"/>
                            <a:gd name="T15" fmla="*/ 147 h 410"/>
                            <a:gd name="T16" fmla="*/ 26 w 116"/>
                            <a:gd name="T17" fmla="*/ 198 h 410"/>
                            <a:gd name="T18" fmla="*/ 19 w 116"/>
                            <a:gd name="T19" fmla="*/ 256 h 410"/>
                            <a:gd name="T20" fmla="*/ 6 w 116"/>
                            <a:gd name="T21" fmla="*/ 294 h 410"/>
                            <a:gd name="T22" fmla="*/ 0 w 116"/>
                            <a:gd name="T23" fmla="*/ 326 h 410"/>
                            <a:gd name="T24" fmla="*/ 0 w 116"/>
                            <a:gd name="T25" fmla="*/ 364 h 410"/>
                            <a:gd name="T26" fmla="*/ 0 w 116"/>
                            <a:gd name="T27" fmla="*/ 409 h 410"/>
                            <a:gd name="T28" fmla="*/ 13 w 116"/>
                            <a:gd name="T29" fmla="*/ 371 h 410"/>
                            <a:gd name="T30" fmla="*/ 26 w 116"/>
                            <a:gd name="T31" fmla="*/ 332 h 410"/>
                            <a:gd name="T32" fmla="*/ 32 w 116"/>
                            <a:gd name="T33" fmla="*/ 300 h 410"/>
                            <a:gd name="T34" fmla="*/ 38 w 116"/>
                            <a:gd name="T35" fmla="*/ 275 h 410"/>
                            <a:gd name="T36" fmla="*/ 45 w 116"/>
                            <a:gd name="T37" fmla="*/ 243 h 410"/>
                            <a:gd name="T38" fmla="*/ 51 w 116"/>
                            <a:gd name="T39" fmla="*/ 185 h 410"/>
                            <a:gd name="T40" fmla="*/ 70 w 116"/>
                            <a:gd name="T41" fmla="*/ 147 h 410"/>
                            <a:gd name="T42" fmla="*/ 77 w 116"/>
                            <a:gd name="T43" fmla="*/ 121 h 410"/>
                            <a:gd name="T44" fmla="*/ 83 w 116"/>
                            <a:gd name="T45" fmla="*/ 89 h 410"/>
                            <a:gd name="T46" fmla="*/ 90 w 116"/>
                            <a:gd name="T47" fmla="*/ 64 h 410"/>
                            <a:gd name="T48" fmla="*/ 102 w 116"/>
                            <a:gd name="T49" fmla="*/ 44 h 410"/>
                            <a:gd name="T50" fmla="*/ 109 w 116"/>
                            <a:gd name="T51" fmla="*/ 25 h 410"/>
                            <a:gd name="T52" fmla="*/ 115 w 116"/>
                            <a:gd name="T53" fmla="*/ 0 h 410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116"/>
                            <a:gd name="T82" fmla="*/ 0 h 410"/>
                            <a:gd name="T83" fmla="*/ 116 w 116"/>
                            <a:gd name="T84" fmla="*/ 410 h 410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116" h="410">
                              <a:moveTo>
                                <a:pt x="115" y="0"/>
                              </a:moveTo>
                              <a:lnTo>
                                <a:pt x="96" y="19"/>
                              </a:lnTo>
                              <a:lnTo>
                                <a:pt x="90" y="38"/>
                              </a:lnTo>
                              <a:lnTo>
                                <a:pt x="83" y="51"/>
                              </a:lnTo>
                              <a:lnTo>
                                <a:pt x="70" y="57"/>
                              </a:lnTo>
                              <a:lnTo>
                                <a:pt x="70" y="70"/>
                              </a:lnTo>
                              <a:lnTo>
                                <a:pt x="51" y="108"/>
                              </a:lnTo>
                              <a:lnTo>
                                <a:pt x="38" y="147"/>
                              </a:lnTo>
                              <a:lnTo>
                                <a:pt x="26" y="198"/>
                              </a:lnTo>
                              <a:lnTo>
                                <a:pt x="19" y="256"/>
                              </a:lnTo>
                              <a:lnTo>
                                <a:pt x="6" y="294"/>
                              </a:lnTo>
                              <a:lnTo>
                                <a:pt x="0" y="326"/>
                              </a:lnTo>
                              <a:lnTo>
                                <a:pt x="0" y="364"/>
                              </a:lnTo>
                              <a:lnTo>
                                <a:pt x="0" y="409"/>
                              </a:lnTo>
                              <a:lnTo>
                                <a:pt x="13" y="371"/>
                              </a:lnTo>
                              <a:lnTo>
                                <a:pt x="26" y="332"/>
                              </a:lnTo>
                              <a:lnTo>
                                <a:pt x="32" y="300"/>
                              </a:lnTo>
                              <a:lnTo>
                                <a:pt x="38" y="275"/>
                              </a:lnTo>
                              <a:lnTo>
                                <a:pt x="45" y="243"/>
                              </a:lnTo>
                              <a:lnTo>
                                <a:pt x="51" y="185"/>
                              </a:lnTo>
                              <a:lnTo>
                                <a:pt x="70" y="147"/>
                              </a:lnTo>
                              <a:lnTo>
                                <a:pt x="77" y="121"/>
                              </a:lnTo>
                              <a:lnTo>
                                <a:pt x="83" y="89"/>
                              </a:lnTo>
                              <a:lnTo>
                                <a:pt x="90" y="64"/>
                              </a:lnTo>
                              <a:lnTo>
                                <a:pt x="102" y="44"/>
                              </a:lnTo>
                              <a:lnTo>
                                <a:pt x="109" y="25"/>
                              </a:lnTo>
                              <a:lnTo>
                                <a:pt x="115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2" name="Freeform 4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5" y="2688"/>
                          <a:ext cx="129" cy="142"/>
                        </a:xfrm>
                        <a:custGeom>
                          <a:avLst/>
                          <a:gdLst>
                            <a:gd name="T0" fmla="*/ 38 w 129"/>
                            <a:gd name="T1" fmla="*/ 64 h 142"/>
                            <a:gd name="T2" fmla="*/ 45 w 129"/>
                            <a:gd name="T3" fmla="*/ 58 h 142"/>
                            <a:gd name="T4" fmla="*/ 51 w 129"/>
                            <a:gd name="T5" fmla="*/ 51 h 142"/>
                            <a:gd name="T6" fmla="*/ 57 w 129"/>
                            <a:gd name="T7" fmla="*/ 38 h 142"/>
                            <a:gd name="T8" fmla="*/ 64 w 129"/>
                            <a:gd name="T9" fmla="*/ 32 h 142"/>
                            <a:gd name="T10" fmla="*/ 77 w 129"/>
                            <a:gd name="T11" fmla="*/ 19 h 142"/>
                            <a:gd name="T12" fmla="*/ 89 w 129"/>
                            <a:gd name="T13" fmla="*/ 13 h 142"/>
                            <a:gd name="T14" fmla="*/ 109 w 129"/>
                            <a:gd name="T15" fmla="*/ 6 h 142"/>
                            <a:gd name="T16" fmla="*/ 128 w 129"/>
                            <a:gd name="T17" fmla="*/ 0 h 142"/>
                            <a:gd name="T18" fmla="*/ 115 w 129"/>
                            <a:gd name="T19" fmla="*/ 13 h 142"/>
                            <a:gd name="T20" fmla="*/ 102 w 129"/>
                            <a:gd name="T21" fmla="*/ 26 h 142"/>
                            <a:gd name="T22" fmla="*/ 89 w 129"/>
                            <a:gd name="T23" fmla="*/ 45 h 142"/>
                            <a:gd name="T24" fmla="*/ 83 w 129"/>
                            <a:gd name="T25" fmla="*/ 58 h 142"/>
                            <a:gd name="T26" fmla="*/ 70 w 129"/>
                            <a:gd name="T27" fmla="*/ 77 h 142"/>
                            <a:gd name="T28" fmla="*/ 64 w 129"/>
                            <a:gd name="T29" fmla="*/ 90 h 142"/>
                            <a:gd name="T30" fmla="*/ 51 w 129"/>
                            <a:gd name="T31" fmla="*/ 102 h 142"/>
                            <a:gd name="T32" fmla="*/ 32 w 129"/>
                            <a:gd name="T33" fmla="*/ 115 h 142"/>
                            <a:gd name="T34" fmla="*/ 19 w 129"/>
                            <a:gd name="T35" fmla="*/ 128 h 142"/>
                            <a:gd name="T36" fmla="*/ 6 w 129"/>
                            <a:gd name="T37" fmla="*/ 134 h 142"/>
                            <a:gd name="T38" fmla="*/ 0 w 129"/>
                            <a:gd name="T39" fmla="*/ 141 h 142"/>
                            <a:gd name="T40" fmla="*/ 0 w 129"/>
                            <a:gd name="T41" fmla="*/ 128 h 142"/>
                            <a:gd name="T42" fmla="*/ 13 w 129"/>
                            <a:gd name="T43" fmla="*/ 115 h 142"/>
                            <a:gd name="T44" fmla="*/ 19 w 129"/>
                            <a:gd name="T45" fmla="*/ 102 h 142"/>
                            <a:gd name="T46" fmla="*/ 25 w 129"/>
                            <a:gd name="T47" fmla="*/ 90 h 142"/>
                            <a:gd name="T48" fmla="*/ 32 w 129"/>
                            <a:gd name="T49" fmla="*/ 77 h 142"/>
                            <a:gd name="T50" fmla="*/ 38 w 129"/>
                            <a:gd name="T51" fmla="*/ 64 h 142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129"/>
                            <a:gd name="T79" fmla="*/ 0 h 142"/>
                            <a:gd name="T80" fmla="*/ 129 w 129"/>
                            <a:gd name="T81" fmla="*/ 142 h 142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129" h="142">
                              <a:moveTo>
                                <a:pt x="38" y="64"/>
                              </a:moveTo>
                              <a:lnTo>
                                <a:pt x="45" y="58"/>
                              </a:lnTo>
                              <a:lnTo>
                                <a:pt x="51" y="51"/>
                              </a:lnTo>
                              <a:lnTo>
                                <a:pt x="57" y="38"/>
                              </a:lnTo>
                              <a:lnTo>
                                <a:pt x="64" y="32"/>
                              </a:lnTo>
                              <a:lnTo>
                                <a:pt x="77" y="19"/>
                              </a:lnTo>
                              <a:lnTo>
                                <a:pt x="89" y="13"/>
                              </a:lnTo>
                              <a:lnTo>
                                <a:pt x="109" y="6"/>
                              </a:lnTo>
                              <a:lnTo>
                                <a:pt x="128" y="0"/>
                              </a:lnTo>
                              <a:lnTo>
                                <a:pt x="115" y="13"/>
                              </a:lnTo>
                              <a:lnTo>
                                <a:pt x="102" y="26"/>
                              </a:lnTo>
                              <a:lnTo>
                                <a:pt x="89" y="45"/>
                              </a:lnTo>
                              <a:lnTo>
                                <a:pt x="83" y="58"/>
                              </a:lnTo>
                              <a:lnTo>
                                <a:pt x="70" y="77"/>
                              </a:lnTo>
                              <a:lnTo>
                                <a:pt x="64" y="90"/>
                              </a:lnTo>
                              <a:lnTo>
                                <a:pt x="51" y="102"/>
                              </a:lnTo>
                              <a:lnTo>
                                <a:pt x="32" y="115"/>
                              </a:lnTo>
                              <a:lnTo>
                                <a:pt x="19" y="128"/>
                              </a:lnTo>
                              <a:lnTo>
                                <a:pt x="6" y="134"/>
                              </a:lnTo>
                              <a:lnTo>
                                <a:pt x="0" y="141"/>
                              </a:lnTo>
                              <a:lnTo>
                                <a:pt x="0" y="128"/>
                              </a:lnTo>
                              <a:lnTo>
                                <a:pt x="13" y="115"/>
                              </a:lnTo>
                              <a:lnTo>
                                <a:pt x="19" y="102"/>
                              </a:lnTo>
                              <a:lnTo>
                                <a:pt x="25" y="90"/>
                              </a:lnTo>
                              <a:lnTo>
                                <a:pt x="32" y="77"/>
                              </a:lnTo>
                              <a:lnTo>
                                <a:pt x="38" y="64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3" name="Freeform 4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0" y="3174"/>
                          <a:ext cx="186" cy="52"/>
                        </a:xfrm>
                        <a:custGeom>
                          <a:avLst/>
                          <a:gdLst>
                            <a:gd name="T0" fmla="*/ 0 w 186"/>
                            <a:gd name="T1" fmla="*/ 45 h 52"/>
                            <a:gd name="T2" fmla="*/ 6 w 186"/>
                            <a:gd name="T3" fmla="*/ 32 h 52"/>
                            <a:gd name="T4" fmla="*/ 12 w 186"/>
                            <a:gd name="T5" fmla="*/ 19 h 52"/>
                            <a:gd name="T6" fmla="*/ 25 w 186"/>
                            <a:gd name="T7" fmla="*/ 13 h 52"/>
                            <a:gd name="T8" fmla="*/ 44 w 186"/>
                            <a:gd name="T9" fmla="*/ 7 h 52"/>
                            <a:gd name="T10" fmla="*/ 64 w 186"/>
                            <a:gd name="T11" fmla="*/ 0 h 52"/>
                            <a:gd name="T12" fmla="*/ 83 w 186"/>
                            <a:gd name="T13" fmla="*/ 0 h 52"/>
                            <a:gd name="T14" fmla="*/ 108 w 186"/>
                            <a:gd name="T15" fmla="*/ 7 h 52"/>
                            <a:gd name="T16" fmla="*/ 128 w 186"/>
                            <a:gd name="T17" fmla="*/ 7 h 52"/>
                            <a:gd name="T18" fmla="*/ 153 w 186"/>
                            <a:gd name="T19" fmla="*/ 13 h 52"/>
                            <a:gd name="T20" fmla="*/ 172 w 186"/>
                            <a:gd name="T21" fmla="*/ 19 h 52"/>
                            <a:gd name="T22" fmla="*/ 185 w 186"/>
                            <a:gd name="T23" fmla="*/ 32 h 52"/>
                            <a:gd name="T24" fmla="*/ 179 w 186"/>
                            <a:gd name="T25" fmla="*/ 32 h 52"/>
                            <a:gd name="T26" fmla="*/ 172 w 186"/>
                            <a:gd name="T27" fmla="*/ 39 h 52"/>
                            <a:gd name="T28" fmla="*/ 166 w 186"/>
                            <a:gd name="T29" fmla="*/ 51 h 52"/>
                            <a:gd name="T30" fmla="*/ 160 w 186"/>
                            <a:gd name="T31" fmla="*/ 51 h 52"/>
                            <a:gd name="T32" fmla="*/ 140 w 186"/>
                            <a:gd name="T33" fmla="*/ 51 h 52"/>
                            <a:gd name="T34" fmla="*/ 108 w 186"/>
                            <a:gd name="T35" fmla="*/ 45 h 52"/>
                            <a:gd name="T36" fmla="*/ 70 w 186"/>
                            <a:gd name="T37" fmla="*/ 39 h 52"/>
                            <a:gd name="T38" fmla="*/ 32 w 186"/>
                            <a:gd name="T39" fmla="*/ 45 h 52"/>
                            <a:gd name="T40" fmla="*/ 0 w 186"/>
                            <a:gd name="T41" fmla="*/ 45 h 52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86"/>
                            <a:gd name="T64" fmla="*/ 0 h 52"/>
                            <a:gd name="T65" fmla="*/ 186 w 186"/>
                            <a:gd name="T66" fmla="*/ 52 h 52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86" h="52">
                              <a:moveTo>
                                <a:pt x="0" y="45"/>
                              </a:moveTo>
                              <a:lnTo>
                                <a:pt x="6" y="32"/>
                              </a:lnTo>
                              <a:lnTo>
                                <a:pt x="12" y="19"/>
                              </a:lnTo>
                              <a:lnTo>
                                <a:pt x="25" y="13"/>
                              </a:lnTo>
                              <a:lnTo>
                                <a:pt x="44" y="7"/>
                              </a:lnTo>
                              <a:lnTo>
                                <a:pt x="64" y="0"/>
                              </a:lnTo>
                              <a:lnTo>
                                <a:pt x="83" y="0"/>
                              </a:lnTo>
                              <a:lnTo>
                                <a:pt x="108" y="7"/>
                              </a:lnTo>
                              <a:lnTo>
                                <a:pt x="128" y="7"/>
                              </a:lnTo>
                              <a:lnTo>
                                <a:pt x="153" y="13"/>
                              </a:lnTo>
                              <a:lnTo>
                                <a:pt x="172" y="19"/>
                              </a:lnTo>
                              <a:lnTo>
                                <a:pt x="185" y="32"/>
                              </a:lnTo>
                              <a:lnTo>
                                <a:pt x="179" y="32"/>
                              </a:lnTo>
                              <a:lnTo>
                                <a:pt x="172" y="39"/>
                              </a:lnTo>
                              <a:lnTo>
                                <a:pt x="166" y="51"/>
                              </a:lnTo>
                              <a:lnTo>
                                <a:pt x="160" y="51"/>
                              </a:lnTo>
                              <a:lnTo>
                                <a:pt x="140" y="51"/>
                              </a:lnTo>
                              <a:lnTo>
                                <a:pt x="108" y="45"/>
                              </a:lnTo>
                              <a:lnTo>
                                <a:pt x="70" y="39"/>
                              </a:lnTo>
                              <a:lnTo>
                                <a:pt x="32" y="45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4" name="Freeform 4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02" y="2496"/>
                          <a:ext cx="200" cy="366"/>
                        </a:xfrm>
                        <a:custGeom>
                          <a:avLst/>
                          <a:gdLst>
                            <a:gd name="T0" fmla="*/ 199 w 200"/>
                            <a:gd name="T1" fmla="*/ 0 h 366"/>
                            <a:gd name="T2" fmla="*/ 186 w 200"/>
                            <a:gd name="T3" fmla="*/ 19 h 366"/>
                            <a:gd name="T4" fmla="*/ 173 w 200"/>
                            <a:gd name="T5" fmla="*/ 32 h 366"/>
                            <a:gd name="T6" fmla="*/ 173 w 200"/>
                            <a:gd name="T7" fmla="*/ 51 h 366"/>
                            <a:gd name="T8" fmla="*/ 167 w 200"/>
                            <a:gd name="T9" fmla="*/ 64 h 366"/>
                            <a:gd name="T10" fmla="*/ 173 w 200"/>
                            <a:gd name="T11" fmla="*/ 77 h 366"/>
                            <a:gd name="T12" fmla="*/ 180 w 200"/>
                            <a:gd name="T13" fmla="*/ 96 h 366"/>
                            <a:gd name="T14" fmla="*/ 167 w 200"/>
                            <a:gd name="T15" fmla="*/ 102 h 366"/>
                            <a:gd name="T16" fmla="*/ 160 w 200"/>
                            <a:gd name="T17" fmla="*/ 115 h 366"/>
                            <a:gd name="T18" fmla="*/ 141 w 200"/>
                            <a:gd name="T19" fmla="*/ 160 h 366"/>
                            <a:gd name="T20" fmla="*/ 128 w 200"/>
                            <a:gd name="T21" fmla="*/ 211 h 366"/>
                            <a:gd name="T22" fmla="*/ 103 w 200"/>
                            <a:gd name="T23" fmla="*/ 275 h 366"/>
                            <a:gd name="T24" fmla="*/ 90 w 200"/>
                            <a:gd name="T25" fmla="*/ 307 h 366"/>
                            <a:gd name="T26" fmla="*/ 71 w 200"/>
                            <a:gd name="T27" fmla="*/ 314 h 366"/>
                            <a:gd name="T28" fmla="*/ 39 w 200"/>
                            <a:gd name="T29" fmla="*/ 339 h 366"/>
                            <a:gd name="T30" fmla="*/ 0 w 200"/>
                            <a:gd name="T31" fmla="*/ 365 h 366"/>
                            <a:gd name="T32" fmla="*/ 52 w 200"/>
                            <a:gd name="T33" fmla="*/ 314 h 366"/>
                            <a:gd name="T34" fmla="*/ 77 w 200"/>
                            <a:gd name="T35" fmla="*/ 262 h 366"/>
                            <a:gd name="T36" fmla="*/ 96 w 200"/>
                            <a:gd name="T37" fmla="*/ 218 h 366"/>
                            <a:gd name="T38" fmla="*/ 116 w 200"/>
                            <a:gd name="T39" fmla="*/ 166 h 366"/>
                            <a:gd name="T40" fmla="*/ 135 w 200"/>
                            <a:gd name="T41" fmla="*/ 122 h 366"/>
                            <a:gd name="T42" fmla="*/ 135 w 200"/>
                            <a:gd name="T43" fmla="*/ 96 h 366"/>
                            <a:gd name="T44" fmla="*/ 141 w 200"/>
                            <a:gd name="T45" fmla="*/ 70 h 366"/>
                            <a:gd name="T46" fmla="*/ 154 w 200"/>
                            <a:gd name="T47" fmla="*/ 45 h 366"/>
                            <a:gd name="T48" fmla="*/ 167 w 200"/>
                            <a:gd name="T49" fmla="*/ 26 h 366"/>
                            <a:gd name="T50" fmla="*/ 180 w 200"/>
                            <a:gd name="T51" fmla="*/ 13 h 366"/>
                            <a:gd name="T52" fmla="*/ 192 w 200"/>
                            <a:gd name="T53" fmla="*/ 6 h 366"/>
                            <a:gd name="T54" fmla="*/ 199 w 200"/>
                            <a:gd name="T55" fmla="*/ 0 h 36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200"/>
                            <a:gd name="T85" fmla="*/ 0 h 366"/>
                            <a:gd name="T86" fmla="*/ 200 w 200"/>
                            <a:gd name="T87" fmla="*/ 366 h 36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200" h="366">
                              <a:moveTo>
                                <a:pt x="199" y="0"/>
                              </a:moveTo>
                              <a:lnTo>
                                <a:pt x="186" y="19"/>
                              </a:lnTo>
                              <a:lnTo>
                                <a:pt x="173" y="32"/>
                              </a:lnTo>
                              <a:lnTo>
                                <a:pt x="173" y="51"/>
                              </a:lnTo>
                              <a:lnTo>
                                <a:pt x="167" y="64"/>
                              </a:lnTo>
                              <a:lnTo>
                                <a:pt x="173" y="77"/>
                              </a:lnTo>
                              <a:lnTo>
                                <a:pt x="180" y="96"/>
                              </a:lnTo>
                              <a:lnTo>
                                <a:pt x="167" y="102"/>
                              </a:lnTo>
                              <a:lnTo>
                                <a:pt x="160" y="115"/>
                              </a:lnTo>
                              <a:lnTo>
                                <a:pt x="141" y="160"/>
                              </a:lnTo>
                              <a:lnTo>
                                <a:pt x="128" y="211"/>
                              </a:lnTo>
                              <a:lnTo>
                                <a:pt x="103" y="275"/>
                              </a:lnTo>
                              <a:lnTo>
                                <a:pt x="90" y="307"/>
                              </a:lnTo>
                              <a:lnTo>
                                <a:pt x="71" y="314"/>
                              </a:lnTo>
                              <a:lnTo>
                                <a:pt x="39" y="339"/>
                              </a:lnTo>
                              <a:lnTo>
                                <a:pt x="0" y="365"/>
                              </a:lnTo>
                              <a:lnTo>
                                <a:pt x="52" y="314"/>
                              </a:lnTo>
                              <a:lnTo>
                                <a:pt x="77" y="262"/>
                              </a:lnTo>
                              <a:lnTo>
                                <a:pt x="96" y="218"/>
                              </a:lnTo>
                              <a:lnTo>
                                <a:pt x="116" y="166"/>
                              </a:lnTo>
                              <a:lnTo>
                                <a:pt x="135" y="122"/>
                              </a:lnTo>
                              <a:lnTo>
                                <a:pt x="135" y="96"/>
                              </a:lnTo>
                              <a:lnTo>
                                <a:pt x="141" y="70"/>
                              </a:lnTo>
                              <a:lnTo>
                                <a:pt x="154" y="45"/>
                              </a:lnTo>
                              <a:lnTo>
                                <a:pt x="167" y="26"/>
                              </a:lnTo>
                              <a:lnTo>
                                <a:pt x="180" y="13"/>
                              </a:lnTo>
                              <a:lnTo>
                                <a:pt x="192" y="6"/>
                              </a:lnTo>
                              <a:lnTo>
                                <a:pt x="199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5" name="Freeform 4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0" y="2483"/>
                          <a:ext cx="104" cy="340"/>
                        </a:xfrm>
                        <a:custGeom>
                          <a:avLst/>
                          <a:gdLst>
                            <a:gd name="T0" fmla="*/ 77 w 104"/>
                            <a:gd name="T1" fmla="*/ 0 h 340"/>
                            <a:gd name="T2" fmla="*/ 64 w 104"/>
                            <a:gd name="T3" fmla="*/ 7 h 340"/>
                            <a:gd name="T4" fmla="*/ 52 w 104"/>
                            <a:gd name="T5" fmla="*/ 19 h 340"/>
                            <a:gd name="T6" fmla="*/ 52 w 104"/>
                            <a:gd name="T7" fmla="*/ 32 h 340"/>
                            <a:gd name="T8" fmla="*/ 45 w 104"/>
                            <a:gd name="T9" fmla="*/ 51 h 340"/>
                            <a:gd name="T10" fmla="*/ 39 w 104"/>
                            <a:gd name="T11" fmla="*/ 64 h 340"/>
                            <a:gd name="T12" fmla="*/ 26 w 104"/>
                            <a:gd name="T13" fmla="*/ 77 h 340"/>
                            <a:gd name="T14" fmla="*/ 20 w 104"/>
                            <a:gd name="T15" fmla="*/ 90 h 340"/>
                            <a:gd name="T16" fmla="*/ 0 w 104"/>
                            <a:gd name="T17" fmla="*/ 96 h 340"/>
                            <a:gd name="T18" fmla="*/ 13 w 104"/>
                            <a:gd name="T19" fmla="*/ 103 h 340"/>
                            <a:gd name="T20" fmla="*/ 20 w 104"/>
                            <a:gd name="T21" fmla="*/ 109 h 340"/>
                            <a:gd name="T22" fmla="*/ 26 w 104"/>
                            <a:gd name="T23" fmla="*/ 122 h 340"/>
                            <a:gd name="T24" fmla="*/ 26 w 104"/>
                            <a:gd name="T25" fmla="*/ 128 h 340"/>
                            <a:gd name="T26" fmla="*/ 20 w 104"/>
                            <a:gd name="T27" fmla="*/ 154 h 340"/>
                            <a:gd name="T28" fmla="*/ 26 w 104"/>
                            <a:gd name="T29" fmla="*/ 179 h 340"/>
                            <a:gd name="T30" fmla="*/ 32 w 104"/>
                            <a:gd name="T31" fmla="*/ 199 h 340"/>
                            <a:gd name="T32" fmla="*/ 45 w 104"/>
                            <a:gd name="T33" fmla="*/ 224 h 340"/>
                            <a:gd name="T34" fmla="*/ 52 w 104"/>
                            <a:gd name="T35" fmla="*/ 243 h 340"/>
                            <a:gd name="T36" fmla="*/ 64 w 104"/>
                            <a:gd name="T37" fmla="*/ 263 h 340"/>
                            <a:gd name="T38" fmla="*/ 77 w 104"/>
                            <a:gd name="T39" fmla="*/ 282 h 340"/>
                            <a:gd name="T40" fmla="*/ 84 w 104"/>
                            <a:gd name="T41" fmla="*/ 301 h 340"/>
                            <a:gd name="T42" fmla="*/ 90 w 104"/>
                            <a:gd name="T43" fmla="*/ 320 h 340"/>
                            <a:gd name="T44" fmla="*/ 96 w 104"/>
                            <a:gd name="T45" fmla="*/ 339 h 340"/>
                            <a:gd name="T46" fmla="*/ 103 w 104"/>
                            <a:gd name="T47" fmla="*/ 314 h 340"/>
                            <a:gd name="T48" fmla="*/ 103 w 104"/>
                            <a:gd name="T49" fmla="*/ 288 h 340"/>
                            <a:gd name="T50" fmla="*/ 103 w 104"/>
                            <a:gd name="T51" fmla="*/ 243 h 340"/>
                            <a:gd name="T52" fmla="*/ 90 w 104"/>
                            <a:gd name="T53" fmla="*/ 71 h 340"/>
                            <a:gd name="T54" fmla="*/ 77 w 104"/>
                            <a:gd name="T55" fmla="*/ 0 h 340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104"/>
                            <a:gd name="T85" fmla="*/ 0 h 340"/>
                            <a:gd name="T86" fmla="*/ 104 w 104"/>
                            <a:gd name="T87" fmla="*/ 340 h 340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104" h="340">
                              <a:moveTo>
                                <a:pt x="77" y="0"/>
                              </a:moveTo>
                              <a:lnTo>
                                <a:pt x="64" y="7"/>
                              </a:lnTo>
                              <a:lnTo>
                                <a:pt x="52" y="19"/>
                              </a:lnTo>
                              <a:lnTo>
                                <a:pt x="52" y="32"/>
                              </a:lnTo>
                              <a:lnTo>
                                <a:pt x="45" y="51"/>
                              </a:lnTo>
                              <a:lnTo>
                                <a:pt x="39" y="64"/>
                              </a:lnTo>
                              <a:lnTo>
                                <a:pt x="26" y="77"/>
                              </a:lnTo>
                              <a:lnTo>
                                <a:pt x="20" y="90"/>
                              </a:lnTo>
                              <a:lnTo>
                                <a:pt x="0" y="96"/>
                              </a:lnTo>
                              <a:lnTo>
                                <a:pt x="13" y="103"/>
                              </a:lnTo>
                              <a:lnTo>
                                <a:pt x="20" y="109"/>
                              </a:lnTo>
                              <a:lnTo>
                                <a:pt x="26" y="122"/>
                              </a:lnTo>
                              <a:lnTo>
                                <a:pt x="26" y="128"/>
                              </a:lnTo>
                              <a:lnTo>
                                <a:pt x="20" y="154"/>
                              </a:lnTo>
                              <a:lnTo>
                                <a:pt x="26" y="179"/>
                              </a:lnTo>
                              <a:lnTo>
                                <a:pt x="32" y="199"/>
                              </a:lnTo>
                              <a:lnTo>
                                <a:pt x="45" y="224"/>
                              </a:lnTo>
                              <a:lnTo>
                                <a:pt x="52" y="243"/>
                              </a:lnTo>
                              <a:lnTo>
                                <a:pt x="64" y="263"/>
                              </a:lnTo>
                              <a:lnTo>
                                <a:pt x="77" y="282"/>
                              </a:lnTo>
                              <a:lnTo>
                                <a:pt x="84" y="301"/>
                              </a:lnTo>
                              <a:lnTo>
                                <a:pt x="90" y="320"/>
                              </a:lnTo>
                              <a:lnTo>
                                <a:pt x="96" y="339"/>
                              </a:lnTo>
                              <a:lnTo>
                                <a:pt x="103" y="314"/>
                              </a:lnTo>
                              <a:lnTo>
                                <a:pt x="103" y="288"/>
                              </a:lnTo>
                              <a:lnTo>
                                <a:pt x="103" y="243"/>
                              </a:lnTo>
                              <a:lnTo>
                                <a:pt x="90" y="71"/>
                              </a:lnTo>
                              <a:lnTo>
                                <a:pt x="77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6" name="Freeform 4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14" y="3129"/>
                          <a:ext cx="212" cy="97"/>
                        </a:xfrm>
                        <a:custGeom>
                          <a:avLst/>
                          <a:gdLst>
                            <a:gd name="T0" fmla="*/ 0 w 212"/>
                            <a:gd name="T1" fmla="*/ 20 h 97"/>
                            <a:gd name="T2" fmla="*/ 19 w 212"/>
                            <a:gd name="T3" fmla="*/ 32 h 97"/>
                            <a:gd name="T4" fmla="*/ 38 w 212"/>
                            <a:gd name="T5" fmla="*/ 45 h 97"/>
                            <a:gd name="T6" fmla="*/ 64 w 212"/>
                            <a:gd name="T7" fmla="*/ 58 h 97"/>
                            <a:gd name="T8" fmla="*/ 83 w 212"/>
                            <a:gd name="T9" fmla="*/ 71 h 97"/>
                            <a:gd name="T10" fmla="*/ 102 w 212"/>
                            <a:gd name="T11" fmla="*/ 71 h 97"/>
                            <a:gd name="T12" fmla="*/ 121 w 212"/>
                            <a:gd name="T13" fmla="*/ 77 h 97"/>
                            <a:gd name="T14" fmla="*/ 147 w 212"/>
                            <a:gd name="T15" fmla="*/ 77 h 97"/>
                            <a:gd name="T16" fmla="*/ 172 w 212"/>
                            <a:gd name="T17" fmla="*/ 84 h 97"/>
                            <a:gd name="T18" fmla="*/ 192 w 212"/>
                            <a:gd name="T19" fmla="*/ 90 h 97"/>
                            <a:gd name="T20" fmla="*/ 211 w 212"/>
                            <a:gd name="T21" fmla="*/ 96 h 97"/>
                            <a:gd name="T22" fmla="*/ 198 w 212"/>
                            <a:gd name="T23" fmla="*/ 71 h 97"/>
                            <a:gd name="T24" fmla="*/ 179 w 212"/>
                            <a:gd name="T25" fmla="*/ 45 h 97"/>
                            <a:gd name="T26" fmla="*/ 160 w 212"/>
                            <a:gd name="T27" fmla="*/ 32 h 97"/>
                            <a:gd name="T28" fmla="*/ 140 w 212"/>
                            <a:gd name="T29" fmla="*/ 20 h 97"/>
                            <a:gd name="T30" fmla="*/ 121 w 212"/>
                            <a:gd name="T31" fmla="*/ 0 h 97"/>
                            <a:gd name="T32" fmla="*/ 115 w 212"/>
                            <a:gd name="T33" fmla="*/ 20 h 97"/>
                            <a:gd name="T34" fmla="*/ 96 w 212"/>
                            <a:gd name="T35" fmla="*/ 26 h 97"/>
                            <a:gd name="T36" fmla="*/ 83 w 212"/>
                            <a:gd name="T37" fmla="*/ 32 h 97"/>
                            <a:gd name="T38" fmla="*/ 70 w 212"/>
                            <a:gd name="T39" fmla="*/ 39 h 97"/>
                            <a:gd name="T40" fmla="*/ 51 w 212"/>
                            <a:gd name="T41" fmla="*/ 26 h 97"/>
                            <a:gd name="T42" fmla="*/ 32 w 212"/>
                            <a:gd name="T43" fmla="*/ 20 h 97"/>
                            <a:gd name="T44" fmla="*/ 19 w 212"/>
                            <a:gd name="T45" fmla="*/ 20 h 97"/>
                            <a:gd name="T46" fmla="*/ 0 w 212"/>
                            <a:gd name="T47" fmla="*/ 20 h 97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212"/>
                            <a:gd name="T73" fmla="*/ 0 h 97"/>
                            <a:gd name="T74" fmla="*/ 212 w 212"/>
                            <a:gd name="T75" fmla="*/ 97 h 97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212" h="97">
                              <a:moveTo>
                                <a:pt x="0" y="20"/>
                              </a:moveTo>
                              <a:lnTo>
                                <a:pt x="19" y="32"/>
                              </a:lnTo>
                              <a:lnTo>
                                <a:pt x="38" y="45"/>
                              </a:lnTo>
                              <a:lnTo>
                                <a:pt x="64" y="58"/>
                              </a:lnTo>
                              <a:lnTo>
                                <a:pt x="83" y="71"/>
                              </a:lnTo>
                              <a:lnTo>
                                <a:pt x="102" y="71"/>
                              </a:lnTo>
                              <a:lnTo>
                                <a:pt x="121" y="77"/>
                              </a:lnTo>
                              <a:lnTo>
                                <a:pt x="147" y="77"/>
                              </a:lnTo>
                              <a:lnTo>
                                <a:pt x="172" y="84"/>
                              </a:lnTo>
                              <a:lnTo>
                                <a:pt x="192" y="90"/>
                              </a:lnTo>
                              <a:lnTo>
                                <a:pt x="211" y="96"/>
                              </a:lnTo>
                              <a:lnTo>
                                <a:pt x="198" y="71"/>
                              </a:lnTo>
                              <a:lnTo>
                                <a:pt x="179" y="45"/>
                              </a:lnTo>
                              <a:lnTo>
                                <a:pt x="160" y="32"/>
                              </a:lnTo>
                              <a:lnTo>
                                <a:pt x="140" y="20"/>
                              </a:lnTo>
                              <a:lnTo>
                                <a:pt x="121" y="0"/>
                              </a:lnTo>
                              <a:lnTo>
                                <a:pt x="115" y="20"/>
                              </a:lnTo>
                              <a:lnTo>
                                <a:pt x="96" y="26"/>
                              </a:lnTo>
                              <a:lnTo>
                                <a:pt x="83" y="32"/>
                              </a:lnTo>
                              <a:lnTo>
                                <a:pt x="70" y="39"/>
                              </a:lnTo>
                              <a:lnTo>
                                <a:pt x="51" y="26"/>
                              </a:lnTo>
                              <a:lnTo>
                                <a:pt x="32" y="20"/>
                              </a:lnTo>
                              <a:lnTo>
                                <a:pt x="19" y="20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7" name="Freeform 4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" y="3014"/>
                          <a:ext cx="117" cy="123"/>
                        </a:xfrm>
                        <a:custGeom>
                          <a:avLst/>
                          <a:gdLst>
                            <a:gd name="T0" fmla="*/ 71 w 117"/>
                            <a:gd name="T1" fmla="*/ 0 h 123"/>
                            <a:gd name="T2" fmla="*/ 84 w 117"/>
                            <a:gd name="T3" fmla="*/ 7 h 123"/>
                            <a:gd name="T4" fmla="*/ 90 w 117"/>
                            <a:gd name="T5" fmla="*/ 19 h 123"/>
                            <a:gd name="T6" fmla="*/ 96 w 117"/>
                            <a:gd name="T7" fmla="*/ 32 h 123"/>
                            <a:gd name="T8" fmla="*/ 103 w 117"/>
                            <a:gd name="T9" fmla="*/ 51 h 123"/>
                            <a:gd name="T10" fmla="*/ 109 w 117"/>
                            <a:gd name="T11" fmla="*/ 71 h 123"/>
                            <a:gd name="T12" fmla="*/ 116 w 117"/>
                            <a:gd name="T13" fmla="*/ 90 h 123"/>
                            <a:gd name="T14" fmla="*/ 116 w 117"/>
                            <a:gd name="T15" fmla="*/ 122 h 123"/>
                            <a:gd name="T16" fmla="*/ 96 w 117"/>
                            <a:gd name="T17" fmla="*/ 109 h 123"/>
                            <a:gd name="T18" fmla="*/ 71 w 117"/>
                            <a:gd name="T19" fmla="*/ 103 h 123"/>
                            <a:gd name="T20" fmla="*/ 64 w 117"/>
                            <a:gd name="T21" fmla="*/ 103 h 123"/>
                            <a:gd name="T22" fmla="*/ 52 w 117"/>
                            <a:gd name="T23" fmla="*/ 96 h 123"/>
                            <a:gd name="T24" fmla="*/ 52 w 117"/>
                            <a:gd name="T25" fmla="*/ 83 h 123"/>
                            <a:gd name="T26" fmla="*/ 45 w 117"/>
                            <a:gd name="T27" fmla="*/ 64 h 123"/>
                            <a:gd name="T28" fmla="*/ 32 w 117"/>
                            <a:gd name="T29" fmla="*/ 51 h 123"/>
                            <a:gd name="T30" fmla="*/ 20 w 117"/>
                            <a:gd name="T31" fmla="*/ 39 h 123"/>
                            <a:gd name="T32" fmla="*/ 0 w 117"/>
                            <a:gd name="T33" fmla="*/ 39 h 123"/>
                            <a:gd name="T34" fmla="*/ 20 w 117"/>
                            <a:gd name="T35" fmla="*/ 32 h 123"/>
                            <a:gd name="T36" fmla="*/ 32 w 117"/>
                            <a:gd name="T37" fmla="*/ 26 h 123"/>
                            <a:gd name="T38" fmla="*/ 45 w 117"/>
                            <a:gd name="T39" fmla="*/ 26 h 123"/>
                            <a:gd name="T40" fmla="*/ 58 w 117"/>
                            <a:gd name="T41" fmla="*/ 32 h 123"/>
                            <a:gd name="T42" fmla="*/ 64 w 117"/>
                            <a:gd name="T43" fmla="*/ 13 h 123"/>
                            <a:gd name="T44" fmla="*/ 71 w 117"/>
                            <a:gd name="T45" fmla="*/ 0 h 123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117"/>
                            <a:gd name="T70" fmla="*/ 0 h 123"/>
                            <a:gd name="T71" fmla="*/ 117 w 117"/>
                            <a:gd name="T72" fmla="*/ 123 h 123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117" h="123">
                              <a:moveTo>
                                <a:pt x="71" y="0"/>
                              </a:moveTo>
                              <a:lnTo>
                                <a:pt x="84" y="7"/>
                              </a:lnTo>
                              <a:lnTo>
                                <a:pt x="90" y="19"/>
                              </a:lnTo>
                              <a:lnTo>
                                <a:pt x="96" y="32"/>
                              </a:lnTo>
                              <a:lnTo>
                                <a:pt x="103" y="51"/>
                              </a:lnTo>
                              <a:lnTo>
                                <a:pt x="109" y="71"/>
                              </a:lnTo>
                              <a:lnTo>
                                <a:pt x="116" y="90"/>
                              </a:lnTo>
                              <a:lnTo>
                                <a:pt x="116" y="122"/>
                              </a:lnTo>
                              <a:lnTo>
                                <a:pt x="96" y="109"/>
                              </a:lnTo>
                              <a:lnTo>
                                <a:pt x="71" y="103"/>
                              </a:lnTo>
                              <a:lnTo>
                                <a:pt x="64" y="103"/>
                              </a:lnTo>
                              <a:lnTo>
                                <a:pt x="52" y="96"/>
                              </a:lnTo>
                              <a:lnTo>
                                <a:pt x="52" y="83"/>
                              </a:lnTo>
                              <a:lnTo>
                                <a:pt x="45" y="64"/>
                              </a:lnTo>
                              <a:lnTo>
                                <a:pt x="32" y="51"/>
                              </a:lnTo>
                              <a:lnTo>
                                <a:pt x="20" y="39"/>
                              </a:lnTo>
                              <a:lnTo>
                                <a:pt x="0" y="39"/>
                              </a:lnTo>
                              <a:lnTo>
                                <a:pt x="20" y="32"/>
                              </a:lnTo>
                              <a:lnTo>
                                <a:pt x="32" y="26"/>
                              </a:lnTo>
                              <a:lnTo>
                                <a:pt x="45" y="26"/>
                              </a:lnTo>
                              <a:lnTo>
                                <a:pt x="58" y="32"/>
                              </a:lnTo>
                              <a:lnTo>
                                <a:pt x="64" y="13"/>
                              </a:lnTo>
                              <a:lnTo>
                                <a:pt x="71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8" name="Freeform 5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01" y="3065"/>
                          <a:ext cx="116" cy="65"/>
                        </a:xfrm>
                        <a:custGeom>
                          <a:avLst/>
                          <a:gdLst>
                            <a:gd name="T0" fmla="*/ 13 w 116"/>
                            <a:gd name="T1" fmla="*/ 0 h 65"/>
                            <a:gd name="T2" fmla="*/ 6 w 116"/>
                            <a:gd name="T3" fmla="*/ 7 h 65"/>
                            <a:gd name="T4" fmla="*/ 0 w 116"/>
                            <a:gd name="T5" fmla="*/ 20 h 65"/>
                            <a:gd name="T6" fmla="*/ 0 w 116"/>
                            <a:gd name="T7" fmla="*/ 32 h 65"/>
                            <a:gd name="T8" fmla="*/ 0 w 116"/>
                            <a:gd name="T9" fmla="*/ 45 h 65"/>
                            <a:gd name="T10" fmla="*/ 13 w 116"/>
                            <a:gd name="T11" fmla="*/ 52 h 65"/>
                            <a:gd name="T12" fmla="*/ 19 w 116"/>
                            <a:gd name="T13" fmla="*/ 52 h 65"/>
                            <a:gd name="T14" fmla="*/ 32 w 116"/>
                            <a:gd name="T15" fmla="*/ 45 h 65"/>
                            <a:gd name="T16" fmla="*/ 45 w 116"/>
                            <a:gd name="T17" fmla="*/ 39 h 65"/>
                            <a:gd name="T18" fmla="*/ 51 w 116"/>
                            <a:gd name="T19" fmla="*/ 39 h 65"/>
                            <a:gd name="T20" fmla="*/ 64 w 116"/>
                            <a:gd name="T21" fmla="*/ 39 h 65"/>
                            <a:gd name="T22" fmla="*/ 77 w 116"/>
                            <a:gd name="T23" fmla="*/ 45 h 65"/>
                            <a:gd name="T24" fmla="*/ 89 w 116"/>
                            <a:gd name="T25" fmla="*/ 52 h 65"/>
                            <a:gd name="T26" fmla="*/ 102 w 116"/>
                            <a:gd name="T27" fmla="*/ 58 h 65"/>
                            <a:gd name="T28" fmla="*/ 115 w 116"/>
                            <a:gd name="T29" fmla="*/ 64 h 65"/>
                            <a:gd name="T30" fmla="*/ 115 w 116"/>
                            <a:gd name="T31" fmla="*/ 52 h 65"/>
                            <a:gd name="T32" fmla="*/ 109 w 116"/>
                            <a:gd name="T33" fmla="*/ 45 h 65"/>
                            <a:gd name="T34" fmla="*/ 102 w 116"/>
                            <a:gd name="T35" fmla="*/ 39 h 65"/>
                            <a:gd name="T36" fmla="*/ 96 w 116"/>
                            <a:gd name="T37" fmla="*/ 26 h 65"/>
                            <a:gd name="T38" fmla="*/ 77 w 116"/>
                            <a:gd name="T39" fmla="*/ 20 h 65"/>
                            <a:gd name="T40" fmla="*/ 70 w 116"/>
                            <a:gd name="T41" fmla="*/ 13 h 65"/>
                            <a:gd name="T42" fmla="*/ 57 w 116"/>
                            <a:gd name="T43" fmla="*/ 7 h 65"/>
                            <a:gd name="T44" fmla="*/ 45 w 116"/>
                            <a:gd name="T45" fmla="*/ 7 h 65"/>
                            <a:gd name="T46" fmla="*/ 32 w 116"/>
                            <a:gd name="T47" fmla="*/ 7 h 65"/>
                            <a:gd name="T48" fmla="*/ 19 w 116"/>
                            <a:gd name="T49" fmla="*/ 7 h 65"/>
                            <a:gd name="T50" fmla="*/ 13 w 116"/>
                            <a:gd name="T51" fmla="*/ 0 h 65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116"/>
                            <a:gd name="T79" fmla="*/ 0 h 65"/>
                            <a:gd name="T80" fmla="*/ 116 w 116"/>
                            <a:gd name="T81" fmla="*/ 65 h 65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116" h="65">
                              <a:moveTo>
                                <a:pt x="13" y="0"/>
                              </a:moveTo>
                              <a:lnTo>
                                <a:pt x="6" y="7"/>
                              </a:lnTo>
                              <a:lnTo>
                                <a:pt x="0" y="20"/>
                              </a:lnTo>
                              <a:lnTo>
                                <a:pt x="0" y="32"/>
                              </a:lnTo>
                              <a:lnTo>
                                <a:pt x="0" y="45"/>
                              </a:lnTo>
                              <a:lnTo>
                                <a:pt x="13" y="52"/>
                              </a:lnTo>
                              <a:lnTo>
                                <a:pt x="19" y="52"/>
                              </a:lnTo>
                              <a:lnTo>
                                <a:pt x="32" y="45"/>
                              </a:lnTo>
                              <a:lnTo>
                                <a:pt x="45" y="39"/>
                              </a:lnTo>
                              <a:lnTo>
                                <a:pt x="51" y="39"/>
                              </a:lnTo>
                              <a:lnTo>
                                <a:pt x="64" y="39"/>
                              </a:lnTo>
                              <a:lnTo>
                                <a:pt x="77" y="45"/>
                              </a:lnTo>
                              <a:lnTo>
                                <a:pt x="89" y="52"/>
                              </a:lnTo>
                              <a:lnTo>
                                <a:pt x="102" y="58"/>
                              </a:lnTo>
                              <a:lnTo>
                                <a:pt x="115" y="64"/>
                              </a:lnTo>
                              <a:lnTo>
                                <a:pt x="115" y="52"/>
                              </a:lnTo>
                              <a:lnTo>
                                <a:pt x="109" y="45"/>
                              </a:lnTo>
                              <a:lnTo>
                                <a:pt x="102" y="39"/>
                              </a:lnTo>
                              <a:lnTo>
                                <a:pt x="96" y="26"/>
                              </a:lnTo>
                              <a:lnTo>
                                <a:pt x="77" y="20"/>
                              </a:lnTo>
                              <a:lnTo>
                                <a:pt x="70" y="13"/>
                              </a:lnTo>
                              <a:lnTo>
                                <a:pt x="57" y="7"/>
                              </a:lnTo>
                              <a:lnTo>
                                <a:pt x="45" y="7"/>
                              </a:lnTo>
                              <a:lnTo>
                                <a:pt x="32" y="7"/>
                              </a:lnTo>
                              <a:lnTo>
                                <a:pt x="19" y="7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69" name="Freeform 5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9" y="3206"/>
                          <a:ext cx="161" cy="59"/>
                        </a:xfrm>
                        <a:custGeom>
                          <a:avLst/>
                          <a:gdLst>
                            <a:gd name="T0" fmla="*/ 0 w 161"/>
                            <a:gd name="T1" fmla="*/ 0 h 59"/>
                            <a:gd name="T2" fmla="*/ 26 w 161"/>
                            <a:gd name="T3" fmla="*/ 13 h 59"/>
                            <a:gd name="T4" fmla="*/ 39 w 161"/>
                            <a:gd name="T5" fmla="*/ 13 h 59"/>
                            <a:gd name="T6" fmla="*/ 58 w 161"/>
                            <a:gd name="T7" fmla="*/ 13 h 59"/>
                            <a:gd name="T8" fmla="*/ 90 w 161"/>
                            <a:gd name="T9" fmla="*/ 13 h 59"/>
                            <a:gd name="T10" fmla="*/ 109 w 161"/>
                            <a:gd name="T11" fmla="*/ 19 h 59"/>
                            <a:gd name="T12" fmla="*/ 122 w 161"/>
                            <a:gd name="T13" fmla="*/ 26 h 59"/>
                            <a:gd name="T14" fmla="*/ 141 w 161"/>
                            <a:gd name="T15" fmla="*/ 39 h 59"/>
                            <a:gd name="T16" fmla="*/ 160 w 161"/>
                            <a:gd name="T17" fmla="*/ 58 h 59"/>
                            <a:gd name="T18" fmla="*/ 135 w 161"/>
                            <a:gd name="T19" fmla="*/ 51 h 59"/>
                            <a:gd name="T20" fmla="*/ 115 w 161"/>
                            <a:gd name="T21" fmla="*/ 45 h 59"/>
                            <a:gd name="T22" fmla="*/ 96 w 161"/>
                            <a:gd name="T23" fmla="*/ 39 h 59"/>
                            <a:gd name="T24" fmla="*/ 77 w 161"/>
                            <a:gd name="T25" fmla="*/ 32 h 59"/>
                            <a:gd name="T26" fmla="*/ 64 w 161"/>
                            <a:gd name="T27" fmla="*/ 32 h 59"/>
                            <a:gd name="T28" fmla="*/ 45 w 161"/>
                            <a:gd name="T29" fmla="*/ 32 h 59"/>
                            <a:gd name="T30" fmla="*/ 26 w 161"/>
                            <a:gd name="T31" fmla="*/ 32 h 59"/>
                            <a:gd name="T32" fmla="*/ 7 w 161"/>
                            <a:gd name="T33" fmla="*/ 13 h 59"/>
                            <a:gd name="T34" fmla="*/ 0 w 161"/>
                            <a:gd name="T35" fmla="*/ 0 h 59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61"/>
                            <a:gd name="T55" fmla="*/ 0 h 59"/>
                            <a:gd name="T56" fmla="*/ 161 w 161"/>
                            <a:gd name="T57" fmla="*/ 59 h 59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61" h="59">
                              <a:moveTo>
                                <a:pt x="0" y="0"/>
                              </a:moveTo>
                              <a:lnTo>
                                <a:pt x="26" y="13"/>
                              </a:lnTo>
                              <a:lnTo>
                                <a:pt x="39" y="13"/>
                              </a:lnTo>
                              <a:lnTo>
                                <a:pt x="58" y="13"/>
                              </a:lnTo>
                              <a:lnTo>
                                <a:pt x="90" y="13"/>
                              </a:lnTo>
                              <a:lnTo>
                                <a:pt x="109" y="19"/>
                              </a:lnTo>
                              <a:lnTo>
                                <a:pt x="122" y="26"/>
                              </a:lnTo>
                              <a:lnTo>
                                <a:pt x="141" y="39"/>
                              </a:lnTo>
                              <a:lnTo>
                                <a:pt x="160" y="58"/>
                              </a:lnTo>
                              <a:lnTo>
                                <a:pt x="135" y="51"/>
                              </a:lnTo>
                              <a:lnTo>
                                <a:pt x="115" y="45"/>
                              </a:lnTo>
                              <a:lnTo>
                                <a:pt x="96" y="39"/>
                              </a:lnTo>
                              <a:lnTo>
                                <a:pt x="77" y="32"/>
                              </a:lnTo>
                              <a:lnTo>
                                <a:pt x="64" y="32"/>
                              </a:lnTo>
                              <a:lnTo>
                                <a:pt x="45" y="32"/>
                              </a:lnTo>
                              <a:lnTo>
                                <a:pt x="26" y="32"/>
                              </a:lnTo>
                              <a:lnTo>
                                <a:pt x="7" y="1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0" name="Freeform 5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26" y="3283"/>
                          <a:ext cx="142" cy="46"/>
                        </a:xfrm>
                        <a:custGeom>
                          <a:avLst/>
                          <a:gdLst>
                            <a:gd name="T0" fmla="*/ 7 w 142"/>
                            <a:gd name="T1" fmla="*/ 38 h 46"/>
                            <a:gd name="T2" fmla="*/ 7 w 142"/>
                            <a:gd name="T3" fmla="*/ 26 h 46"/>
                            <a:gd name="T4" fmla="*/ 7 w 142"/>
                            <a:gd name="T5" fmla="*/ 13 h 46"/>
                            <a:gd name="T6" fmla="*/ 0 w 142"/>
                            <a:gd name="T7" fmla="*/ 0 h 46"/>
                            <a:gd name="T8" fmla="*/ 20 w 142"/>
                            <a:gd name="T9" fmla="*/ 0 h 46"/>
                            <a:gd name="T10" fmla="*/ 39 w 142"/>
                            <a:gd name="T11" fmla="*/ 0 h 46"/>
                            <a:gd name="T12" fmla="*/ 64 w 142"/>
                            <a:gd name="T13" fmla="*/ 0 h 46"/>
                            <a:gd name="T14" fmla="*/ 90 w 142"/>
                            <a:gd name="T15" fmla="*/ 6 h 46"/>
                            <a:gd name="T16" fmla="*/ 103 w 142"/>
                            <a:gd name="T17" fmla="*/ 13 h 46"/>
                            <a:gd name="T18" fmla="*/ 122 w 142"/>
                            <a:gd name="T19" fmla="*/ 19 h 46"/>
                            <a:gd name="T20" fmla="*/ 141 w 142"/>
                            <a:gd name="T21" fmla="*/ 32 h 46"/>
                            <a:gd name="T22" fmla="*/ 122 w 142"/>
                            <a:gd name="T23" fmla="*/ 32 h 46"/>
                            <a:gd name="T24" fmla="*/ 103 w 142"/>
                            <a:gd name="T25" fmla="*/ 32 h 46"/>
                            <a:gd name="T26" fmla="*/ 84 w 142"/>
                            <a:gd name="T27" fmla="*/ 32 h 46"/>
                            <a:gd name="T28" fmla="*/ 71 w 142"/>
                            <a:gd name="T29" fmla="*/ 38 h 46"/>
                            <a:gd name="T30" fmla="*/ 52 w 142"/>
                            <a:gd name="T31" fmla="*/ 45 h 46"/>
                            <a:gd name="T32" fmla="*/ 39 w 142"/>
                            <a:gd name="T33" fmla="*/ 45 h 46"/>
                            <a:gd name="T34" fmla="*/ 32 w 142"/>
                            <a:gd name="T35" fmla="*/ 38 h 46"/>
                            <a:gd name="T36" fmla="*/ 20 w 142"/>
                            <a:gd name="T37" fmla="*/ 38 h 46"/>
                            <a:gd name="T38" fmla="*/ 7 w 142"/>
                            <a:gd name="T39" fmla="*/ 38 h 4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42"/>
                            <a:gd name="T61" fmla="*/ 0 h 46"/>
                            <a:gd name="T62" fmla="*/ 142 w 142"/>
                            <a:gd name="T63" fmla="*/ 46 h 46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42" h="46">
                              <a:moveTo>
                                <a:pt x="7" y="38"/>
                              </a:moveTo>
                              <a:lnTo>
                                <a:pt x="7" y="26"/>
                              </a:lnTo>
                              <a:lnTo>
                                <a:pt x="7" y="13"/>
                              </a:lnTo>
                              <a:lnTo>
                                <a:pt x="0" y="0"/>
                              </a:lnTo>
                              <a:lnTo>
                                <a:pt x="20" y="0"/>
                              </a:lnTo>
                              <a:lnTo>
                                <a:pt x="39" y="0"/>
                              </a:lnTo>
                              <a:lnTo>
                                <a:pt x="64" y="0"/>
                              </a:lnTo>
                              <a:lnTo>
                                <a:pt x="90" y="6"/>
                              </a:lnTo>
                              <a:lnTo>
                                <a:pt x="103" y="13"/>
                              </a:lnTo>
                              <a:lnTo>
                                <a:pt x="122" y="19"/>
                              </a:lnTo>
                              <a:lnTo>
                                <a:pt x="141" y="32"/>
                              </a:lnTo>
                              <a:lnTo>
                                <a:pt x="122" y="32"/>
                              </a:lnTo>
                              <a:lnTo>
                                <a:pt x="103" y="32"/>
                              </a:lnTo>
                              <a:lnTo>
                                <a:pt x="84" y="32"/>
                              </a:lnTo>
                              <a:lnTo>
                                <a:pt x="71" y="38"/>
                              </a:lnTo>
                              <a:lnTo>
                                <a:pt x="52" y="45"/>
                              </a:lnTo>
                              <a:lnTo>
                                <a:pt x="39" y="45"/>
                              </a:lnTo>
                              <a:lnTo>
                                <a:pt x="32" y="38"/>
                              </a:lnTo>
                              <a:lnTo>
                                <a:pt x="20" y="38"/>
                              </a:lnTo>
                              <a:lnTo>
                                <a:pt x="7" y="38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1" name="Freeform 5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4" y="3289"/>
                          <a:ext cx="71" cy="53"/>
                        </a:xfrm>
                        <a:custGeom>
                          <a:avLst/>
                          <a:gdLst>
                            <a:gd name="T0" fmla="*/ 64 w 71"/>
                            <a:gd name="T1" fmla="*/ 20 h 53"/>
                            <a:gd name="T2" fmla="*/ 51 w 71"/>
                            <a:gd name="T3" fmla="*/ 13 h 53"/>
                            <a:gd name="T4" fmla="*/ 38 w 71"/>
                            <a:gd name="T5" fmla="*/ 13 h 53"/>
                            <a:gd name="T6" fmla="*/ 19 w 71"/>
                            <a:gd name="T7" fmla="*/ 7 h 53"/>
                            <a:gd name="T8" fmla="*/ 0 w 71"/>
                            <a:gd name="T9" fmla="*/ 0 h 53"/>
                            <a:gd name="T10" fmla="*/ 6 w 71"/>
                            <a:gd name="T11" fmla="*/ 20 h 53"/>
                            <a:gd name="T12" fmla="*/ 19 w 71"/>
                            <a:gd name="T13" fmla="*/ 26 h 53"/>
                            <a:gd name="T14" fmla="*/ 32 w 71"/>
                            <a:gd name="T15" fmla="*/ 39 h 53"/>
                            <a:gd name="T16" fmla="*/ 51 w 71"/>
                            <a:gd name="T17" fmla="*/ 45 h 53"/>
                            <a:gd name="T18" fmla="*/ 64 w 71"/>
                            <a:gd name="T19" fmla="*/ 52 h 53"/>
                            <a:gd name="T20" fmla="*/ 70 w 71"/>
                            <a:gd name="T21" fmla="*/ 32 h 53"/>
                            <a:gd name="T22" fmla="*/ 64 w 71"/>
                            <a:gd name="T23" fmla="*/ 20 h 53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71"/>
                            <a:gd name="T37" fmla="*/ 0 h 53"/>
                            <a:gd name="T38" fmla="*/ 71 w 71"/>
                            <a:gd name="T39" fmla="*/ 53 h 53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71" h="53">
                              <a:moveTo>
                                <a:pt x="64" y="20"/>
                              </a:moveTo>
                              <a:lnTo>
                                <a:pt x="51" y="13"/>
                              </a:lnTo>
                              <a:lnTo>
                                <a:pt x="38" y="13"/>
                              </a:lnTo>
                              <a:lnTo>
                                <a:pt x="19" y="7"/>
                              </a:lnTo>
                              <a:lnTo>
                                <a:pt x="0" y="0"/>
                              </a:lnTo>
                              <a:lnTo>
                                <a:pt x="6" y="20"/>
                              </a:lnTo>
                              <a:lnTo>
                                <a:pt x="19" y="26"/>
                              </a:lnTo>
                              <a:lnTo>
                                <a:pt x="32" y="39"/>
                              </a:lnTo>
                              <a:lnTo>
                                <a:pt x="51" y="45"/>
                              </a:lnTo>
                              <a:lnTo>
                                <a:pt x="64" y="52"/>
                              </a:lnTo>
                              <a:lnTo>
                                <a:pt x="70" y="32"/>
                              </a:lnTo>
                              <a:lnTo>
                                <a:pt x="64" y="2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2" name="Freeform 5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4" y="3315"/>
                          <a:ext cx="186" cy="103"/>
                        </a:xfrm>
                        <a:custGeom>
                          <a:avLst/>
                          <a:gdLst>
                            <a:gd name="T0" fmla="*/ 38 w 186"/>
                            <a:gd name="T1" fmla="*/ 0 h 103"/>
                            <a:gd name="T2" fmla="*/ 32 w 186"/>
                            <a:gd name="T3" fmla="*/ 6 h 103"/>
                            <a:gd name="T4" fmla="*/ 25 w 186"/>
                            <a:gd name="T5" fmla="*/ 13 h 103"/>
                            <a:gd name="T6" fmla="*/ 25 w 186"/>
                            <a:gd name="T7" fmla="*/ 26 h 103"/>
                            <a:gd name="T8" fmla="*/ 25 w 186"/>
                            <a:gd name="T9" fmla="*/ 38 h 103"/>
                            <a:gd name="T10" fmla="*/ 12 w 186"/>
                            <a:gd name="T11" fmla="*/ 45 h 103"/>
                            <a:gd name="T12" fmla="*/ 6 w 186"/>
                            <a:gd name="T13" fmla="*/ 58 h 103"/>
                            <a:gd name="T14" fmla="*/ 0 w 186"/>
                            <a:gd name="T15" fmla="*/ 70 h 103"/>
                            <a:gd name="T16" fmla="*/ 12 w 186"/>
                            <a:gd name="T17" fmla="*/ 70 h 103"/>
                            <a:gd name="T18" fmla="*/ 25 w 186"/>
                            <a:gd name="T19" fmla="*/ 83 h 103"/>
                            <a:gd name="T20" fmla="*/ 51 w 186"/>
                            <a:gd name="T21" fmla="*/ 83 h 103"/>
                            <a:gd name="T22" fmla="*/ 76 w 186"/>
                            <a:gd name="T23" fmla="*/ 83 h 103"/>
                            <a:gd name="T24" fmla="*/ 96 w 186"/>
                            <a:gd name="T25" fmla="*/ 83 h 103"/>
                            <a:gd name="T26" fmla="*/ 115 w 186"/>
                            <a:gd name="T27" fmla="*/ 90 h 103"/>
                            <a:gd name="T28" fmla="*/ 128 w 186"/>
                            <a:gd name="T29" fmla="*/ 90 h 103"/>
                            <a:gd name="T30" fmla="*/ 140 w 186"/>
                            <a:gd name="T31" fmla="*/ 90 h 103"/>
                            <a:gd name="T32" fmla="*/ 153 w 186"/>
                            <a:gd name="T33" fmla="*/ 90 h 103"/>
                            <a:gd name="T34" fmla="*/ 166 w 186"/>
                            <a:gd name="T35" fmla="*/ 96 h 103"/>
                            <a:gd name="T36" fmla="*/ 185 w 186"/>
                            <a:gd name="T37" fmla="*/ 102 h 103"/>
                            <a:gd name="T38" fmla="*/ 179 w 186"/>
                            <a:gd name="T39" fmla="*/ 90 h 103"/>
                            <a:gd name="T40" fmla="*/ 160 w 186"/>
                            <a:gd name="T41" fmla="*/ 77 h 103"/>
                            <a:gd name="T42" fmla="*/ 147 w 186"/>
                            <a:gd name="T43" fmla="*/ 70 h 103"/>
                            <a:gd name="T44" fmla="*/ 134 w 186"/>
                            <a:gd name="T45" fmla="*/ 64 h 103"/>
                            <a:gd name="T46" fmla="*/ 121 w 186"/>
                            <a:gd name="T47" fmla="*/ 51 h 103"/>
                            <a:gd name="T48" fmla="*/ 115 w 186"/>
                            <a:gd name="T49" fmla="*/ 45 h 103"/>
                            <a:gd name="T50" fmla="*/ 102 w 186"/>
                            <a:gd name="T51" fmla="*/ 32 h 103"/>
                            <a:gd name="T52" fmla="*/ 76 w 186"/>
                            <a:gd name="T53" fmla="*/ 32 h 103"/>
                            <a:gd name="T54" fmla="*/ 57 w 186"/>
                            <a:gd name="T55" fmla="*/ 19 h 103"/>
                            <a:gd name="T56" fmla="*/ 51 w 186"/>
                            <a:gd name="T57" fmla="*/ 13 h 103"/>
                            <a:gd name="T58" fmla="*/ 38 w 186"/>
                            <a:gd name="T59" fmla="*/ 0 h 103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186"/>
                            <a:gd name="T91" fmla="*/ 0 h 103"/>
                            <a:gd name="T92" fmla="*/ 186 w 186"/>
                            <a:gd name="T93" fmla="*/ 103 h 103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186" h="103">
                              <a:moveTo>
                                <a:pt x="38" y="0"/>
                              </a:moveTo>
                              <a:lnTo>
                                <a:pt x="32" y="6"/>
                              </a:lnTo>
                              <a:lnTo>
                                <a:pt x="25" y="13"/>
                              </a:lnTo>
                              <a:lnTo>
                                <a:pt x="25" y="26"/>
                              </a:lnTo>
                              <a:lnTo>
                                <a:pt x="25" y="38"/>
                              </a:lnTo>
                              <a:lnTo>
                                <a:pt x="12" y="45"/>
                              </a:lnTo>
                              <a:lnTo>
                                <a:pt x="6" y="58"/>
                              </a:lnTo>
                              <a:lnTo>
                                <a:pt x="0" y="70"/>
                              </a:lnTo>
                              <a:lnTo>
                                <a:pt x="12" y="70"/>
                              </a:lnTo>
                              <a:lnTo>
                                <a:pt x="25" y="83"/>
                              </a:lnTo>
                              <a:lnTo>
                                <a:pt x="51" y="83"/>
                              </a:lnTo>
                              <a:lnTo>
                                <a:pt x="76" y="83"/>
                              </a:lnTo>
                              <a:lnTo>
                                <a:pt x="96" y="83"/>
                              </a:lnTo>
                              <a:lnTo>
                                <a:pt x="115" y="90"/>
                              </a:lnTo>
                              <a:lnTo>
                                <a:pt x="128" y="90"/>
                              </a:lnTo>
                              <a:lnTo>
                                <a:pt x="140" y="90"/>
                              </a:lnTo>
                              <a:lnTo>
                                <a:pt x="153" y="90"/>
                              </a:lnTo>
                              <a:lnTo>
                                <a:pt x="166" y="96"/>
                              </a:lnTo>
                              <a:lnTo>
                                <a:pt x="185" y="102"/>
                              </a:lnTo>
                              <a:lnTo>
                                <a:pt x="179" y="90"/>
                              </a:lnTo>
                              <a:lnTo>
                                <a:pt x="160" y="77"/>
                              </a:lnTo>
                              <a:lnTo>
                                <a:pt x="147" y="70"/>
                              </a:lnTo>
                              <a:lnTo>
                                <a:pt x="134" y="64"/>
                              </a:lnTo>
                              <a:lnTo>
                                <a:pt x="121" y="51"/>
                              </a:lnTo>
                              <a:lnTo>
                                <a:pt x="115" y="45"/>
                              </a:lnTo>
                              <a:lnTo>
                                <a:pt x="102" y="32"/>
                              </a:lnTo>
                              <a:lnTo>
                                <a:pt x="76" y="32"/>
                              </a:lnTo>
                              <a:lnTo>
                                <a:pt x="57" y="19"/>
                              </a:lnTo>
                              <a:lnTo>
                                <a:pt x="51" y="13"/>
                              </a:lnTo>
                              <a:lnTo>
                                <a:pt x="38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3" name="Freeform 5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02" y="3417"/>
                          <a:ext cx="213" cy="40"/>
                        </a:xfrm>
                        <a:custGeom>
                          <a:avLst/>
                          <a:gdLst>
                            <a:gd name="T0" fmla="*/ 0 w 213"/>
                            <a:gd name="T1" fmla="*/ 39 h 40"/>
                            <a:gd name="T2" fmla="*/ 13 w 213"/>
                            <a:gd name="T3" fmla="*/ 26 h 40"/>
                            <a:gd name="T4" fmla="*/ 26 w 213"/>
                            <a:gd name="T5" fmla="*/ 13 h 40"/>
                            <a:gd name="T6" fmla="*/ 39 w 213"/>
                            <a:gd name="T7" fmla="*/ 7 h 40"/>
                            <a:gd name="T8" fmla="*/ 58 w 213"/>
                            <a:gd name="T9" fmla="*/ 0 h 40"/>
                            <a:gd name="T10" fmla="*/ 71 w 213"/>
                            <a:gd name="T11" fmla="*/ 0 h 40"/>
                            <a:gd name="T12" fmla="*/ 90 w 213"/>
                            <a:gd name="T13" fmla="*/ 7 h 40"/>
                            <a:gd name="T14" fmla="*/ 116 w 213"/>
                            <a:gd name="T15" fmla="*/ 13 h 40"/>
                            <a:gd name="T16" fmla="*/ 135 w 213"/>
                            <a:gd name="T17" fmla="*/ 7 h 40"/>
                            <a:gd name="T18" fmla="*/ 154 w 213"/>
                            <a:gd name="T19" fmla="*/ 7 h 40"/>
                            <a:gd name="T20" fmla="*/ 173 w 213"/>
                            <a:gd name="T21" fmla="*/ 7 h 40"/>
                            <a:gd name="T22" fmla="*/ 192 w 213"/>
                            <a:gd name="T23" fmla="*/ 13 h 40"/>
                            <a:gd name="T24" fmla="*/ 212 w 213"/>
                            <a:gd name="T25" fmla="*/ 20 h 40"/>
                            <a:gd name="T26" fmla="*/ 180 w 213"/>
                            <a:gd name="T27" fmla="*/ 20 h 40"/>
                            <a:gd name="T28" fmla="*/ 167 w 213"/>
                            <a:gd name="T29" fmla="*/ 26 h 40"/>
                            <a:gd name="T30" fmla="*/ 141 w 213"/>
                            <a:gd name="T31" fmla="*/ 26 h 40"/>
                            <a:gd name="T32" fmla="*/ 122 w 213"/>
                            <a:gd name="T33" fmla="*/ 32 h 40"/>
                            <a:gd name="T34" fmla="*/ 103 w 213"/>
                            <a:gd name="T35" fmla="*/ 39 h 40"/>
                            <a:gd name="T36" fmla="*/ 90 w 213"/>
                            <a:gd name="T37" fmla="*/ 39 h 40"/>
                            <a:gd name="T38" fmla="*/ 77 w 213"/>
                            <a:gd name="T39" fmla="*/ 39 h 40"/>
                            <a:gd name="T40" fmla="*/ 64 w 213"/>
                            <a:gd name="T41" fmla="*/ 32 h 40"/>
                            <a:gd name="T42" fmla="*/ 58 w 213"/>
                            <a:gd name="T43" fmla="*/ 20 h 40"/>
                            <a:gd name="T44" fmla="*/ 39 w 213"/>
                            <a:gd name="T45" fmla="*/ 26 h 40"/>
                            <a:gd name="T46" fmla="*/ 26 w 213"/>
                            <a:gd name="T47" fmla="*/ 32 h 40"/>
                            <a:gd name="T48" fmla="*/ 13 w 213"/>
                            <a:gd name="T49" fmla="*/ 32 h 40"/>
                            <a:gd name="T50" fmla="*/ 0 w 213"/>
                            <a:gd name="T51" fmla="*/ 39 h 40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213"/>
                            <a:gd name="T79" fmla="*/ 0 h 40"/>
                            <a:gd name="T80" fmla="*/ 213 w 213"/>
                            <a:gd name="T81" fmla="*/ 40 h 40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213" h="40">
                              <a:moveTo>
                                <a:pt x="0" y="39"/>
                              </a:moveTo>
                              <a:lnTo>
                                <a:pt x="13" y="26"/>
                              </a:lnTo>
                              <a:lnTo>
                                <a:pt x="26" y="13"/>
                              </a:lnTo>
                              <a:lnTo>
                                <a:pt x="39" y="7"/>
                              </a:lnTo>
                              <a:lnTo>
                                <a:pt x="58" y="0"/>
                              </a:lnTo>
                              <a:lnTo>
                                <a:pt x="71" y="0"/>
                              </a:lnTo>
                              <a:lnTo>
                                <a:pt x="90" y="7"/>
                              </a:lnTo>
                              <a:lnTo>
                                <a:pt x="116" y="13"/>
                              </a:lnTo>
                              <a:lnTo>
                                <a:pt x="135" y="7"/>
                              </a:lnTo>
                              <a:lnTo>
                                <a:pt x="154" y="7"/>
                              </a:lnTo>
                              <a:lnTo>
                                <a:pt x="173" y="7"/>
                              </a:lnTo>
                              <a:lnTo>
                                <a:pt x="192" y="13"/>
                              </a:lnTo>
                              <a:lnTo>
                                <a:pt x="212" y="20"/>
                              </a:lnTo>
                              <a:lnTo>
                                <a:pt x="180" y="20"/>
                              </a:lnTo>
                              <a:lnTo>
                                <a:pt x="167" y="26"/>
                              </a:lnTo>
                              <a:lnTo>
                                <a:pt x="141" y="26"/>
                              </a:lnTo>
                              <a:lnTo>
                                <a:pt x="122" y="32"/>
                              </a:lnTo>
                              <a:lnTo>
                                <a:pt x="103" y="39"/>
                              </a:lnTo>
                              <a:lnTo>
                                <a:pt x="90" y="39"/>
                              </a:lnTo>
                              <a:lnTo>
                                <a:pt x="77" y="39"/>
                              </a:lnTo>
                              <a:lnTo>
                                <a:pt x="64" y="32"/>
                              </a:lnTo>
                              <a:lnTo>
                                <a:pt x="58" y="20"/>
                              </a:lnTo>
                              <a:lnTo>
                                <a:pt x="39" y="26"/>
                              </a:lnTo>
                              <a:lnTo>
                                <a:pt x="26" y="32"/>
                              </a:lnTo>
                              <a:lnTo>
                                <a:pt x="13" y="32"/>
                              </a:lnTo>
                              <a:lnTo>
                                <a:pt x="0" y="39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4" name="Freeform 5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51" y="3469"/>
                          <a:ext cx="225" cy="65"/>
                        </a:xfrm>
                        <a:custGeom>
                          <a:avLst/>
                          <a:gdLst>
                            <a:gd name="T0" fmla="*/ 32 w 225"/>
                            <a:gd name="T1" fmla="*/ 0 h 65"/>
                            <a:gd name="T2" fmla="*/ 32 w 225"/>
                            <a:gd name="T3" fmla="*/ 12 h 65"/>
                            <a:gd name="T4" fmla="*/ 26 w 225"/>
                            <a:gd name="T5" fmla="*/ 19 h 65"/>
                            <a:gd name="T6" fmla="*/ 19 w 225"/>
                            <a:gd name="T7" fmla="*/ 19 h 65"/>
                            <a:gd name="T8" fmla="*/ 13 w 225"/>
                            <a:gd name="T9" fmla="*/ 19 h 65"/>
                            <a:gd name="T10" fmla="*/ 0 w 225"/>
                            <a:gd name="T11" fmla="*/ 25 h 65"/>
                            <a:gd name="T12" fmla="*/ 7 w 225"/>
                            <a:gd name="T13" fmla="*/ 32 h 65"/>
                            <a:gd name="T14" fmla="*/ 7 w 225"/>
                            <a:gd name="T15" fmla="*/ 44 h 65"/>
                            <a:gd name="T16" fmla="*/ 13 w 225"/>
                            <a:gd name="T17" fmla="*/ 51 h 65"/>
                            <a:gd name="T18" fmla="*/ 26 w 225"/>
                            <a:gd name="T19" fmla="*/ 51 h 65"/>
                            <a:gd name="T20" fmla="*/ 32 w 225"/>
                            <a:gd name="T21" fmla="*/ 57 h 65"/>
                            <a:gd name="T22" fmla="*/ 51 w 225"/>
                            <a:gd name="T23" fmla="*/ 51 h 65"/>
                            <a:gd name="T24" fmla="*/ 58 w 225"/>
                            <a:gd name="T25" fmla="*/ 57 h 65"/>
                            <a:gd name="T26" fmla="*/ 71 w 225"/>
                            <a:gd name="T27" fmla="*/ 57 h 65"/>
                            <a:gd name="T28" fmla="*/ 90 w 225"/>
                            <a:gd name="T29" fmla="*/ 64 h 65"/>
                            <a:gd name="T30" fmla="*/ 83 w 225"/>
                            <a:gd name="T31" fmla="*/ 51 h 65"/>
                            <a:gd name="T32" fmla="*/ 83 w 225"/>
                            <a:gd name="T33" fmla="*/ 44 h 65"/>
                            <a:gd name="T34" fmla="*/ 96 w 225"/>
                            <a:gd name="T35" fmla="*/ 51 h 65"/>
                            <a:gd name="T36" fmla="*/ 122 w 225"/>
                            <a:gd name="T37" fmla="*/ 57 h 65"/>
                            <a:gd name="T38" fmla="*/ 141 w 225"/>
                            <a:gd name="T39" fmla="*/ 57 h 65"/>
                            <a:gd name="T40" fmla="*/ 154 w 225"/>
                            <a:gd name="T41" fmla="*/ 57 h 65"/>
                            <a:gd name="T42" fmla="*/ 179 w 225"/>
                            <a:gd name="T43" fmla="*/ 51 h 65"/>
                            <a:gd name="T44" fmla="*/ 192 w 225"/>
                            <a:gd name="T45" fmla="*/ 51 h 65"/>
                            <a:gd name="T46" fmla="*/ 211 w 225"/>
                            <a:gd name="T47" fmla="*/ 44 h 65"/>
                            <a:gd name="T48" fmla="*/ 224 w 225"/>
                            <a:gd name="T49" fmla="*/ 38 h 65"/>
                            <a:gd name="T50" fmla="*/ 211 w 225"/>
                            <a:gd name="T51" fmla="*/ 32 h 65"/>
                            <a:gd name="T52" fmla="*/ 199 w 225"/>
                            <a:gd name="T53" fmla="*/ 25 h 65"/>
                            <a:gd name="T54" fmla="*/ 186 w 225"/>
                            <a:gd name="T55" fmla="*/ 19 h 65"/>
                            <a:gd name="T56" fmla="*/ 173 w 225"/>
                            <a:gd name="T57" fmla="*/ 19 h 65"/>
                            <a:gd name="T58" fmla="*/ 160 w 225"/>
                            <a:gd name="T59" fmla="*/ 12 h 65"/>
                            <a:gd name="T60" fmla="*/ 147 w 225"/>
                            <a:gd name="T61" fmla="*/ 12 h 65"/>
                            <a:gd name="T62" fmla="*/ 141 w 225"/>
                            <a:gd name="T63" fmla="*/ 6 h 65"/>
                            <a:gd name="T64" fmla="*/ 122 w 225"/>
                            <a:gd name="T65" fmla="*/ 0 h 65"/>
                            <a:gd name="T66" fmla="*/ 103 w 225"/>
                            <a:gd name="T67" fmla="*/ 0 h 65"/>
                            <a:gd name="T68" fmla="*/ 83 w 225"/>
                            <a:gd name="T69" fmla="*/ 6 h 65"/>
                            <a:gd name="T70" fmla="*/ 64 w 225"/>
                            <a:gd name="T71" fmla="*/ 0 h 65"/>
                            <a:gd name="T72" fmla="*/ 45 w 225"/>
                            <a:gd name="T73" fmla="*/ 0 h 65"/>
                            <a:gd name="T74" fmla="*/ 32 w 225"/>
                            <a:gd name="T75" fmla="*/ 0 h 65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225"/>
                            <a:gd name="T115" fmla="*/ 0 h 65"/>
                            <a:gd name="T116" fmla="*/ 225 w 225"/>
                            <a:gd name="T117" fmla="*/ 65 h 65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225" h="65">
                              <a:moveTo>
                                <a:pt x="32" y="0"/>
                              </a:moveTo>
                              <a:lnTo>
                                <a:pt x="32" y="12"/>
                              </a:lnTo>
                              <a:lnTo>
                                <a:pt x="26" y="19"/>
                              </a:lnTo>
                              <a:lnTo>
                                <a:pt x="19" y="19"/>
                              </a:lnTo>
                              <a:lnTo>
                                <a:pt x="13" y="19"/>
                              </a:lnTo>
                              <a:lnTo>
                                <a:pt x="0" y="25"/>
                              </a:lnTo>
                              <a:lnTo>
                                <a:pt x="7" y="32"/>
                              </a:lnTo>
                              <a:lnTo>
                                <a:pt x="7" y="44"/>
                              </a:lnTo>
                              <a:lnTo>
                                <a:pt x="13" y="51"/>
                              </a:lnTo>
                              <a:lnTo>
                                <a:pt x="26" y="51"/>
                              </a:lnTo>
                              <a:lnTo>
                                <a:pt x="32" y="57"/>
                              </a:lnTo>
                              <a:lnTo>
                                <a:pt x="51" y="51"/>
                              </a:lnTo>
                              <a:lnTo>
                                <a:pt x="58" y="57"/>
                              </a:lnTo>
                              <a:lnTo>
                                <a:pt x="71" y="57"/>
                              </a:lnTo>
                              <a:lnTo>
                                <a:pt x="90" y="64"/>
                              </a:lnTo>
                              <a:lnTo>
                                <a:pt x="83" y="51"/>
                              </a:lnTo>
                              <a:lnTo>
                                <a:pt x="83" y="44"/>
                              </a:lnTo>
                              <a:lnTo>
                                <a:pt x="96" y="51"/>
                              </a:lnTo>
                              <a:lnTo>
                                <a:pt x="122" y="57"/>
                              </a:lnTo>
                              <a:lnTo>
                                <a:pt x="141" y="57"/>
                              </a:lnTo>
                              <a:lnTo>
                                <a:pt x="154" y="57"/>
                              </a:lnTo>
                              <a:lnTo>
                                <a:pt x="179" y="51"/>
                              </a:lnTo>
                              <a:lnTo>
                                <a:pt x="192" y="51"/>
                              </a:lnTo>
                              <a:lnTo>
                                <a:pt x="211" y="44"/>
                              </a:lnTo>
                              <a:lnTo>
                                <a:pt x="224" y="38"/>
                              </a:lnTo>
                              <a:lnTo>
                                <a:pt x="211" y="32"/>
                              </a:lnTo>
                              <a:lnTo>
                                <a:pt x="199" y="25"/>
                              </a:lnTo>
                              <a:lnTo>
                                <a:pt x="186" y="19"/>
                              </a:lnTo>
                              <a:lnTo>
                                <a:pt x="173" y="19"/>
                              </a:lnTo>
                              <a:lnTo>
                                <a:pt x="160" y="12"/>
                              </a:lnTo>
                              <a:lnTo>
                                <a:pt x="147" y="12"/>
                              </a:lnTo>
                              <a:lnTo>
                                <a:pt x="141" y="6"/>
                              </a:lnTo>
                              <a:lnTo>
                                <a:pt x="122" y="0"/>
                              </a:lnTo>
                              <a:lnTo>
                                <a:pt x="103" y="0"/>
                              </a:lnTo>
                              <a:lnTo>
                                <a:pt x="83" y="6"/>
                              </a:lnTo>
                              <a:lnTo>
                                <a:pt x="64" y="0"/>
                              </a:lnTo>
                              <a:lnTo>
                                <a:pt x="45" y="0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5" name="Freeform 5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8" y="3334"/>
                          <a:ext cx="167" cy="84"/>
                        </a:xfrm>
                        <a:custGeom>
                          <a:avLst/>
                          <a:gdLst>
                            <a:gd name="T0" fmla="*/ 166 w 167"/>
                            <a:gd name="T1" fmla="*/ 13 h 84"/>
                            <a:gd name="T2" fmla="*/ 147 w 167"/>
                            <a:gd name="T3" fmla="*/ 7 h 84"/>
                            <a:gd name="T4" fmla="*/ 140 w 167"/>
                            <a:gd name="T5" fmla="*/ 0 h 84"/>
                            <a:gd name="T6" fmla="*/ 121 w 167"/>
                            <a:gd name="T7" fmla="*/ 0 h 84"/>
                            <a:gd name="T8" fmla="*/ 102 w 167"/>
                            <a:gd name="T9" fmla="*/ 7 h 84"/>
                            <a:gd name="T10" fmla="*/ 89 w 167"/>
                            <a:gd name="T11" fmla="*/ 13 h 84"/>
                            <a:gd name="T12" fmla="*/ 70 w 167"/>
                            <a:gd name="T13" fmla="*/ 26 h 84"/>
                            <a:gd name="T14" fmla="*/ 57 w 167"/>
                            <a:gd name="T15" fmla="*/ 26 h 84"/>
                            <a:gd name="T16" fmla="*/ 32 w 167"/>
                            <a:gd name="T17" fmla="*/ 26 h 84"/>
                            <a:gd name="T18" fmla="*/ 51 w 167"/>
                            <a:gd name="T19" fmla="*/ 32 h 84"/>
                            <a:gd name="T20" fmla="*/ 70 w 167"/>
                            <a:gd name="T21" fmla="*/ 39 h 84"/>
                            <a:gd name="T22" fmla="*/ 96 w 167"/>
                            <a:gd name="T23" fmla="*/ 45 h 84"/>
                            <a:gd name="T24" fmla="*/ 57 w 167"/>
                            <a:gd name="T25" fmla="*/ 51 h 84"/>
                            <a:gd name="T26" fmla="*/ 32 w 167"/>
                            <a:gd name="T27" fmla="*/ 58 h 84"/>
                            <a:gd name="T28" fmla="*/ 12 w 167"/>
                            <a:gd name="T29" fmla="*/ 71 h 84"/>
                            <a:gd name="T30" fmla="*/ 0 w 167"/>
                            <a:gd name="T31" fmla="*/ 77 h 84"/>
                            <a:gd name="T32" fmla="*/ 25 w 167"/>
                            <a:gd name="T33" fmla="*/ 83 h 84"/>
                            <a:gd name="T34" fmla="*/ 44 w 167"/>
                            <a:gd name="T35" fmla="*/ 77 h 84"/>
                            <a:gd name="T36" fmla="*/ 70 w 167"/>
                            <a:gd name="T37" fmla="*/ 77 h 84"/>
                            <a:gd name="T38" fmla="*/ 96 w 167"/>
                            <a:gd name="T39" fmla="*/ 71 h 84"/>
                            <a:gd name="T40" fmla="*/ 115 w 167"/>
                            <a:gd name="T41" fmla="*/ 58 h 84"/>
                            <a:gd name="T42" fmla="*/ 128 w 167"/>
                            <a:gd name="T43" fmla="*/ 51 h 84"/>
                            <a:gd name="T44" fmla="*/ 140 w 167"/>
                            <a:gd name="T45" fmla="*/ 45 h 84"/>
                            <a:gd name="T46" fmla="*/ 128 w 167"/>
                            <a:gd name="T47" fmla="*/ 39 h 84"/>
                            <a:gd name="T48" fmla="*/ 115 w 167"/>
                            <a:gd name="T49" fmla="*/ 32 h 84"/>
                            <a:gd name="T50" fmla="*/ 108 w 167"/>
                            <a:gd name="T51" fmla="*/ 26 h 84"/>
                            <a:gd name="T52" fmla="*/ 115 w 167"/>
                            <a:gd name="T53" fmla="*/ 19 h 84"/>
                            <a:gd name="T54" fmla="*/ 121 w 167"/>
                            <a:gd name="T55" fmla="*/ 19 h 84"/>
                            <a:gd name="T56" fmla="*/ 134 w 167"/>
                            <a:gd name="T57" fmla="*/ 26 h 84"/>
                            <a:gd name="T58" fmla="*/ 147 w 167"/>
                            <a:gd name="T59" fmla="*/ 39 h 84"/>
                            <a:gd name="T60" fmla="*/ 160 w 167"/>
                            <a:gd name="T61" fmla="*/ 51 h 84"/>
                            <a:gd name="T62" fmla="*/ 166 w 167"/>
                            <a:gd name="T63" fmla="*/ 58 h 84"/>
                            <a:gd name="T64" fmla="*/ 166 w 167"/>
                            <a:gd name="T65" fmla="*/ 51 h 84"/>
                            <a:gd name="T66" fmla="*/ 166 w 167"/>
                            <a:gd name="T67" fmla="*/ 45 h 84"/>
                            <a:gd name="T68" fmla="*/ 160 w 167"/>
                            <a:gd name="T69" fmla="*/ 32 h 84"/>
                            <a:gd name="T70" fmla="*/ 166 w 167"/>
                            <a:gd name="T71" fmla="*/ 13 h 84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167"/>
                            <a:gd name="T109" fmla="*/ 0 h 84"/>
                            <a:gd name="T110" fmla="*/ 167 w 167"/>
                            <a:gd name="T111" fmla="*/ 84 h 84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167" h="84">
                              <a:moveTo>
                                <a:pt x="166" y="13"/>
                              </a:moveTo>
                              <a:lnTo>
                                <a:pt x="147" y="7"/>
                              </a:lnTo>
                              <a:lnTo>
                                <a:pt x="140" y="0"/>
                              </a:lnTo>
                              <a:lnTo>
                                <a:pt x="121" y="0"/>
                              </a:lnTo>
                              <a:lnTo>
                                <a:pt x="102" y="7"/>
                              </a:lnTo>
                              <a:lnTo>
                                <a:pt x="89" y="13"/>
                              </a:lnTo>
                              <a:lnTo>
                                <a:pt x="70" y="26"/>
                              </a:lnTo>
                              <a:lnTo>
                                <a:pt x="57" y="26"/>
                              </a:lnTo>
                              <a:lnTo>
                                <a:pt x="32" y="26"/>
                              </a:lnTo>
                              <a:lnTo>
                                <a:pt x="51" y="32"/>
                              </a:lnTo>
                              <a:lnTo>
                                <a:pt x="70" y="39"/>
                              </a:lnTo>
                              <a:lnTo>
                                <a:pt x="96" y="45"/>
                              </a:lnTo>
                              <a:lnTo>
                                <a:pt x="57" y="51"/>
                              </a:lnTo>
                              <a:lnTo>
                                <a:pt x="32" y="58"/>
                              </a:lnTo>
                              <a:lnTo>
                                <a:pt x="12" y="71"/>
                              </a:lnTo>
                              <a:lnTo>
                                <a:pt x="0" y="77"/>
                              </a:lnTo>
                              <a:lnTo>
                                <a:pt x="25" y="83"/>
                              </a:lnTo>
                              <a:lnTo>
                                <a:pt x="44" y="77"/>
                              </a:lnTo>
                              <a:lnTo>
                                <a:pt x="70" y="77"/>
                              </a:lnTo>
                              <a:lnTo>
                                <a:pt x="96" y="71"/>
                              </a:lnTo>
                              <a:lnTo>
                                <a:pt x="115" y="58"/>
                              </a:lnTo>
                              <a:lnTo>
                                <a:pt x="128" y="51"/>
                              </a:lnTo>
                              <a:lnTo>
                                <a:pt x="140" y="45"/>
                              </a:lnTo>
                              <a:lnTo>
                                <a:pt x="128" y="39"/>
                              </a:lnTo>
                              <a:lnTo>
                                <a:pt x="115" y="32"/>
                              </a:lnTo>
                              <a:lnTo>
                                <a:pt x="108" y="26"/>
                              </a:lnTo>
                              <a:lnTo>
                                <a:pt x="115" y="19"/>
                              </a:lnTo>
                              <a:lnTo>
                                <a:pt x="121" y="19"/>
                              </a:lnTo>
                              <a:lnTo>
                                <a:pt x="134" y="26"/>
                              </a:lnTo>
                              <a:lnTo>
                                <a:pt x="147" y="39"/>
                              </a:lnTo>
                              <a:lnTo>
                                <a:pt x="160" y="51"/>
                              </a:lnTo>
                              <a:lnTo>
                                <a:pt x="166" y="58"/>
                              </a:lnTo>
                              <a:lnTo>
                                <a:pt x="166" y="51"/>
                              </a:lnTo>
                              <a:lnTo>
                                <a:pt x="166" y="45"/>
                              </a:lnTo>
                              <a:lnTo>
                                <a:pt x="160" y="32"/>
                              </a:lnTo>
                              <a:lnTo>
                                <a:pt x="166" y="13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6" name="Freeform 5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42" y="3398"/>
                          <a:ext cx="109" cy="40"/>
                        </a:xfrm>
                        <a:custGeom>
                          <a:avLst/>
                          <a:gdLst>
                            <a:gd name="T0" fmla="*/ 108 w 109"/>
                            <a:gd name="T1" fmla="*/ 13 h 40"/>
                            <a:gd name="T2" fmla="*/ 96 w 109"/>
                            <a:gd name="T3" fmla="*/ 7 h 40"/>
                            <a:gd name="T4" fmla="*/ 76 w 109"/>
                            <a:gd name="T5" fmla="*/ 0 h 40"/>
                            <a:gd name="T6" fmla="*/ 64 w 109"/>
                            <a:gd name="T7" fmla="*/ 0 h 40"/>
                            <a:gd name="T8" fmla="*/ 51 w 109"/>
                            <a:gd name="T9" fmla="*/ 7 h 40"/>
                            <a:gd name="T10" fmla="*/ 32 w 109"/>
                            <a:gd name="T11" fmla="*/ 7 h 40"/>
                            <a:gd name="T12" fmla="*/ 12 w 109"/>
                            <a:gd name="T13" fmla="*/ 19 h 40"/>
                            <a:gd name="T14" fmla="*/ 0 w 109"/>
                            <a:gd name="T15" fmla="*/ 26 h 40"/>
                            <a:gd name="T16" fmla="*/ 19 w 109"/>
                            <a:gd name="T17" fmla="*/ 32 h 40"/>
                            <a:gd name="T18" fmla="*/ 32 w 109"/>
                            <a:gd name="T19" fmla="*/ 32 h 40"/>
                            <a:gd name="T20" fmla="*/ 57 w 109"/>
                            <a:gd name="T21" fmla="*/ 39 h 40"/>
                            <a:gd name="T22" fmla="*/ 76 w 109"/>
                            <a:gd name="T23" fmla="*/ 39 h 40"/>
                            <a:gd name="T24" fmla="*/ 96 w 109"/>
                            <a:gd name="T25" fmla="*/ 39 h 40"/>
                            <a:gd name="T26" fmla="*/ 108 w 109"/>
                            <a:gd name="T27" fmla="*/ 39 h 40"/>
                            <a:gd name="T28" fmla="*/ 102 w 109"/>
                            <a:gd name="T29" fmla="*/ 26 h 40"/>
                            <a:gd name="T30" fmla="*/ 108 w 109"/>
                            <a:gd name="T31" fmla="*/ 13 h 40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09"/>
                            <a:gd name="T49" fmla="*/ 0 h 40"/>
                            <a:gd name="T50" fmla="*/ 109 w 109"/>
                            <a:gd name="T51" fmla="*/ 40 h 40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09" h="40">
                              <a:moveTo>
                                <a:pt x="108" y="13"/>
                              </a:moveTo>
                              <a:lnTo>
                                <a:pt x="96" y="7"/>
                              </a:lnTo>
                              <a:lnTo>
                                <a:pt x="76" y="0"/>
                              </a:lnTo>
                              <a:lnTo>
                                <a:pt x="64" y="0"/>
                              </a:lnTo>
                              <a:lnTo>
                                <a:pt x="51" y="7"/>
                              </a:lnTo>
                              <a:lnTo>
                                <a:pt x="32" y="7"/>
                              </a:lnTo>
                              <a:lnTo>
                                <a:pt x="12" y="19"/>
                              </a:lnTo>
                              <a:lnTo>
                                <a:pt x="0" y="26"/>
                              </a:lnTo>
                              <a:lnTo>
                                <a:pt x="19" y="32"/>
                              </a:lnTo>
                              <a:lnTo>
                                <a:pt x="32" y="32"/>
                              </a:lnTo>
                              <a:lnTo>
                                <a:pt x="57" y="39"/>
                              </a:lnTo>
                              <a:lnTo>
                                <a:pt x="76" y="39"/>
                              </a:lnTo>
                              <a:lnTo>
                                <a:pt x="96" y="39"/>
                              </a:lnTo>
                              <a:lnTo>
                                <a:pt x="108" y="39"/>
                              </a:lnTo>
                              <a:lnTo>
                                <a:pt x="102" y="26"/>
                              </a:lnTo>
                              <a:lnTo>
                                <a:pt x="108" y="13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7" name="Freeform 5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8" y="3437"/>
                          <a:ext cx="109" cy="77"/>
                        </a:xfrm>
                        <a:custGeom>
                          <a:avLst/>
                          <a:gdLst>
                            <a:gd name="T0" fmla="*/ 0 w 109"/>
                            <a:gd name="T1" fmla="*/ 44 h 77"/>
                            <a:gd name="T2" fmla="*/ 12 w 109"/>
                            <a:gd name="T3" fmla="*/ 25 h 77"/>
                            <a:gd name="T4" fmla="*/ 25 w 109"/>
                            <a:gd name="T5" fmla="*/ 12 h 77"/>
                            <a:gd name="T6" fmla="*/ 38 w 109"/>
                            <a:gd name="T7" fmla="*/ 6 h 77"/>
                            <a:gd name="T8" fmla="*/ 51 w 109"/>
                            <a:gd name="T9" fmla="*/ 0 h 77"/>
                            <a:gd name="T10" fmla="*/ 64 w 109"/>
                            <a:gd name="T11" fmla="*/ 0 h 77"/>
                            <a:gd name="T12" fmla="*/ 83 w 109"/>
                            <a:gd name="T13" fmla="*/ 0 h 77"/>
                            <a:gd name="T14" fmla="*/ 96 w 109"/>
                            <a:gd name="T15" fmla="*/ 6 h 77"/>
                            <a:gd name="T16" fmla="*/ 108 w 109"/>
                            <a:gd name="T17" fmla="*/ 12 h 77"/>
                            <a:gd name="T18" fmla="*/ 89 w 109"/>
                            <a:gd name="T19" fmla="*/ 19 h 77"/>
                            <a:gd name="T20" fmla="*/ 76 w 109"/>
                            <a:gd name="T21" fmla="*/ 25 h 77"/>
                            <a:gd name="T22" fmla="*/ 64 w 109"/>
                            <a:gd name="T23" fmla="*/ 32 h 77"/>
                            <a:gd name="T24" fmla="*/ 57 w 109"/>
                            <a:gd name="T25" fmla="*/ 38 h 77"/>
                            <a:gd name="T26" fmla="*/ 44 w 109"/>
                            <a:gd name="T27" fmla="*/ 44 h 77"/>
                            <a:gd name="T28" fmla="*/ 25 w 109"/>
                            <a:gd name="T29" fmla="*/ 44 h 77"/>
                            <a:gd name="T30" fmla="*/ 19 w 109"/>
                            <a:gd name="T31" fmla="*/ 57 h 77"/>
                            <a:gd name="T32" fmla="*/ 19 w 109"/>
                            <a:gd name="T33" fmla="*/ 70 h 77"/>
                            <a:gd name="T34" fmla="*/ 6 w 109"/>
                            <a:gd name="T35" fmla="*/ 76 h 77"/>
                            <a:gd name="T36" fmla="*/ 0 w 109"/>
                            <a:gd name="T37" fmla="*/ 57 h 77"/>
                            <a:gd name="T38" fmla="*/ 0 w 109"/>
                            <a:gd name="T39" fmla="*/ 44 h 77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09"/>
                            <a:gd name="T61" fmla="*/ 0 h 77"/>
                            <a:gd name="T62" fmla="*/ 109 w 109"/>
                            <a:gd name="T63" fmla="*/ 77 h 77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09" h="77">
                              <a:moveTo>
                                <a:pt x="0" y="44"/>
                              </a:moveTo>
                              <a:lnTo>
                                <a:pt x="12" y="25"/>
                              </a:lnTo>
                              <a:lnTo>
                                <a:pt x="25" y="12"/>
                              </a:lnTo>
                              <a:lnTo>
                                <a:pt x="38" y="6"/>
                              </a:lnTo>
                              <a:lnTo>
                                <a:pt x="51" y="0"/>
                              </a:lnTo>
                              <a:lnTo>
                                <a:pt x="64" y="0"/>
                              </a:lnTo>
                              <a:lnTo>
                                <a:pt x="83" y="0"/>
                              </a:lnTo>
                              <a:lnTo>
                                <a:pt x="96" y="6"/>
                              </a:lnTo>
                              <a:lnTo>
                                <a:pt x="108" y="12"/>
                              </a:lnTo>
                              <a:lnTo>
                                <a:pt x="89" y="19"/>
                              </a:lnTo>
                              <a:lnTo>
                                <a:pt x="76" y="25"/>
                              </a:lnTo>
                              <a:lnTo>
                                <a:pt x="64" y="32"/>
                              </a:lnTo>
                              <a:lnTo>
                                <a:pt x="57" y="38"/>
                              </a:lnTo>
                              <a:lnTo>
                                <a:pt x="44" y="44"/>
                              </a:lnTo>
                              <a:lnTo>
                                <a:pt x="25" y="44"/>
                              </a:lnTo>
                              <a:lnTo>
                                <a:pt x="19" y="57"/>
                              </a:lnTo>
                              <a:lnTo>
                                <a:pt x="19" y="70"/>
                              </a:lnTo>
                              <a:lnTo>
                                <a:pt x="6" y="76"/>
                              </a:lnTo>
                              <a:lnTo>
                                <a:pt x="0" y="57"/>
                              </a:lnTo>
                              <a:lnTo>
                                <a:pt x="0" y="44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8" name="Freeform 5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6" y="2579"/>
                          <a:ext cx="97" cy="200"/>
                        </a:xfrm>
                        <a:custGeom>
                          <a:avLst/>
                          <a:gdLst>
                            <a:gd name="T0" fmla="*/ 25 w 97"/>
                            <a:gd name="T1" fmla="*/ 0 h 200"/>
                            <a:gd name="T2" fmla="*/ 0 w 97"/>
                            <a:gd name="T3" fmla="*/ 83 h 200"/>
                            <a:gd name="T4" fmla="*/ 96 w 97"/>
                            <a:gd name="T5" fmla="*/ 199 h 200"/>
                            <a:gd name="T6" fmla="*/ 70 w 97"/>
                            <a:gd name="T7" fmla="*/ 160 h 200"/>
                            <a:gd name="T8" fmla="*/ 57 w 97"/>
                            <a:gd name="T9" fmla="*/ 141 h 200"/>
                            <a:gd name="T10" fmla="*/ 51 w 97"/>
                            <a:gd name="T11" fmla="*/ 122 h 200"/>
                            <a:gd name="T12" fmla="*/ 44 w 97"/>
                            <a:gd name="T13" fmla="*/ 96 h 200"/>
                            <a:gd name="T14" fmla="*/ 44 w 97"/>
                            <a:gd name="T15" fmla="*/ 77 h 200"/>
                            <a:gd name="T16" fmla="*/ 38 w 97"/>
                            <a:gd name="T17" fmla="*/ 58 h 200"/>
                            <a:gd name="T18" fmla="*/ 25 w 97"/>
                            <a:gd name="T19" fmla="*/ 39 h 200"/>
                            <a:gd name="T20" fmla="*/ 25 w 97"/>
                            <a:gd name="T21" fmla="*/ 0 h 200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97"/>
                            <a:gd name="T34" fmla="*/ 0 h 200"/>
                            <a:gd name="T35" fmla="*/ 97 w 97"/>
                            <a:gd name="T36" fmla="*/ 200 h 200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97" h="200">
                              <a:moveTo>
                                <a:pt x="25" y="0"/>
                              </a:moveTo>
                              <a:lnTo>
                                <a:pt x="0" y="83"/>
                              </a:lnTo>
                              <a:lnTo>
                                <a:pt x="96" y="199"/>
                              </a:lnTo>
                              <a:lnTo>
                                <a:pt x="70" y="160"/>
                              </a:lnTo>
                              <a:lnTo>
                                <a:pt x="57" y="141"/>
                              </a:lnTo>
                              <a:lnTo>
                                <a:pt x="51" y="122"/>
                              </a:lnTo>
                              <a:lnTo>
                                <a:pt x="44" y="96"/>
                              </a:lnTo>
                              <a:lnTo>
                                <a:pt x="44" y="77"/>
                              </a:lnTo>
                              <a:lnTo>
                                <a:pt x="38" y="58"/>
                              </a:lnTo>
                              <a:lnTo>
                                <a:pt x="25" y="39"/>
                              </a:lnTo>
                              <a:lnTo>
                                <a:pt x="25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79" name="Freeform 5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4" y="2387"/>
                          <a:ext cx="219" cy="711"/>
                        </a:xfrm>
                        <a:custGeom>
                          <a:avLst/>
                          <a:gdLst>
                            <a:gd name="T0" fmla="*/ 103 w 219"/>
                            <a:gd name="T1" fmla="*/ 0 h 711"/>
                            <a:gd name="T2" fmla="*/ 96 w 219"/>
                            <a:gd name="T3" fmla="*/ 26 h 711"/>
                            <a:gd name="T4" fmla="*/ 90 w 219"/>
                            <a:gd name="T5" fmla="*/ 39 h 711"/>
                            <a:gd name="T6" fmla="*/ 96 w 219"/>
                            <a:gd name="T7" fmla="*/ 58 h 711"/>
                            <a:gd name="T8" fmla="*/ 96 w 219"/>
                            <a:gd name="T9" fmla="*/ 77 h 711"/>
                            <a:gd name="T10" fmla="*/ 96 w 219"/>
                            <a:gd name="T11" fmla="*/ 103 h 711"/>
                            <a:gd name="T12" fmla="*/ 96 w 219"/>
                            <a:gd name="T13" fmla="*/ 135 h 711"/>
                            <a:gd name="T14" fmla="*/ 90 w 219"/>
                            <a:gd name="T15" fmla="*/ 173 h 711"/>
                            <a:gd name="T16" fmla="*/ 84 w 219"/>
                            <a:gd name="T17" fmla="*/ 205 h 711"/>
                            <a:gd name="T18" fmla="*/ 77 w 219"/>
                            <a:gd name="T19" fmla="*/ 243 h 711"/>
                            <a:gd name="T20" fmla="*/ 64 w 219"/>
                            <a:gd name="T21" fmla="*/ 275 h 711"/>
                            <a:gd name="T22" fmla="*/ 90 w 219"/>
                            <a:gd name="T23" fmla="*/ 314 h 711"/>
                            <a:gd name="T24" fmla="*/ 116 w 219"/>
                            <a:gd name="T25" fmla="*/ 352 h 711"/>
                            <a:gd name="T26" fmla="*/ 128 w 219"/>
                            <a:gd name="T27" fmla="*/ 371 h 711"/>
                            <a:gd name="T28" fmla="*/ 160 w 219"/>
                            <a:gd name="T29" fmla="*/ 403 h 711"/>
                            <a:gd name="T30" fmla="*/ 180 w 219"/>
                            <a:gd name="T31" fmla="*/ 429 h 711"/>
                            <a:gd name="T32" fmla="*/ 205 w 219"/>
                            <a:gd name="T33" fmla="*/ 461 h 711"/>
                            <a:gd name="T34" fmla="*/ 205 w 219"/>
                            <a:gd name="T35" fmla="*/ 493 h 711"/>
                            <a:gd name="T36" fmla="*/ 212 w 219"/>
                            <a:gd name="T37" fmla="*/ 525 h 711"/>
                            <a:gd name="T38" fmla="*/ 212 w 219"/>
                            <a:gd name="T39" fmla="*/ 544 h 711"/>
                            <a:gd name="T40" fmla="*/ 212 w 219"/>
                            <a:gd name="T41" fmla="*/ 576 h 711"/>
                            <a:gd name="T42" fmla="*/ 212 w 219"/>
                            <a:gd name="T43" fmla="*/ 602 h 711"/>
                            <a:gd name="T44" fmla="*/ 205 w 219"/>
                            <a:gd name="T45" fmla="*/ 621 h 711"/>
                            <a:gd name="T46" fmla="*/ 205 w 219"/>
                            <a:gd name="T47" fmla="*/ 640 h 711"/>
                            <a:gd name="T48" fmla="*/ 212 w 219"/>
                            <a:gd name="T49" fmla="*/ 659 h 711"/>
                            <a:gd name="T50" fmla="*/ 218 w 219"/>
                            <a:gd name="T51" fmla="*/ 672 h 711"/>
                            <a:gd name="T52" fmla="*/ 218 w 219"/>
                            <a:gd name="T53" fmla="*/ 678 h 711"/>
                            <a:gd name="T54" fmla="*/ 218 w 219"/>
                            <a:gd name="T55" fmla="*/ 698 h 711"/>
                            <a:gd name="T56" fmla="*/ 212 w 219"/>
                            <a:gd name="T57" fmla="*/ 704 h 711"/>
                            <a:gd name="T58" fmla="*/ 205 w 219"/>
                            <a:gd name="T59" fmla="*/ 710 h 711"/>
                            <a:gd name="T60" fmla="*/ 205 w 219"/>
                            <a:gd name="T61" fmla="*/ 704 h 711"/>
                            <a:gd name="T62" fmla="*/ 212 w 219"/>
                            <a:gd name="T63" fmla="*/ 691 h 711"/>
                            <a:gd name="T64" fmla="*/ 212 w 219"/>
                            <a:gd name="T65" fmla="*/ 685 h 711"/>
                            <a:gd name="T66" fmla="*/ 205 w 219"/>
                            <a:gd name="T67" fmla="*/ 678 h 711"/>
                            <a:gd name="T68" fmla="*/ 205 w 219"/>
                            <a:gd name="T69" fmla="*/ 672 h 711"/>
                            <a:gd name="T70" fmla="*/ 173 w 219"/>
                            <a:gd name="T71" fmla="*/ 646 h 711"/>
                            <a:gd name="T72" fmla="*/ 135 w 219"/>
                            <a:gd name="T73" fmla="*/ 602 h 711"/>
                            <a:gd name="T74" fmla="*/ 96 w 219"/>
                            <a:gd name="T75" fmla="*/ 544 h 711"/>
                            <a:gd name="T76" fmla="*/ 71 w 219"/>
                            <a:gd name="T77" fmla="*/ 493 h 711"/>
                            <a:gd name="T78" fmla="*/ 45 w 219"/>
                            <a:gd name="T79" fmla="*/ 442 h 711"/>
                            <a:gd name="T80" fmla="*/ 32 w 219"/>
                            <a:gd name="T81" fmla="*/ 416 h 711"/>
                            <a:gd name="T82" fmla="*/ 32 w 219"/>
                            <a:gd name="T83" fmla="*/ 397 h 711"/>
                            <a:gd name="T84" fmla="*/ 26 w 219"/>
                            <a:gd name="T85" fmla="*/ 378 h 711"/>
                            <a:gd name="T86" fmla="*/ 13 w 219"/>
                            <a:gd name="T87" fmla="*/ 307 h 711"/>
                            <a:gd name="T88" fmla="*/ 7 w 219"/>
                            <a:gd name="T89" fmla="*/ 256 h 711"/>
                            <a:gd name="T90" fmla="*/ 0 w 219"/>
                            <a:gd name="T91" fmla="*/ 199 h 711"/>
                            <a:gd name="T92" fmla="*/ 7 w 219"/>
                            <a:gd name="T93" fmla="*/ 147 h 711"/>
                            <a:gd name="T94" fmla="*/ 32 w 219"/>
                            <a:gd name="T95" fmla="*/ 103 h 711"/>
                            <a:gd name="T96" fmla="*/ 64 w 219"/>
                            <a:gd name="T97" fmla="*/ 58 h 711"/>
                            <a:gd name="T98" fmla="*/ 77 w 219"/>
                            <a:gd name="T99" fmla="*/ 39 h 711"/>
                            <a:gd name="T100" fmla="*/ 103 w 219"/>
                            <a:gd name="T101" fmla="*/ 0 h 711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19"/>
                            <a:gd name="T154" fmla="*/ 0 h 711"/>
                            <a:gd name="T155" fmla="*/ 219 w 219"/>
                            <a:gd name="T156" fmla="*/ 711 h 711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19" h="711">
                              <a:moveTo>
                                <a:pt x="103" y="0"/>
                              </a:moveTo>
                              <a:lnTo>
                                <a:pt x="96" y="26"/>
                              </a:lnTo>
                              <a:lnTo>
                                <a:pt x="90" y="39"/>
                              </a:lnTo>
                              <a:lnTo>
                                <a:pt x="96" y="58"/>
                              </a:lnTo>
                              <a:lnTo>
                                <a:pt x="96" y="77"/>
                              </a:lnTo>
                              <a:lnTo>
                                <a:pt x="96" y="103"/>
                              </a:lnTo>
                              <a:lnTo>
                                <a:pt x="96" y="135"/>
                              </a:lnTo>
                              <a:lnTo>
                                <a:pt x="90" y="173"/>
                              </a:lnTo>
                              <a:lnTo>
                                <a:pt x="84" y="205"/>
                              </a:lnTo>
                              <a:lnTo>
                                <a:pt x="77" y="243"/>
                              </a:lnTo>
                              <a:lnTo>
                                <a:pt x="64" y="275"/>
                              </a:lnTo>
                              <a:lnTo>
                                <a:pt x="90" y="314"/>
                              </a:lnTo>
                              <a:lnTo>
                                <a:pt x="116" y="352"/>
                              </a:lnTo>
                              <a:lnTo>
                                <a:pt x="128" y="371"/>
                              </a:lnTo>
                              <a:lnTo>
                                <a:pt x="160" y="403"/>
                              </a:lnTo>
                              <a:lnTo>
                                <a:pt x="180" y="429"/>
                              </a:lnTo>
                              <a:lnTo>
                                <a:pt x="205" y="461"/>
                              </a:lnTo>
                              <a:lnTo>
                                <a:pt x="205" y="493"/>
                              </a:lnTo>
                              <a:lnTo>
                                <a:pt x="212" y="525"/>
                              </a:lnTo>
                              <a:lnTo>
                                <a:pt x="212" y="544"/>
                              </a:lnTo>
                              <a:lnTo>
                                <a:pt x="212" y="576"/>
                              </a:lnTo>
                              <a:lnTo>
                                <a:pt x="212" y="602"/>
                              </a:lnTo>
                              <a:lnTo>
                                <a:pt x="205" y="621"/>
                              </a:lnTo>
                              <a:lnTo>
                                <a:pt x="205" y="640"/>
                              </a:lnTo>
                              <a:lnTo>
                                <a:pt x="212" y="659"/>
                              </a:lnTo>
                              <a:lnTo>
                                <a:pt x="218" y="672"/>
                              </a:lnTo>
                              <a:lnTo>
                                <a:pt x="218" y="678"/>
                              </a:lnTo>
                              <a:lnTo>
                                <a:pt x="218" y="698"/>
                              </a:lnTo>
                              <a:lnTo>
                                <a:pt x="212" y="704"/>
                              </a:lnTo>
                              <a:lnTo>
                                <a:pt x="205" y="710"/>
                              </a:lnTo>
                              <a:lnTo>
                                <a:pt x="205" y="704"/>
                              </a:lnTo>
                              <a:lnTo>
                                <a:pt x="212" y="691"/>
                              </a:lnTo>
                              <a:lnTo>
                                <a:pt x="212" y="685"/>
                              </a:lnTo>
                              <a:lnTo>
                                <a:pt x="205" y="678"/>
                              </a:lnTo>
                              <a:lnTo>
                                <a:pt x="205" y="672"/>
                              </a:lnTo>
                              <a:lnTo>
                                <a:pt x="173" y="646"/>
                              </a:lnTo>
                              <a:lnTo>
                                <a:pt x="135" y="602"/>
                              </a:lnTo>
                              <a:lnTo>
                                <a:pt x="96" y="544"/>
                              </a:lnTo>
                              <a:lnTo>
                                <a:pt x="71" y="493"/>
                              </a:lnTo>
                              <a:lnTo>
                                <a:pt x="45" y="442"/>
                              </a:lnTo>
                              <a:lnTo>
                                <a:pt x="32" y="416"/>
                              </a:lnTo>
                              <a:lnTo>
                                <a:pt x="32" y="397"/>
                              </a:lnTo>
                              <a:lnTo>
                                <a:pt x="26" y="378"/>
                              </a:lnTo>
                              <a:lnTo>
                                <a:pt x="13" y="307"/>
                              </a:lnTo>
                              <a:lnTo>
                                <a:pt x="7" y="256"/>
                              </a:lnTo>
                              <a:lnTo>
                                <a:pt x="0" y="199"/>
                              </a:lnTo>
                              <a:lnTo>
                                <a:pt x="7" y="147"/>
                              </a:lnTo>
                              <a:lnTo>
                                <a:pt x="32" y="103"/>
                              </a:lnTo>
                              <a:lnTo>
                                <a:pt x="64" y="58"/>
                              </a:lnTo>
                              <a:lnTo>
                                <a:pt x="77" y="39"/>
                              </a:lnTo>
                              <a:lnTo>
                                <a:pt x="103" y="0"/>
                              </a:lnTo>
                            </a:path>
                          </a:pathLst>
                        </a:custGeom>
                        <a:solidFill>
                          <a:srgbClr val="001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80" name="Freeform 5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9" y="2438"/>
                          <a:ext cx="27" cy="213"/>
                        </a:xfrm>
                        <a:custGeom>
                          <a:avLst/>
                          <a:gdLst>
                            <a:gd name="T0" fmla="*/ 26 w 27"/>
                            <a:gd name="T1" fmla="*/ 0 h 213"/>
                            <a:gd name="T2" fmla="*/ 19 w 27"/>
                            <a:gd name="T3" fmla="*/ 45 h 213"/>
                            <a:gd name="T4" fmla="*/ 13 w 27"/>
                            <a:gd name="T5" fmla="*/ 96 h 213"/>
                            <a:gd name="T6" fmla="*/ 13 w 27"/>
                            <a:gd name="T7" fmla="*/ 141 h 213"/>
                            <a:gd name="T8" fmla="*/ 19 w 27"/>
                            <a:gd name="T9" fmla="*/ 180 h 213"/>
                            <a:gd name="T10" fmla="*/ 13 w 27"/>
                            <a:gd name="T11" fmla="*/ 212 h 213"/>
                            <a:gd name="T12" fmla="*/ 7 w 27"/>
                            <a:gd name="T13" fmla="*/ 192 h 213"/>
                            <a:gd name="T14" fmla="*/ 7 w 27"/>
                            <a:gd name="T15" fmla="*/ 173 h 213"/>
                            <a:gd name="T16" fmla="*/ 0 w 27"/>
                            <a:gd name="T17" fmla="*/ 148 h 213"/>
                            <a:gd name="T18" fmla="*/ 0 w 27"/>
                            <a:gd name="T19" fmla="*/ 116 h 213"/>
                            <a:gd name="T20" fmla="*/ 0 w 27"/>
                            <a:gd name="T21" fmla="*/ 77 h 213"/>
                            <a:gd name="T22" fmla="*/ 7 w 27"/>
                            <a:gd name="T23" fmla="*/ 45 h 213"/>
                            <a:gd name="T24" fmla="*/ 13 w 27"/>
                            <a:gd name="T25" fmla="*/ 20 h 213"/>
                            <a:gd name="T26" fmla="*/ 26 w 27"/>
                            <a:gd name="T27" fmla="*/ 0 h 213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27"/>
                            <a:gd name="T43" fmla="*/ 0 h 213"/>
                            <a:gd name="T44" fmla="*/ 27 w 27"/>
                            <a:gd name="T45" fmla="*/ 213 h 213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27" h="213">
                              <a:moveTo>
                                <a:pt x="26" y="0"/>
                              </a:moveTo>
                              <a:lnTo>
                                <a:pt x="19" y="45"/>
                              </a:lnTo>
                              <a:lnTo>
                                <a:pt x="13" y="96"/>
                              </a:lnTo>
                              <a:lnTo>
                                <a:pt x="13" y="141"/>
                              </a:lnTo>
                              <a:lnTo>
                                <a:pt x="19" y="180"/>
                              </a:lnTo>
                              <a:lnTo>
                                <a:pt x="13" y="212"/>
                              </a:lnTo>
                              <a:lnTo>
                                <a:pt x="7" y="192"/>
                              </a:lnTo>
                              <a:lnTo>
                                <a:pt x="7" y="173"/>
                              </a:lnTo>
                              <a:lnTo>
                                <a:pt x="0" y="148"/>
                              </a:lnTo>
                              <a:lnTo>
                                <a:pt x="0" y="116"/>
                              </a:lnTo>
                              <a:lnTo>
                                <a:pt x="0" y="77"/>
                              </a:lnTo>
                              <a:lnTo>
                                <a:pt x="7" y="45"/>
                              </a:lnTo>
                              <a:lnTo>
                                <a:pt x="13" y="20"/>
                              </a:lnTo>
                              <a:lnTo>
                                <a:pt x="26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81" name="Freeform 5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9" y="2618"/>
                          <a:ext cx="65" cy="116"/>
                        </a:xfrm>
                        <a:custGeom>
                          <a:avLst/>
                          <a:gdLst>
                            <a:gd name="T0" fmla="*/ 32 w 65"/>
                            <a:gd name="T1" fmla="*/ 0 h 116"/>
                            <a:gd name="T2" fmla="*/ 19 w 65"/>
                            <a:gd name="T3" fmla="*/ 25 h 116"/>
                            <a:gd name="T4" fmla="*/ 7 w 65"/>
                            <a:gd name="T5" fmla="*/ 38 h 116"/>
                            <a:gd name="T6" fmla="*/ 0 w 65"/>
                            <a:gd name="T7" fmla="*/ 57 h 116"/>
                            <a:gd name="T8" fmla="*/ 7 w 65"/>
                            <a:gd name="T9" fmla="*/ 64 h 116"/>
                            <a:gd name="T10" fmla="*/ 26 w 65"/>
                            <a:gd name="T11" fmla="*/ 83 h 116"/>
                            <a:gd name="T12" fmla="*/ 39 w 65"/>
                            <a:gd name="T13" fmla="*/ 96 h 116"/>
                            <a:gd name="T14" fmla="*/ 64 w 65"/>
                            <a:gd name="T15" fmla="*/ 115 h 116"/>
                            <a:gd name="T16" fmla="*/ 39 w 65"/>
                            <a:gd name="T17" fmla="*/ 76 h 116"/>
                            <a:gd name="T18" fmla="*/ 19 w 65"/>
                            <a:gd name="T19" fmla="*/ 44 h 116"/>
                            <a:gd name="T20" fmla="*/ 32 w 65"/>
                            <a:gd name="T21" fmla="*/ 0 h 11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65"/>
                            <a:gd name="T34" fmla="*/ 0 h 116"/>
                            <a:gd name="T35" fmla="*/ 65 w 65"/>
                            <a:gd name="T36" fmla="*/ 116 h 11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65" h="116">
                              <a:moveTo>
                                <a:pt x="32" y="0"/>
                              </a:moveTo>
                              <a:lnTo>
                                <a:pt x="19" y="25"/>
                              </a:lnTo>
                              <a:lnTo>
                                <a:pt x="7" y="38"/>
                              </a:lnTo>
                              <a:lnTo>
                                <a:pt x="0" y="57"/>
                              </a:lnTo>
                              <a:lnTo>
                                <a:pt x="7" y="64"/>
                              </a:lnTo>
                              <a:lnTo>
                                <a:pt x="26" y="83"/>
                              </a:lnTo>
                              <a:lnTo>
                                <a:pt x="39" y="96"/>
                              </a:lnTo>
                              <a:lnTo>
                                <a:pt x="64" y="115"/>
                              </a:lnTo>
                              <a:lnTo>
                                <a:pt x="39" y="76"/>
                              </a:lnTo>
                              <a:lnTo>
                                <a:pt x="19" y="44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82" name="Freeform 5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9" y="2688"/>
                          <a:ext cx="136" cy="187"/>
                        </a:xfrm>
                        <a:custGeom>
                          <a:avLst/>
                          <a:gdLst>
                            <a:gd name="T0" fmla="*/ 0 w 136"/>
                            <a:gd name="T1" fmla="*/ 0 h 187"/>
                            <a:gd name="T2" fmla="*/ 7 w 136"/>
                            <a:gd name="T3" fmla="*/ 26 h 187"/>
                            <a:gd name="T4" fmla="*/ 7 w 136"/>
                            <a:gd name="T5" fmla="*/ 38 h 187"/>
                            <a:gd name="T6" fmla="*/ 19 w 136"/>
                            <a:gd name="T7" fmla="*/ 51 h 187"/>
                            <a:gd name="T8" fmla="*/ 26 w 136"/>
                            <a:gd name="T9" fmla="*/ 70 h 187"/>
                            <a:gd name="T10" fmla="*/ 26 w 136"/>
                            <a:gd name="T11" fmla="*/ 77 h 187"/>
                            <a:gd name="T12" fmla="*/ 19 w 136"/>
                            <a:gd name="T13" fmla="*/ 83 h 187"/>
                            <a:gd name="T14" fmla="*/ 13 w 136"/>
                            <a:gd name="T15" fmla="*/ 90 h 187"/>
                            <a:gd name="T16" fmla="*/ 19 w 136"/>
                            <a:gd name="T17" fmla="*/ 109 h 187"/>
                            <a:gd name="T18" fmla="*/ 39 w 136"/>
                            <a:gd name="T19" fmla="*/ 122 h 187"/>
                            <a:gd name="T20" fmla="*/ 58 w 136"/>
                            <a:gd name="T21" fmla="*/ 134 h 187"/>
                            <a:gd name="T22" fmla="*/ 77 w 136"/>
                            <a:gd name="T23" fmla="*/ 141 h 187"/>
                            <a:gd name="T24" fmla="*/ 103 w 136"/>
                            <a:gd name="T25" fmla="*/ 147 h 187"/>
                            <a:gd name="T26" fmla="*/ 109 w 136"/>
                            <a:gd name="T27" fmla="*/ 160 h 187"/>
                            <a:gd name="T28" fmla="*/ 122 w 136"/>
                            <a:gd name="T29" fmla="*/ 173 h 187"/>
                            <a:gd name="T30" fmla="*/ 122 w 136"/>
                            <a:gd name="T31" fmla="*/ 186 h 187"/>
                            <a:gd name="T32" fmla="*/ 128 w 136"/>
                            <a:gd name="T33" fmla="*/ 179 h 187"/>
                            <a:gd name="T34" fmla="*/ 135 w 136"/>
                            <a:gd name="T35" fmla="*/ 173 h 187"/>
                            <a:gd name="T36" fmla="*/ 135 w 136"/>
                            <a:gd name="T37" fmla="*/ 160 h 187"/>
                            <a:gd name="T38" fmla="*/ 128 w 136"/>
                            <a:gd name="T39" fmla="*/ 154 h 187"/>
                            <a:gd name="T40" fmla="*/ 109 w 136"/>
                            <a:gd name="T41" fmla="*/ 128 h 187"/>
                            <a:gd name="T42" fmla="*/ 90 w 136"/>
                            <a:gd name="T43" fmla="*/ 109 h 187"/>
                            <a:gd name="T44" fmla="*/ 71 w 136"/>
                            <a:gd name="T45" fmla="*/ 90 h 187"/>
                            <a:gd name="T46" fmla="*/ 51 w 136"/>
                            <a:gd name="T47" fmla="*/ 64 h 187"/>
                            <a:gd name="T48" fmla="*/ 39 w 136"/>
                            <a:gd name="T49" fmla="*/ 45 h 187"/>
                            <a:gd name="T50" fmla="*/ 19 w 136"/>
                            <a:gd name="T51" fmla="*/ 26 h 187"/>
                            <a:gd name="T52" fmla="*/ 0 w 136"/>
                            <a:gd name="T53" fmla="*/ 0 h 18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136"/>
                            <a:gd name="T82" fmla="*/ 0 h 187"/>
                            <a:gd name="T83" fmla="*/ 136 w 136"/>
                            <a:gd name="T84" fmla="*/ 187 h 18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136" h="187">
                              <a:moveTo>
                                <a:pt x="0" y="0"/>
                              </a:moveTo>
                              <a:lnTo>
                                <a:pt x="7" y="26"/>
                              </a:lnTo>
                              <a:lnTo>
                                <a:pt x="7" y="38"/>
                              </a:lnTo>
                              <a:lnTo>
                                <a:pt x="19" y="51"/>
                              </a:lnTo>
                              <a:lnTo>
                                <a:pt x="26" y="70"/>
                              </a:lnTo>
                              <a:lnTo>
                                <a:pt x="26" y="77"/>
                              </a:lnTo>
                              <a:lnTo>
                                <a:pt x="19" y="83"/>
                              </a:lnTo>
                              <a:lnTo>
                                <a:pt x="13" y="90"/>
                              </a:lnTo>
                              <a:lnTo>
                                <a:pt x="19" y="109"/>
                              </a:lnTo>
                              <a:lnTo>
                                <a:pt x="39" y="122"/>
                              </a:lnTo>
                              <a:lnTo>
                                <a:pt x="58" y="134"/>
                              </a:lnTo>
                              <a:lnTo>
                                <a:pt x="77" y="141"/>
                              </a:lnTo>
                              <a:lnTo>
                                <a:pt x="103" y="147"/>
                              </a:lnTo>
                              <a:lnTo>
                                <a:pt x="109" y="160"/>
                              </a:lnTo>
                              <a:lnTo>
                                <a:pt x="122" y="173"/>
                              </a:lnTo>
                              <a:lnTo>
                                <a:pt x="122" y="186"/>
                              </a:lnTo>
                              <a:lnTo>
                                <a:pt x="128" y="179"/>
                              </a:lnTo>
                              <a:lnTo>
                                <a:pt x="135" y="173"/>
                              </a:lnTo>
                              <a:lnTo>
                                <a:pt x="135" y="160"/>
                              </a:lnTo>
                              <a:lnTo>
                                <a:pt x="128" y="154"/>
                              </a:lnTo>
                              <a:lnTo>
                                <a:pt x="109" y="128"/>
                              </a:lnTo>
                              <a:lnTo>
                                <a:pt x="90" y="109"/>
                              </a:lnTo>
                              <a:lnTo>
                                <a:pt x="71" y="90"/>
                              </a:lnTo>
                              <a:lnTo>
                                <a:pt x="51" y="64"/>
                              </a:lnTo>
                              <a:lnTo>
                                <a:pt x="39" y="45"/>
                              </a:lnTo>
                              <a:lnTo>
                                <a:pt x="19" y="2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" name="Group 5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3" y="2848"/>
                      <a:ext cx="38" cy="198"/>
                      <a:chOff x="2413" y="2848"/>
                      <a:chExt cx="38" cy="198"/>
                    </a:xfrm>
                  </p:grpSpPr>
                  <p:grpSp>
                    <p:nvGrpSpPr>
                      <p:cNvPr id="29" name="Group 5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9" y="2848"/>
                        <a:ext cx="32" cy="198"/>
                        <a:chOff x="2419" y="2848"/>
                        <a:chExt cx="32" cy="198"/>
                      </a:xfrm>
                    </p:grpSpPr>
                    <p:sp>
                      <p:nvSpPr>
                        <p:cNvPr id="34" name="Oval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26" y="2848"/>
                          <a:ext cx="25" cy="38"/>
                        </a:xfrm>
                        <a:prstGeom prst="ellipse">
                          <a:avLst/>
                        </a:pr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35" name="Oval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9" y="2925"/>
                          <a:ext cx="32" cy="38"/>
                        </a:xfrm>
                        <a:prstGeom prst="ellipse">
                          <a:avLst/>
                        </a:pr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36" name="Oval 5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9" y="3008"/>
                          <a:ext cx="32" cy="38"/>
                        </a:xfrm>
                        <a:prstGeom prst="ellipse">
                          <a:avLst/>
                        </a:prstGeom>
                        <a:solidFill>
                          <a:srgbClr val="00005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" name="Group 5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3" y="2848"/>
                        <a:ext cx="38" cy="198"/>
                        <a:chOff x="2413" y="2848"/>
                        <a:chExt cx="38" cy="198"/>
                      </a:xfrm>
                    </p:grpSpPr>
                    <p:sp>
                      <p:nvSpPr>
                        <p:cNvPr id="31" name="Oval 5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9" y="2848"/>
                          <a:ext cx="32" cy="38"/>
                        </a:xfrm>
                        <a:prstGeom prst="ellipse">
                          <a:avLst/>
                        </a:prstGeom>
                        <a:solidFill>
                          <a:srgbClr val="002BD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32" name="Oval 5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3" y="2925"/>
                          <a:ext cx="32" cy="38"/>
                        </a:xfrm>
                        <a:prstGeom prst="ellipse">
                          <a:avLst/>
                        </a:prstGeom>
                        <a:solidFill>
                          <a:srgbClr val="002BD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  <p:sp>
                      <p:nvSpPr>
                        <p:cNvPr id="33" name="Oval 5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3" y="3008"/>
                          <a:ext cx="32" cy="38"/>
                        </a:xfrm>
                        <a:prstGeom prst="ellipse">
                          <a:avLst/>
                        </a:prstGeom>
                        <a:solidFill>
                          <a:srgbClr val="002BD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 sz="3120">
                            <a:latin typeface="Calibri Light" panose="020F030202020403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0" name="Rectangle 524"/>
            <p:cNvSpPr>
              <a:spLocks noChangeArrowheads="1"/>
            </p:cNvSpPr>
            <p:nvPr/>
          </p:nvSpPr>
          <p:spPr bwMode="auto">
            <a:xfrm>
              <a:off x="4608" y="3572"/>
              <a:ext cx="67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5730" tIns="62866" rIns="125730" bIns="62866">
              <a:spAutoFit/>
            </a:bodyPr>
            <a:lstStyle/>
            <a:p>
              <a:pPr defTabSz="1402080"/>
              <a:r>
                <a:rPr lang="it-IT" sz="1920" b="1" dirty="0">
                  <a:solidFill>
                    <a:srgbClr val="0000FF"/>
                  </a:solidFill>
                  <a:latin typeface="Calibri Light" panose="020F0302020204030204" pitchFamily="34" charset="0"/>
                </a:rPr>
                <a:t> Cliente</a:t>
              </a:r>
            </a:p>
          </p:txBody>
        </p:sp>
      </p:grpSp>
      <p:grpSp>
        <p:nvGrpSpPr>
          <p:cNvPr id="524" name="Group 525"/>
          <p:cNvGrpSpPr>
            <a:grpSpLocks/>
          </p:cNvGrpSpPr>
          <p:nvPr/>
        </p:nvGrpSpPr>
        <p:grpSpPr bwMode="auto">
          <a:xfrm>
            <a:off x="2217420" y="1634491"/>
            <a:ext cx="2505076" cy="5947410"/>
            <a:chOff x="204" y="618"/>
            <a:chExt cx="1315" cy="3122"/>
          </a:xfrm>
        </p:grpSpPr>
        <p:sp>
          <p:nvSpPr>
            <p:cNvPr id="525" name="Rectangle 526"/>
            <p:cNvSpPr>
              <a:spLocks noChangeArrowheads="1"/>
            </p:cNvSpPr>
            <p:nvPr/>
          </p:nvSpPr>
          <p:spPr bwMode="auto">
            <a:xfrm>
              <a:off x="204" y="1570"/>
              <a:ext cx="131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5730" tIns="62866" rIns="125730" bIns="62866">
              <a:spAutoFit/>
            </a:bodyPr>
            <a:lstStyle/>
            <a:p>
              <a:pPr defTabSz="1402080"/>
              <a:r>
                <a:rPr lang="it-IT" sz="1920" b="1" dirty="0">
                  <a:solidFill>
                    <a:srgbClr val="0000FF"/>
                  </a:solidFill>
                  <a:latin typeface="Calibri Light" panose="020F0302020204030204" pitchFamily="34" charset="0"/>
                </a:rPr>
                <a:t>            Agenzia</a:t>
              </a:r>
            </a:p>
          </p:txBody>
        </p:sp>
        <p:grpSp>
          <p:nvGrpSpPr>
            <p:cNvPr id="526" name="Group 527"/>
            <p:cNvGrpSpPr>
              <a:grpSpLocks/>
            </p:cNvGrpSpPr>
            <p:nvPr/>
          </p:nvGrpSpPr>
          <p:grpSpPr bwMode="auto">
            <a:xfrm>
              <a:off x="431" y="618"/>
              <a:ext cx="912" cy="3122"/>
              <a:chOff x="385" y="572"/>
              <a:chExt cx="912" cy="3122"/>
            </a:xfrm>
          </p:grpSpPr>
          <p:sp>
            <p:nvSpPr>
              <p:cNvPr id="527" name="Rectangle 528"/>
              <p:cNvSpPr>
                <a:spLocks noChangeArrowheads="1"/>
              </p:cNvSpPr>
              <p:nvPr/>
            </p:nvSpPr>
            <p:spPr bwMode="auto">
              <a:xfrm>
                <a:off x="486" y="1731"/>
                <a:ext cx="1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10490" tIns="55246" rIns="110490" bIns="55246">
                <a:spAutoFit/>
              </a:bodyPr>
              <a:lstStyle/>
              <a:p>
                <a:pPr algn="l">
                  <a:defRPr/>
                </a:pPr>
                <a:endPara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528" name="Rectangle 529"/>
              <p:cNvSpPr>
                <a:spLocks noChangeArrowheads="1"/>
              </p:cNvSpPr>
              <p:nvPr/>
            </p:nvSpPr>
            <p:spPr bwMode="auto">
              <a:xfrm>
                <a:off x="385" y="1023"/>
                <a:ext cx="912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5730" tIns="62866" rIns="125730" bIns="62866">
                <a:spAutoFit/>
              </a:bodyPr>
              <a:lstStyle/>
              <a:p>
                <a:pPr defTabSz="1402080"/>
                <a:r>
                  <a:rPr lang="it-IT" sz="1920" b="1" dirty="0">
                    <a:solidFill>
                      <a:srgbClr val="0000FF"/>
                    </a:solidFill>
                    <a:latin typeface="Calibri Light" panose="020F0302020204030204" pitchFamily="34" charset="0"/>
                  </a:rPr>
                  <a:t>  CSC W.U.</a:t>
                </a:r>
              </a:p>
            </p:txBody>
          </p:sp>
          <p:grpSp>
            <p:nvGrpSpPr>
              <p:cNvPr id="529" name="Group 530"/>
              <p:cNvGrpSpPr>
                <a:grpSpLocks/>
              </p:cNvGrpSpPr>
              <p:nvPr/>
            </p:nvGrpSpPr>
            <p:grpSpPr bwMode="auto">
              <a:xfrm>
                <a:off x="585" y="572"/>
                <a:ext cx="405" cy="445"/>
                <a:chOff x="4365" y="2637"/>
                <a:chExt cx="874" cy="851"/>
              </a:xfrm>
            </p:grpSpPr>
            <p:sp>
              <p:nvSpPr>
                <p:cNvPr id="533" name="Freeform 531"/>
                <p:cNvSpPr>
                  <a:spLocks/>
                </p:cNvSpPr>
                <p:nvPr/>
              </p:nvSpPr>
              <p:spPr bwMode="auto">
                <a:xfrm>
                  <a:off x="4402" y="2662"/>
                  <a:ext cx="813" cy="815"/>
                </a:xfrm>
                <a:custGeom>
                  <a:avLst/>
                  <a:gdLst>
                    <a:gd name="T0" fmla="*/ 26 w 1626"/>
                    <a:gd name="T1" fmla="*/ 23 h 1628"/>
                    <a:gd name="T2" fmla="*/ 26 w 1626"/>
                    <a:gd name="T3" fmla="*/ 23 h 1628"/>
                    <a:gd name="T4" fmla="*/ 26 w 1626"/>
                    <a:gd name="T5" fmla="*/ 24 h 1628"/>
                    <a:gd name="T6" fmla="*/ 25 w 1626"/>
                    <a:gd name="T7" fmla="*/ 25 h 1628"/>
                    <a:gd name="T8" fmla="*/ 25 w 1626"/>
                    <a:gd name="T9" fmla="*/ 25 h 1628"/>
                    <a:gd name="T10" fmla="*/ 24 w 1626"/>
                    <a:gd name="T11" fmla="*/ 25 h 1628"/>
                    <a:gd name="T12" fmla="*/ 24 w 1626"/>
                    <a:gd name="T13" fmla="*/ 26 h 1628"/>
                    <a:gd name="T14" fmla="*/ 23 w 1626"/>
                    <a:gd name="T15" fmla="*/ 26 h 1628"/>
                    <a:gd name="T16" fmla="*/ 23 w 1626"/>
                    <a:gd name="T17" fmla="*/ 26 h 1628"/>
                    <a:gd name="T18" fmla="*/ 3 w 1626"/>
                    <a:gd name="T19" fmla="*/ 26 h 1628"/>
                    <a:gd name="T20" fmla="*/ 3 w 1626"/>
                    <a:gd name="T21" fmla="*/ 26 h 1628"/>
                    <a:gd name="T22" fmla="*/ 2 w 1626"/>
                    <a:gd name="T23" fmla="*/ 26 h 1628"/>
                    <a:gd name="T24" fmla="*/ 2 w 1626"/>
                    <a:gd name="T25" fmla="*/ 25 h 1628"/>
                    <a:gd name="T26" fmla="*/ 1 w 1626"/>
                    <a:gd name="T27" fmla="*/ 25 h 1628"/>
                    <a:gd name="T28" fmla="*/ 1 w 1626"/>
                    <a:gd name="T29" fmla="*/ 25 h 1628"/>
                    <a:gd name="T30" fmla="*/ 1 w 1626"/>
                    <a:gd name="T31" fmla="*/ 24 h 1628"/>
                    <a:gd name="T32" fmla="*/ 1 w 1626"/>
                    <a:gd name="T33" fmla="*/ 23 h 1628"/>
                    <a:gd name="T34" fmla="*/ 0 w 1626"/>
                    <a:gd name="T35" fmla="*/ 23 h 1628"/>
                    <a:gd name="T36" fmla="*/ 0 w 1626"/>
                    <a:gd name="T37" fmla="*/ 4 h 1628"/>
                    <a:gd name="T38" fmla="*/ 1 w 1626"/>
                    <a:gd name="T39" fmla="*/ 3 h 1628"/>
                    <a:gd name="T40" fmla="*/ 1 w 1626"/>
                    <a:gd name="T41" fmla="*/ 2 h 1628"/>
                    <a:gd name="T42" fmla="*/ 1 w 1626"/>
                    <a:gd name="T43" fmla="*/ 2 h 1628"/>
                    <a:gd name="T44" fmla="*/ 1 w 1626"/>
                    <a:gd name="T45" fmla="*/ 1 h 1628"/>
                    <a:gd name="T46" fmla="*/ 2 w 1626"/>
                    <a:gd name="T47" fmla="*/ 1 h 1628"/>
                    <a:gd name="T48" fmla="*/ 2 w 1626"/>
                    <a:gd name="T49" fmla="*/ 1 h 1628"/>
                    <a:gd name="T50" fmla="*/ 3 w 1626"/>
                    <a:gd name="T51" fmla="*/ 1 h 1628"/>
                    <a:gd name="T52" fmla="*/ 3 w 1626"/>
                    <a:gd name="T53" fmla="*/ 0 h 1628"/>
                    <a:gd name="T54" fmla="*/ 23 w 1626"/>
                    <a:gd name="T55" fmla="*/ 0 h 1628"/>
                    <a:gd name="T56" fmla="*/ 23 w 1626"/>
                    <a:gd name="T57" fmla="*/ 1 h 1628"/>
                    <a:gd name="T58" fmla="*/ 24 w 1626"/>
                    <a:gd name="T59" fmla="*/ 1 h 1628"/>
                    <a:gd name="T60" fmla="*/ 24 w 1626"/>
                    <a:gd name="T61" fmla="*/ 1 h 1628"/>
                    <a:gd name="T62" fmla="*/ 25 w 1626"/>
                    <a:gd name="T63" fmla="*/ 1 h 1628"/>
                    <a:gd name="T64" fmla="*/ 25 w 1626"/>
                    <a:gd name="T65" fmla="*/ 2 h 1628"/>
                    <a:gd name="T66" fmla="*/ 26 w 1626"/>
                    <a:gd name="T67" fmla="*/ 2 h 1628"/>
                    <a:gd name="T68" fmla="*/ 26 w 1626"/>
                    <a:gd name="T69" fmla="*/ 3 h 1628"/>
                    <a:gd name="T70" fmla="*/ 26 w 1626"/>
                    <a:gd name="T71" fmla="*/ 4 h 1628"/>
                    <a:gd name="T72" fmla="*/ 26 w 1626"/>
                    <a:gd name="T73" fmla="*/ 23 h 16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26"/>
                    <a:gd name="T112" fmla="*/ 0 h 1628"/>
                    <a:gd name="T113" fmla="*/ 1626 w 1626"/>
                    <a:gd name="T114" fmla="*/ 1628 h 16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26" h="1628">
                      <a:moveTo>
                        <a:pt x="1626" y="1421"/>
                      </a:moveTo>
                      <a:lnTo>
                        <a:pt x="1622" y="1463"/>
                      </a:lnTo>
                      <a:lnTo>
                        <a:pt x="1610" y="1502"/>
                      </a:lnTo>
                      <a:lnTo>
                        <a:pt x="1591" y="1536"/>
                      </a:lnTo>
                      <a:lnTo>
                        <a:pt x="1565" y="1568"/>
                      </a:lnTo>
                      <a:lnTo>
                        <a:pt x="1535" y="1592"/>
                      </a:lnTo>
                      <a:lnTo>
                        <a:pt x="1499" y="1613"/>
                      </a:lnTo>
                      <a:lnTo>
                        <a:pt x="1460" y="1624"/>
                      </a:lnTo>
                      <a:lnTo>
                        <a:pt x="1418" y="1628"/>
                      </a:lnTo>
                      <a:lnTo>
                        <a:pt x="207" y="1628"/>
                      </a:lnTo>
                      <a:lnTo>
                        <a:pt x="166" y="1624"/>
                      </a:lnTo>
                      <a:lnTo>
                        <a:pt x="127" y="1613"/>
                      </a:lnTo>
                      <a:lnTo>
                        <a:pt x="91" y="1592"/>
                      </a:lnTo>
                      <a:lnTo>
                        <a:pt x="60" y="1568"/>
                      </a:lnTo>
                      <a:lnTo>
                        <a:pt x="34" y="1536"/>
                      </a:lnTo>
                      <a:lnTo>
                        <a:pt x="16" y="1502"/>
                      </a:lnTo>
                      <a:lnTo>
                        <a:pt x="4" y="1463"/>
                      </a:lnTo>
                      <a:lnTo>
                        <a:pt x="0" y="1421"/>
                      </a:lnTo>
                      <a:lnTo>
                        <a:pt x="0" y="207"/>
                      </a:lnTo>
                      <a:lnTo>
                        <a:pt x="4" y="166"/>
                      </a:lnTo>
                      <a:lnTo>
                        <a:pt x="16" y="127"/>
                      </a:lnTo>
                      <a:lnTo>
                        <a:pt x="34" y="92"/>
                      </a:lnTo>
                      <a:lnTo>
                        <a:pt x="60" y="60"/>
                      </a:lnTo>
                      <a:lnTo>
                        <a:pt x="91" y="36"/>
                      </a:lnTo>
                      <a:lnTo>
                        <a:pt x="127" y="16"/>
                      </a:lnTo>
                      <a:lnTo>
                        <a:pt x="166" y="4"/>
                      </a:lnTo>
                      <a:lnTo>
                        <a:pt x="207" y="0"/>
                      </a:lnTo>
                      <a:lnTo>
                        <a:pt x="1418" y="0"/>
                      </a:lnTo>
                      <a:lnTo>
                        <a:pt x="1460" y="4"/>
                      </a:lnTo>
                      <a:lnTo>
                        <a:pt x="1499" y="16"/>
                      </a:lnTo>
                      <a:lnTo>
                        <a:pt x="1535" y="36"/>
                      </a:lnTo>
                      <a:lnTo>
                        <a:pt x="1565" y="60"/>
                      </a:lnTo>
                      <a:lnTo>
                        <a:pt x="1591" y="92"/>
                      </a:lnTo>
                      <a:lnTo>
                        <a:pt x="1610" y="127"/>
                      </a:lnTo>
                      <a:lnTo>
                        <a:pt x="1622" y="166"/>
                      </a:lnTo>
                      <a:lnTo>
                        <a:pt x="1626" y="207"/>
                      </a:lnTo>
                      <a:lnTo>
                        <a:pt x="1626" y="1421"/>
                      </a:lnTo>
                      <a:close/>
                    </a:path>
                  </a:pathLst>
                </a:cu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4" name="Freeform 532"/>
                <p:cNvSpPr>
                  <a:spLocks/>
                </p:cNvSpPr>
                <p:nvPr/>
              </p:nvSpPr>
              <p:spPr bwMode="auto">
                <a:xfrm>
                  <a:off x="5108" y="3373"/>
                  <a:ext cx="111" cy="107"/>
                </a:xfrm>
                <a:custGeom>
                  <a:avLst/>
                  <a:gdLst>
                    <a:gd name="T0" fmla="*/ 1 w 220"/>
                    <a:gd name="T1" fmla="*/ 3 h 215"/>
                    <a:gd name="T2" fmla="*/ 1 w 220"/>
                    <a:gd name="T3" fmla="*/ 3 h 215"/>
                    <a:gd name="T4" fmla="*/ 1 w 220"/>
                    <a:gd name="T5" fmla="*/ 3 h 215"/>
                    <a:gd name="T6" fmla="*/ 2 w 220"/>
                    <a:gd name="T7" fmla="*/ 3 h 215"/>
                    <a:gd name="T8" fmla="*/ 2 w 220"/>
                    <a:gd name="T9" fmla="*/ 2 h 215"/>
                    <a:gd name="T10" fmla="*/ 3 w 220"/>
                    <a:gd name="T11" fmla="*/ 2 h 215"/>
                    <a:gd name="T12" fmla="*/ 3 w 220"/>
                    <a:gd name="T13" fmla="*/ 1 h 215"/>
                    <a:gd name="T14" fmla="*/ 4 w 220"/>
                    <a:gd name="T15" fmla="*/ 1 h 215"/>
                    <a:gd name="T16" fmla="*/ 4 w 220"/>
                    <a:gd name="T17" fmla="*/ 0 h 215"/>
                    <a:gd name="T18" fmla="*/ 4 w 220"/>
                    <a:gd name="T19" fmla="*/ 0 h 215"/>
                    <a:gd name="T20" fmla="*/ 4 w 220"/>
                    <a:gd name="T21" fmla="*/ 0 h 215"/>
                    <a:gd name="T22" fmla="*/ 4 w 220"/>
                    <a:gd name="T23" fmla="*/ 0 h 215"/>
                    <a:gd name="T24" fmla="*/ 3 w 220"/>
                    <a:gd name="T25" fmla="*/ 1 h 215"/>
                    <a:gd name="T26" fmla="*/ 3 w 220"/>
                    <a:gd name="T27" fmla="*/ 1 h 215"/>
                    <a:gd name="T28" fmla="*/ 3 w 220"/>
                    <a:gd name="T29" fmla="*/ 2 h 215"/>
                    <a:gd name="T30" fmla="*/ 2 w 220"/>
                    <a:gd name="T31" fmla="*/ 2 h 215"/>
                    <a:gd name="T32" fmla="*/ 2 w 220"/>
                    <a:gd name="T33" fmla="*/ 2 h 215"/>
                    <a:gd name="T34" fmla="*/ 1 w 220"/>
                    <a:gd name="T35" fmla="*/ 3 h 215"/>
                    <a:gd name="T36" fmla="*/ 1 w 220"/>
                    <a:gd name="T37" fmla="*/ 3 h 215"/>
                    <a:gd name="T38" fmla="*/ 1 w 220"/>
                    <a:gd name="T39" fmla="*/ 3 h 215"/>
                    <a:gd name="T40" fmla="*/ 1 w 220"/>
                    <a:gd name="T41" fmla="*/ 3 h 215"/>
                    <a:gd name="T42" fmla="*/ 1 w 220"/>
                    <a:gd name="T43" fmla="*/ 3 h 215"/>
                    <a:gd name="T44" fmla="*/ 0 w 220"/>
                    <a:gd name="T45" fmla="*/ 3 h 215"/>
                    <a:gd name="T46" fmla="*/ 1 w 220"/>
                    <a:gd name="T47" fmla="*/ 3 h 215"/>
                    <a:gd name="T48" fmla="*/ 1 w 220"/>
                    <a:gd name="T49" fmla="*/ 3 h 21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0"/>
                    <a:gd name="T76" fmla="*/ 0 h 215"/>
                    <a:gd name="T77" fmla="*/ 220 w 220"/>
                    <a:gd name="T78" fmla="*/ 215 h 21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0" h="215">
                      <a:moveTo>
                        <a:pt x="5" y="215"/>
                      </a:moveTo>
                      <a:lnTo>
                        <a:pt x="5" y="215"/>
                      </a:lnTo>
                      <a:lnTo>
                        <a:pt x="47" y="209"/>
                      </a:lnTo>
                      <a:lnTo>
                        <a:pt x="88" y="197"/>
                      </a:lnTo>
                      <a:lnTo>
                        <a:pt x="125" y="177"/>
                      </a:lnTo>
                      <a:lnTo>
                        <a:pt x="157" y="151"/>
                      </a:lnTo>
                      <a:lnTo>
                        <a:pt x="184" y="118"/>
                      </a:lnTo>
                      <a:lnTo>
                        <a:pt x="203" y="82"/>
                      </a:lnTo>
                      <a:lnTo>
                        <a:pt x="214" y="42"/>
                      </a:lnTo>
                      <a:lnTo>
                        <a:pt x="220" y="0"/>
                      </a:lnTo>
                      <a:lnTo>
                        <a:pt x="206" y="0"/>
                      </a:lnTo>
                      <a:lnTo>
                        <a:pt x="203" y="42"/>
                      </a:lnTo>
                      <a:lnTo>
                        <a:pt x="191" y="79"/>
                      </a:lnTo>
                      <a:lnTo>
                        <a:pt x="173" y="112"/>
                      </a:lnTo>
                      <a:lnTo>
                        <a:pt x="148" y="143"/>
                      </a:lnTo>
                      <a:lnTo>
                        <a:pt x="119" y="166"/>
                      </a:lnTo>
                      <a:lnTo>
                        <a:pt x="85" y="186"/>
                      </a:lnTo>
                      <a:lnTo>
                        <a:pt x="47" y="197"/>
                      </a:lnTo>
                      <a:lnTo>
                        <a:pt x="5" y="200"/>
                      </a:lnTo>
                      <a:lnTo>
                        <a:pt x="1" y="203"/>
                      </a:lnTo>
                      <a:lnTo>
                        <a:pt x="0" y="207"/>
                      </a:lnTo>
                      <a:lnTo>
                        <a:pt x="1" y="212"/>
                      </a:lnTo>
                      <a:lnTo>
                        <a:pt x="5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5" name="Freeform 533"/>
                <p:cNvSpPr>
                  <a:spLocks/>
                </p:cNvSpPr>
                <p:nvPr/>
              </p:nvSpPr>
              <p:spPr bwMode="auto">
                <a:xfrm>
                  <a:off x="4503" y="3473"/>
                  <a:ext cx="608" cy="7"/>
                </a:xfrm>
                <a:custGeom>
                  <a:avLst/>
                  <a:gdLst>
                    <a:gd name="T0" fmla="*/ 1 w 1216"/>
                    <a:gd name="T1" fmla="*/ 0 h 15"/>
                    <a:gd name="T2" fmla="*/ 1 w 1216"/>
                    <a:gd name="T3" fmla="*/ 0 h 15"/>
                    <a:gd name="T4" fmla="*/ 19 w 1216"/>
                    <a:gd name="T5" fmla="*/ 0 h 15"/>
                    <a:gd name="T6" fmla="*/ 19 w 1216"/>
                    <a:gd name="T7" fmla="*/ 0 h 15"/>
                    <a:gd name="T8" fmla="*/ 1 w 1216"/>
                    <a:gd name="T9" fmla="*/ 0 h 15"/>
                    <a:gd name="T10" fmla="*/ 1 w 1216"/>
                    <a:gd name="T11" fmla="*/ 0 h 15"/>
                    <a:gd name="T12" fmla="*/ 1 w 1216"/>
                    <a:gd name="T13" fmla="*/ 0 h 15"/>
                    <a:gd name="T14" fmla="*/ 1 w 1216"/>
                    <a:gd name="T15" fmla="*/ 0 h 15"/>
                    <a:gd name="T16" fmla="*/ 0 w 1216"/>
                    <a:gd name="T17" fmla="*/ 0 h 15"/>
                    <a:gd name="T18" fmla="*/ 1 w 1216"/>
                    <a:gd name="T19" fmla="*/ 0 h 15"/>
                    <a:gd name="T20" fmla="*/ 1 w 1216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6"/>
                    <a:gd name="T34" fmla="*/ 0 h 15"/>
                    <a:gd name="T35" fmla="*/ 1216 w 1216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6" h="15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1216" y="15"/>
                      </a:lnTo>
                      <a:lnTo>
                        <a:pt x="1216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6" name="Freeform 534"/>
                <p:cNvSpPr>
                  <a:spLocks/>
                </p:cNvSpPr>
                <p:nvPr/>
              </p:nvSpPr>
              <p:spPr bwMode="auto">
                <a:xfrm>
                  <a:off x="4398" y="3369"/>
                  <a:ext cx="108" cy="111"/>
                </a:xfrm>
                <a:custGeom>
                  <a:avLst/>
                  <a:gdLst>
                    <a:gd name="T0" fmla="*/ 0 w 214"/>
                    <a:gd name="T1" fmla="*/ 1 h 222"/>
                    <a:gd name="T2" fmla="*/ 0 w 214"/>
                    <a:gd name="T3" fmla="*/ 1 h 222"/>
                    <a:gd name="T4" fmla="*/ 1 w 214"/>
                    <a:gd name="T5" fmla="*/ 1 h 222"/>
                    <a:gd name="T6" fmla="*/ 1 w 214"/>
                    <a:gd name="T7" fmla="*/ 2 h 222"/>
                    <a:gd name="T8" fmla="*/ 1 w 214"/>
                    <a:gd name="T9" fmla="*/ 2 h 222"/>
                    <a:gd name="T10" fmla="*/ 1 w 214"/>
                    <a:gd name="T11" fmla="*/ 3 h 222"/>
                    <a:gd name="T12" fmla="*/ 2 w 214"/>
                    <a:gd name="T13" fmla="*/ 3 h 222"/>
                    <a:gd name="T14" fmla="*/ 3 w 214"/>
                    <a:gd name="T15" fmla="*/ 4 h 222"/>
                    <a:gd name="T16" fmla="*/ 3 w 214"/>
                    <a:gd name="T17" fmla="*/ 4 h 222"/>
                    <a:gd name="T18" fmla="*/ 4 w 214"/>
                    <a:gd name="T19" fmla="*/ 4 h 222"/>
                    <a:gd name="T20" fmla="*/ 4 w 214"/>
                    <a:gd name="T21" fmla="*/ 4 h 222"/>
                    <a:gd name="T22" fmla="*/ 3 w 214"/>
                    <a:gd name="T23" fmla="*/ 4 h 222"/>
                    <a:gd name="T24" fmla="*/ 3 w 214"/>
                    <a:gd name="T25" fmla="*/ 4 h 222"/>
                    <a:gd name="T26" fmla="*/ 2 w 214"/>
                    <a:gd name="T27" fmla="*/ 3 h 222"/>
                    <a:gd name="T28" fmla="*/ 2 w 214"/>
                    <a:gd name="T29" fmla="*/ 3 h 222"/>
                    <a:gd name="T30" fmla="*/ 1 w 214"/>
                    <a:gd name="T31" fmla="*/ 2 h 222"/>
                    <a:gd name="T32" fmla="*/ 1 w 214"/>
                    <a:gd name="T33" fmla="*/ 2 h 222"/>
                    <a:gd name="T34" fmla="*/ 1 w 214"/>
                    <a:gd name="T35" fmla="*/ 1 h 222"/>
                    <a:gd name="T36" fmla="*/ 1 w 214"/>
                    <a:gd name="T37" fmla="*/ 1 h 222"/>
                    <a:gd name="T38" fmla="*/ 1 w 214"/>
                    <a:gd name="T39" fmla="*/ 1 h 222"/>
                    <a:gd name="T40" fmla="*/ 1 w 214"/>
                    <a:gd name="T41" fmla="*/ 1 h 222"/>
                    <a:gd name="T42" fmla="*/ 1 w 214"/>
                    <a:gd name="T43" fmla="*/ 1 h 222"/>
                    <a:gd name="T44" fmla="*/ 1 w 214"/>
                    <a:gd name="T45" fmla="*/ 0 h 222"/>
                    <a:gd name="T46" fmla="*/ 1 w 214"/>
                    <a:gd name="T47" fmla="*/ 1 h 222"/>
                    <a:gd name="T48" fmla="*/ 0 w 214"/>
                    <a:gd name="T49" fmla="*/ 1 h 2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4"/>
                    <a:gd name="T76" fmla="*/ 0 h 222"/>
                    <a:gd name="T77" fmla="*/ 214 w 214"/>
                    <a:gd name="T78" fmla="*/ 222 h 2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4" h="2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49"/>
                      </a:lnTo>
                      <a:lnTo>
                        <a:pt x="17" y="89"/>
                      </a:lnTo>
                      <a:lnTo>
                        <a:pt x="36" y="125"/>
                      </a:lnTo>
                      <a:lnTo>
                        <a:pt x="63" y="158"/>
                      </a:lnTo>
                      <a:lnTo>
                        <a:pt x="95" y="184"/>
                      </a:lnTo>
                      <a:lnTo>
                        <a:pt x="132" y="204"/>
                      </a:lnTo>
                      <a:lnTo>
                        <a:pt x="173" y="216"/>
                      </a:lnTo>
                      <a:lnTo>
                        <a:pt x="214" y="222"/>
                      </a:lnTo>
                      <a:lnTo>
                        <a:pt x="214" y="207"/>
                      </a:lnTo>
                      <a:lnTo>
                        <a:pt x="173" y="204"/>
                      </a:lnTo>
                      <a:lnTo>
                        <a:pt x="135" y="193"/>
                      </a:lnTo>
                      <a:lnTo>
                        <a:pt x="100" y="173"/>
                      </a:lnTo>
                      <a:lnTo>
                        <a:pt x="72" y="150"/>
                      </a:lnTo>
                      <a:lnTo>
                        <a:pt x="47" y="119"/>
                      </a:lnTo>
                      <a:lnTo>
                        <a:pt x="28" y="86"/>
                      </a:lnTo>
                      <a:lnTo>
                        <a:pt x="17" y="49"/>
                      </a:lnTo>
                      <a:lnTo>
                        <a:pt x="14" y="7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7" name="Freeform 535"/>
                <p:cNvSpPr>
                  <a:spLocks/>
                </p:cNvSpPr>
                <p:nvPr/>
              </p:nvSpPr>
              <p:spPr bwMode="auto">
                <a:xfrm>
                  <a:off x="4398" y="2763"/>
                  <a:ext cx="7" cy="610"/>
                </a:xfrm>
                <a:custGeom>
                  <a:avLst/>
                  <a:gdLst>
                    <a:gd name="T0" fmla="*/ 0 w 14"/>
                    <a:gd name="T1" fmla="*/ 0 h 1221"/>
                    <a:gd name="T2" fmla="*/ 0 w 14"/>
                    <a:gd name="T3" fmla="*/ 0 h 1221"/>
                    <a:gd name="T4" fmla="*/ 0 w 14"/>
                    <a:gd name="T5" fmla="*/ 19 h 1221"/>
                    <a:gd name="T6" fmla="*/ 1 w 14"/>
                    <a:gd name="T7" fmla="*/ 19 h 1221"/>
                    <a:gd name="T8" fmla="*/ 1 w 14"/>
                    <a:gd name="T9" fmla="*/ 0 h 1221"/>
                    <a:gd name="T10" fmla="*/ 1 w 14"/>
                    <a:gd name="T11" fmla="*/ 0 h 1221"/>
                    <a:gd name="T12" fmla="*/ 1 w 14"/>
                    <a:gd name="T13" fmla="*/ 0 h 1221"/>
                    <a:gd name="T14" fmla="*/ 1 w 14"/>
                    <a:gd name="T15" fmla="*/ 0 h 1221"/>
                    <a:gd name="T16" fmla="*/ 1 w 14"/>
                    <a:gd name="T17" fmla="*/ 0 h 1221"/>
                    <a:gd name="T18" fmla="*/ 1 w 14"/>
                    <a:gd name="T19" fmla="*/ 0 h 1221"/>
                    <a:gd name="T20" fmla="*/ 0 w 14"/>
                    <a:gd name="T21" fmla="*/ 0 h 12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221"/>
                    <a:gd name="T35" fmla="*/ 14 w 14"/>
                    <a:gd name="T36" fmla="*/ 1221 h 12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221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1221"/>
                      </a:lnTo>
                      <a:lnTo>
                        <a:pt x="14" y="1221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8" name="Freeform 536"/>
                <p:cNvSpPr>
                  <a:spLocks/>
                </p:cNvSpPr>
                <p:nvPr/>
              </p:nvSpPr>
              <p:spPr bwMode="auto">
                <a:xfrm>
                  <a:off x="4398" y="2659"/>
                  <a:ext cx="111" cy="107"/>
                </a:xfrm>
                <a:custGeom>
                  <a:avLst/>
                  <a:gdLst>
                    <a:gd name="T0" fmla="*/ 4 w 222"/>
                    <a:gd name="T1" fmla="*/ 0 h 214"/>
                    <a:gd name="T2" fmla="*/ 4 w 222"/>
                    <a:gd name="T3" fmla="*/ 0 h 214"/>
                    <a:gd name="T4" fmla="*/ 3 w 222"/>
                    <a:gd name="T5" fmla="*/ 1 h 214"/>
                    <a:gd name="T6" fmla="*/ 3 w 222"/>
                    <a:gd name="T7" fmla="*/ 1 h 214"/>
                    <a:gd name="T8" fmla="*/ 2 w 222"/>
                    <a:gd name="T9" fmla="*/ 1 h 214"/>
                    <a:gd name="T10" fmla="*/ 1 w 222"/>
                    <a:gd name="T11" fmla="*/ 1 h 214"/>
                    <a:gd name="T12" fmla="*/ 1 w 222"/>
                    <a:gd name="T13" fmla="*/ 2 h 214"/>
                    <a:gd name="T14" fmla="*/ 1 w 222"/>
                    <a:gd name="T15" fmla="*/ 3 h 214"/>
                    <a:gd name="T16" fmla="*/ 1 w 222"/>
                    <a:gd name="T17" fmla="*/ 3 h 214"/>
                    <a:gd name="T18" fmla="*/ 0 w 222"/>
                    <a:gd name="T19" fmla="*/ 4 h 214"/>
                    <a:gd name="T20" fmla="*/ 1 w 222"/>
                    <a:gd name="T21" fmla="*/ 4 h 214"/>
                    <a:gd name="T22" fmla="*/ 1 w 222"/>
                    <a:gd name="T23" fmla="*/ 3 h 214"/>
                    <a:gd name="T24" fmla="*/ 1 w 222"/>
                    <a:gd name="T25" fmla="*/ 3 h 214"/>
                    <a:gd name="T26" fmla="*/ 1 w 222"/>
                    <a:gd name="T27" fmla="*/ 2 h 214"/>
                    <a:gd name="T28" fmla="*/ 2 w 222"/>
                    <a:gd name="T29" fmla="*/ 2 h 214"/>
                    <a:gd name="T30" fmla="*/ 2 w 222"/>
                    <a:gd name="T31" fmla="*/ 1 h 214"/>
                    <a:gd name="T32" fmla="*/ 3 w 222"/>
                    <a:gd name="T33" fmla="*/ 1 h 214"/>
                    <a:gd name="T34" fmla="*/ 3 w 222"/>
                    <a:gd name="T35" fmla="*/ 1 h 214"/>
                    <a:gd name="T36" fmla="*/ 4 w 222"/>
                    <a:gd name="T37" fmla="*/ 1 h 214"/>
                    <a:gd name="T38" fmla="*/ 4 w 222"/>
                    <a:gd name="T39" fmla="*/ 1 h 214"/>
                    <a:gd name="T40" fmla="*/ 4 w 222"/>
                    <a:gd name="T41" fmla="*/ 1 h 214"/>
                    <a:gd name="T42" fmla="*/ 4 w 222"/>
                    <a:gd name="T43" fmla="*/ 1 h 214"/>
                    <a:gd name="T44" fmla="*/ 4 w 222"/>
                    <a:gd name="T45" fmla="*/ 1 h 214"/>
                    <a:gd name="T46" fmla="*/ 4 w 222"/>
                    <a:gd name="T47" fmla="*/ 1 h 214"/>
                    <a:gd name="T48" fmla="*/ 4 w 222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214"/>
                    <a:gd name="T77" fmla="*/ 222 w 222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214">
                      <a:moveTo>
                        <a:pt x="214" y="0"/>
                      </a:moveTo>
                      <a:lnTo>
                        <a:pt x="214" y="0"/>
                      </a:lnTo>
                      <a:lnTo>
                        <a:pt x="173" y="5"/>
                      </a:lnTo>
                      <a:lnTo>
                        <a:pt x="132" y="17"/>
                      </a:lnTo>
                      <a:lnTo>
                        <a:pt x="95" y="37"/>
                      </a:lnTo>
                      <a:lnTo>
                        <a:pt x="63" y="63"/>
                      </a:lnTo>
                      <a:lnTo>
                        <a:pt x="36" y="96"/>
                      </a:lnTo>
                      <a:lnTo>
                        <a:pt x="17" y="132"/>
                      </a:lnTo>
                      <a:lnTo>
                        <a:pt x="5" y="173"/>
                      </a:lnTo>
                      <a:lnTo>
                        <a:pt x="0" y="214"/>
                      </a:lnTo>
                      <a:lnTo>
                        <a:pt x="14" y="214"/>
                      </a:lnTo>
                      <a:lnTo>
                        <a:pt x="17" y="173"/>
                      </a:lnTo>
                      <a:lnTo>
                        <a:pt x="28" y="135"/>
                      </a:lnTo>
                      <a:lnTo>
                        <a:pt x="47" y="102"/>
                      </a:lnTo>
                      <a:lnTo>
                        <a:pt x="72" y="72"/>
                      </a:lnTo>
                      <a:lnTo>
                        <a:pt x="100" y="49"/>
                      </a:lnTo>
                      <a:lnTo>
                        <a:pt x="135" y="28"/>
                      </a:lnTo>
                      <a:lnTo>
                        <a:pt x="173" y="17"/>
                      </a:lnTo>
                      <a:lnTo>
                        <a:pt x="214" y="14"/>
                      </a:lnTo>
                      <a:lnTo>
                        <a:pt x="219" y="11"/>
                      </a:lnTo>
                      <a:lnTo>
                        <a:pt x="222" y="7"/>
                      </a:lnTo>
                      <a:lnTo>
                        <a:pt x="219" y="2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39" name="Freeform 537"/>
                <p:cNvSpPr>
                  <a:spLocks/>
                </p:cNvSpPr>
                <p:nvPr/>
              </p:nvSpPr>
              <p:spPr bwMode="auto">
                <a:xfrm>
                  <a:off x="4506" y="2659"/>
                  <a:ext cx="609" cy="7"/>
                </a:xfrm>
                <a:custGeom>
                  <a:avLst/>
                  <a:gdLst>
                    <a:gd name="T0" fmla="*/ 18 w 1219"/>
                    <a:gd name="T1" fmla="*/ 0 h 14"/>
                    <a:gd name="T2" fmla="*/ 18 w 1219"/>
                    <a:gd name="T3" fmla="*/ 0 h 14"/>
                    <a:gd name="T4" fmla="*/ 0 w 1219"/>
                    <a:gd name="T5" fmla="*/ 0 h 14"/>
                    <a:gd name="T6" fmla="*/ 0 w 1219"/>
                    <a:gd name="T7" fmla="*/ 1 h 14"/>
                    <a:gd name="T8" fmla="*/ 18 w 1219"/>
                    <a:gd name="T9" fmla="*/ 1 h 14"/>
                    <a:gd name="T10" fmla="*/ 18 w 1219"/>
                    <a:gd name="T11" fmla="*/ 1 h 14"/>
                    <a:gd name="T12" fmla="*/ 18 w 1219"/>
                    <a:gd name="T13" fmla="*/ 1 h 14"/>
                    <a:gd name="T14" fmla="*/ 19 w 1219"/>
                    <a:gd name="T15" fmla="*/ 1 h 14"/>
                    <a:gd name="T16" fmla="*/ 19 w 1219"/>
                    <a:gd name="T17" fmla="*/ 1 h 14"/>
                    <a:gd name="T18" fmla="*/ 19 w 1219"/>
                    <a:gd name="T19" fmla="*/ 1 h 14"/>
                    <a:gd name="T20" fmla="*/ 18 w 1219"/>
                    <a:gd name="T21" fmla="*/ 0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9"/>
                    <a:gd name="T34" fmla="*/ 0 h 14"/>
                    <a:gd name="T35" fmla="*/ 1219 w 1219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9" h="14">
                      <a:moveTo>
                        <a:pt x="1211" y="0"/>
                      </a:moveTo>
                      <a:lnTo>
                        <a:pt x="1211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211" y="14"/>
                      </a:lnTo>
                      <a:lnTo>
                        <a:pt x="1216" y="11"/>
                      </a:lnTo>
                      <a:lnTo>
                        <a:pt x="1219" y="7"/>
                      </a:lnTo>
                      <a:lnTo>
                        <a:pt x="1216" y="2"/>
                      </a:lnTo>
                      <a:lnTo>
                        <a:pt x="12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0" name="Freeform 538"/>
                <p:cNvSpPr>
                  <a:spLocks/>
                </p:cNvSpPr>
                <p:nvPr/>
              </p:nvSpPr>
              <p:spPr bwMode="auto">
                <a:xfrm>
                  <a:off x="5111" y="2659"/>
                  <a:ext cx="108" cy="110"/>
                </a:xfrm>
                <a:custGeom>
                  <a:avLst/>
                  <a:gdLst>
                    <a:gd name="T0" fmla="*/ 4 w 215"/>
                    <a:gd name="T1" fmla="*/ 4 h 220"/>
                    <a:gd name="T2" fmla="*/ 4 w 215"/>
                    <a:gd name="T3" fmla="*/ 4 h 220"/>
                    <a:gd name="T4" fmla="*/ 4 w 215"/>
                    <a:gd name="T5" fmla="*/ 3 h 220"/>
                    <a:gd name="T6" fmla="*/ 4 w 215"/>
                    <a:gd name="T7" fmla="*/ 3 h 220"/>
                    <a:gd name="T8" fmla="*/ 3 w 215"/>
                    <a:gd name="T9" fmla="*/ 2 h 220"/>
                    <a:gd name="T10" fmla="*/ 3 w 215"/>
                    <a:gd name="T11" fmla="*/ 1 h 220"/>
                    <a:gd name="T12" fmla="*/ 2 w 215"/>
                    <a:gd name="T13" fmla="*/ 1 h 220"/>
                    <a:gd name="T14" fmla="*/ 2 w 215"/>
                    <a:gd name="T15" fmla="*/ 1 h 220"/>
                    <a:gd name="T16" fmla="*/ 1 w 215"/>
                    <a:gd name="T17" fmla="*/ 1 h 220"/>
                    <a:gd name="T18" fmla="*/ 0 w 215"/>
                    <a:gd name="T19" fmla="*/ 0 h 220"/>
                    <a:gd name="T20" fmla="*/ 0 w 215"/>
                    <a:gd name="T21" fmla="*/ 1 h 220"/>
                    <a:gd name="T22" fmla="*/ 1 w 215"/>
                    <a:gd name="T23" fmla="*/ 1 h 220"/>
                    <a:gd name="T24" fmla="*/ 2 w 215"/>
                    <a:gd name="T25" fmla="*/ 1 h 220"/>
                    <a:gd name="T26" fmla="*/ 2 w 215"/>
                    <a:gd name="T27" fmla="*/ 1 h 220"/>
                    <a:gd name="T28" fmla="*/ 3 w 215"/>
                    <a:gd name="T29" fmla="*/ 2 h 220"/>
                    <a:gd name="T30" fmla="*/ 3 w 215"/>
                    <a:gd name="T31" fmla="*/ 2 h 220"/>
                    <a:gd name="T32" fmla="*/ 3 w 215"/>
                    <a:gd name="T33" fmla="*/ 3 h 220"/>
                    <a:gd name="T34" fmla="*/ 4 w 215"/>
                    <a:gd name="T35" fmla="*/ 3 h 220"/>
                    <a:gd name="T36" fmla="*/ 4 w 215"/>
                    <a:gd name="T37" fmla="*/ 4 h 220"/>
                    <a:gd name="T38" fmla="*/ 4 w 215"/>
                    <a:gd name="T39" fmla="*/ 4 h 220"/>
                    <a:gd name="T40" fmla="*/ 4 w 215"/>
                    <a:gd name="T41" fmla="*/ 4 h 220"/>
                    <a:gd name="T42" fmla="*/ 4 w 215"/>
                    <a:gd name="T43" fmla="*/ 4 h 220"/>
                    <a:gd name="T44" fmla="*/ 4 w 215"/>
                    <a:gd name="T45" fmla="*/ 4 h 220"/>
                    <a:gd name="T46" fmla="*/ 4 w 215"/>
                    <a:gd name="T47" fmla="*/ 4 h 220"/>
                    <a:gd name="T48" fmla="*/ 4 w 215"/>
                    <a:gd name="T49" fmla="*/ 4 h 2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220"/>
                    <a:gd name="T77" fmla="*/ 215 w 215"/>
                    <a:gd name="T78" fmla="*/ 220 h 22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220">
                      <a:moveTo>
                        <a:pt x="215" y="214"/>
                      </a:moveTo>
                      <a:lnTo>
                        <a:pt x="215" y="214"/>
                      </a:lnTo>
                      <a:lnTo>
                        <a:pt x="209" y="173"/>
                      </a:lnTo>
                      <a:lnTo>
                        <a:pt x="198" y="132"/>
                      </a:lnTo>
                      <a:lnTo>
                        <a:pt x="179" y="96"/>
                      </a:lnTo>
                      <a:lnTo>
                        <a:pt x="152" y="63"/>
                      </a:lnTo>
                      <a:lnTo>
                        <a:pt x="120" y="37"/>
                      </a:lnTo>
                      <a:lnTo>
                        <a:pt x="83" y="17"/>
                      </a:lnTo>
                      <a:lnTo>
                        <a:pt x="42" y="5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2" y="17"/>
                      </a:lnTo>
                      <a:lnTo>
                        <a:pt x="80" y="28"/>
                      </a:lnTo>
                      <a:lnTo>
                        <a:pt x="114" y="49"/>
                      </a:lnTo>
                      <a:lnTo>
                        <a:pt x="143" y="72"/>
                      </a:lnTo>
                      <a:lnTo>
                        <a:pt x="168" y="102"/>
                      </a:lnTo>
                      <a:lnTo>
                        <a:pt x="186" y="135"/>
                      </a:lnTo>
                      <a:lnTo>
                        <a:pt x="198" y="173"/>
                      </a:lnTo>
                      <a:lnTo>
                        <a:pt x="201" y="214"/>
                      </a:lnTo>
                      <a:lnTo>
                        <a:pt x="204" y="219"/>
                      </a:lnTo>
                      <a:lnTo>
                        <a:pt x="208" y="220"/>
                      </a:lnTo>
                      <a:lnTo>
                        <a:pt x="212" y="219"/>
                      </a:lnTo>
                      <a:lnTo>
                        <a:pt x="215" y="2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1" name="Freeform 539"/>
                <p:cNvSpPr>
                  <a:spLocks/>
                </p:cNvSpPr>
                <p:nvPr/>
              </p:nvSpPr>
              <p:spPr bwMode="auto">
                <a:xfrm>
                  <a:off x="5211" y="2766"/>
                  <a:ext cx="8" cy="610"/>
                </a:xfrm>
                <a:custGeom>
                  <a:avLst/>
                  <a:gdLst>
                    <a:gd name="T0" fmla="*/ 1 w 14"/>
                    <a:gd name="T1" fmla="*/ 19 h 1220"/>
                    <a:gd name="T2" fmla="*/ 1 w 14"/>
                    <a:gd name="T3" fmla="*/ 19 h 1220"/>
                    <a:gd name="T4" fmla="*/ 1 w 14"/>
                    <a:gd name="T5" fmla="*/ 0 h 1220"/>
                    <a:gd name="T6" fmla="*/ 0 w 14"/>
                    <a:gd name="T7" fmla="*/ 0 h 1220"/>
                    <a:gd name="T8" fmla="*/ 0 w 14"/>
                    <a:gd name="T9" fmla="*/ 19 h 1220"/>
                    <a:gd name="T10" fmla="*/ 0 w 14"/>
                    <a:gd name="T11" fmla="*/ 19 h 1220"/>
                    <a:gd name="T12" fmla="*/ 0 w 14"/>
                    <a:gd name="T13" fmla="*/ 19 h 1220"/>
                    <a:gd name="T14" fmla="*/ 1 w 14"/>
                    <a:gd name="T15" fmla="*/ 19 h 1220"/>
                    <a:gd name="T16" fmla="*/ 1 w 14"/>
                    <a:gd name="T17" fmla="*/ 19 h 1220"/>
                    <a:gd name="T18" fmla="*/ 1 w 14"/>
                    <a:gd name="T19" fmla="*/ 19 h 1220"/>
                    <a:gd name="T20" fmla="*/ 1 w 14"/>
                    <a:gd name="T21" fmla="*/ 19 h 12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220"/>
                    <a:gd name="T35" fmla="*/ 14 w 14"/>
                    <a:gd name="T36" fmla="*/ 1220 h 12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220">
                      <a:moveTo>
                        <a:pt x="14" y="1214"/>
                      </a:moveTo>
                      <a:lnTo>
                        <a:pt x="14" y="121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214"/>
                      </a:lnTo>
                      <a:lnTo>
                        <a:pt x="3" y="1218"/>
                      </a:lnTo>
                      <a:lnTo>
                        <a:pt x="7" y="1220"/>
                      </a:lnTo>
                      <a:lnTo>
                        <a:pt x="11" y="1218"/>
                      </a:lnTo>
                      <a:lnTo>
                        <a:pt x="14" y="12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2" name="Freeform 540"/>
                <p:cNvSpPr>
                  <a:spLocks/>
                </p:cNvSpPr>
                <p:nvPr/>
              </p:nvSpPr>
              <p:spPr bwMode="auto">
                <a:xfrm>
                  <a:off x="5106" y="3373"/>
                  <a:ext cx="114" cy="109"/>
                </a:xfrm>
                <a:custGeom>
                  <a:avLst/>
                  <a:gdLst>
                    <a:gd name="T0" fmla="*/ 1 w 228"/>
                    <a:gd name="T1" fmla="*/ 4 h 218"/>
                    <a:gd name="T2" fmla="*/ 1 w 228"/>
                    <a:gd name="T3" fmla="*/ 4 h 218"/>
                    <a:gd name="T4" fmla="*/ 1 w 228"/>
                    <a:gd name="T5" fmla="*/ 4 h 218"/>
                    <a:gd name="T6" fmla="*/ 2 w 228"/>
                    <a:gd name="T7" fmla="*/ 4 h 218"/>
                    <a:gd name="T8" fmla="*/ 3 w 228"/>
                    <a:gd name="T9" fmla="*/ 3 h 218"/>
                    <a:gd name="T10" fmla="*/ 3 w 228"/>
                    <a:gd name="T11" fmla="*/ 3 h 218"/>
                    <a:gd name="T12" fmla="*/ 3 w 228"/>
                    <a:gd name="T13" fmla="*/ 2 h 218"/>
                    <a:gd name="T14" fmla="*/ 4 w 228"/>
                    <a:gd name="T15" fmla="*/ 2 h 218"/>
                    <a:gd name="T16" fmla="*/ 4 w 228"/>
                    <a:gd name="T17" fmla="*/ 1 h 218"/>
                    <a:gd name="T18" fmla="*/ 4 w 228"/>
                    <a:gd name="T19" fmla="*/ 0 h 218"/>
                    <a:gd name="T20" fmla="*/ 4 w 228"/>
                    <a:gd name="T21" fmla="*/ 0 h 218"/>
                    <a:gd name="T22" fmla="*/ 4 w 228"/>
                    <a:gd name="T23" fmla="*/ 1 h 218"/>
                    <a:gd name="T24" fmla="*/ 4 w 228"/>
                    <a:gd name="T25" fmla="*/ 2 h 218"/>
                    <a:gd name="T26" fmla="*/ 3 w 228"/>
                    <a:gd name="T27" fmla="*/ 2 h 218"/>
                    <a:gd name="T28" fmla="*/ 3 w 228"/>
                    <a:gd name="T29" fmla="*/ 3 h 218"/>
                    <a:gd name="T30" fmla="*/ 2 w 228"/>
                    <a:gd name="T31" fmla="*/ 3 h 218"/>
                    <a:gd name="T32" fmla="*/ 2 w 228"/>
                    <a:gd name="T33" fmla="*/ 3 h 218"/>
                    <a:gd name="T34" fmla="*/ 1 w 228"/>
                    <a:gd name="T35" fmla="*/ 4 h 218"/>
                    <a:gd name="T36" fmla="*/ 1 w 228"/>
                    <a:gd name="T37" fmla="*/ 4 h 218"/>
                    <a:gd name="T38" fmla="*/ 1 w 228"/>
                    <a:gd name="T39" fmla="*/ 4 h 218"/>
                    <a:gd name="T40" fmla="*/ 1 w 228"/>
                    <a:gd name="T41" fmla="*/ 4 h 218"/>
                    <a:gd name="T42" fmla="*/ 1 w 228"/>
                    <a:gd name="T43" fmla="*/ 4 h 218"/>
                    <a:gd name="T44" fmla="*/ 0 w 228"/>
                    <a:gd name="T45" fmla="*/ 4 h 218"/>
                    <a:gd name="T46" fmla="*/ 1 w 228"/>
                    <a:gd name="T47" fmla="*/ 4 h 218"/>
                    <a:gd name="T48" fmla="*/ 1 w 228"/>
                    <a:gd name="T49" fmla="*/ 4 h 2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8"/>
                    <a:gd name="T76" fmla="*/ 0 h 218"/>
                    <a:gd name="T77" fmla="*/ 228 w 228"/>
                    <a:gd name="T78" fmla="*/ 218 h 2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8" h="218">
                      <a:moveTo>
                        <a:pt x="10" y="218"/>
                      </a:moveTo>
                      <a:lnTo>
                        <a:pt x="10" y="218"/>
                      </a:lnTo>
                      <a:lnTo>
                        <a:pt x="54" y="212"/>
                      </a:lnTo>
                      <a:lnTo>
                        <a:pt x="94" y="200"/>
                      </a:lnTo>
                      <a:lnTo>
                        <a:pt x="132" y="179"/>
                      </a:lnTo>
                      <a:lnTo>
                        <a:pt x="163" y="153"/>
                      </a:lnTo>
                      <a:lnTo>
                        <a:pt x="191" y="119"/>
                      </a:lnTo>
                      <a:lnTo>
                        <a:pt x="211" y="83"/>
                      </a:lnTo>
                      <a:lnTo>
                        <a:pt x="222" y="43"/>
                      </a:lnTo>
                      <a:lnTo>
                        <a:pt x="228" y="0"/>
                      </a:lnTo>
                      <a:lnTo>
                        <a:pt x="208" y="0"/>
                      </a:lnTo>
                      <a:lnTo>
                        <a:pt x="205" y="40"/>
                      </a:lnTo>
                      <a:lnTo>
                        <a:pt x="193" y="78"/>
                      </a:lnTo>
                      <a:lnTo>
                        <a:pt x="176" y="111"/>
                      </a:lnTo>
                      <a:lnTo>
                        <a:pt x="152" y="141"/>
                      </a:lnTo>
                      <a:lnTo>
                        <a:pt x="123" y="164"/>
                      </a:lnTo>
                      <a:lnTo>
                        <a:pt x="88" y="183"/>
                      </a:lnTo>
                      <a:lnTo>
                        <a:pt x="51" y="194"/>
                      </a:lnTo>
                      <a:lnTo>
                        <a:pt x="10" y="197"/>
                      </a:lnTo>
                      <a:lnTo>
                        <a:pt x="3" y="200"/>
                      </a:lnTo>
                      <a:lnTo>
                        <a:pt x="0" y="207"/>
                      </a:lnTo>
                      <a:lnTo>
                        <a:pt x="3" y="215"/>
                      </a:lnTo>
                      <a:lnTo>
                        <a:pt x="10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3" name="Freeform 541"/>
                <p:cNvSpPr>
                  <a:spLocks/>
                </p:cNvSpPr>
                <p:nvPr/>
              </p:nvSpPr>
              <p:spPr bwMode="auto">
                <a:xfrm>
                  <a:off x="4501" y="3472"/>
                  <a:ext cx="610" cy="10"/>
                </a:xfrm>
                <a:custGeom>
                  <a:avLst/>
                  <a:gdLst>
                    <a:gd name="T0" fmla="*/ 0 w 1221"/>
                    <a:gd name="T1" fmla="*/ 0 h 21"/>
                    <a:gd name="T2" fmla="*/ 0 w 1221"/>
                    <a:gd name="T3" fmla="*/ 0 h 21"/>
                    <a:gd name="T4" fmla="*/ 19 w 1221"/>
                    <a:gd name="T5" fmla="*/ 0 h 21"/>
                    <a:gd name="T6" fmla="*/ 19 w 1221"/>
                    <a:gd name="T7" fmla="*/ 0 h 21"/>
                    <a:gd name="T8" fmla="*/ 0 w 1221"/>
                    <a:gd name="T9" fmla="*/ 0 h 21"/>
                    <a:gd name="T10" fmla="*/ 0 w 1221"/>
                    <a:gd name="T11" fmla="*/ 0 h 21"/>
                    <a:gd name="T12" fmla="*/ 0 w 1221"/>
                    <a:gd name="T13" fmla="*/ 0 h 21"/>
                    <a:gd name="T14" fmla="*/ 0 w 1221"/>
                    <a:gd name="T15" fmla="*/ 0 h 21"/>
                    <a:gd name="T16" fmla="*/ 0 w 1221"/>
                    <a:gd name="T17" fmla="*/ 0 h 21"/>
                    <a:gd name="T18" fmla="*/ 0 w 1221"/>
                    <a:gd name="T19" fmla="*/ 0 h 21"/>
                    <a:gd name="T20" fmla="*/ 0 w 1221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21"/>
                    <a:gd name="T34" fmla="*/ 0 h 21"/>
                    <a:gd name="T35" fmla="*/ 1221 w 1221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21" h="21">
                      <a:moveTo>
                        <a:pt x="10" y="21"/>
                      </a:moveTo>
                      <a:lnTo>
                        <a:pt x="10" y="21"/>
                      </a:lnTo>
                      <a:lnTo>
                        <a:pt x="1221" y="21"/>
                      </a:lnTo>
                      <a:lnTo>
                        <a:pt x="1221" y="0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0"/>
                      </a:lnTo>
                      <a:lnTo>
                        <a:pt x="3" y="18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4" name="Freeform 542"/>
                <p:cNvSpPr>
                  <a:spLocks/>
                </p:cNvSpPr>
                <p:nvPr/>
              </p:nvSpPr>
              <p:spPr bwMode="auto">
                <a:xfrm>
                  <a:off x="4397" y="3368"/>
                  <a:ext cx="109" cy="114"/>
                </a:xfrm>
                <a:custGeom>
                  <a:avLst/>
                  <a:gdLst>
                    <a:gd name="T0" fmla="*/ 0 w 217"/>
                    <a:gd name="T1" fmla="*/ 1 h 228"/>
                    <a:gd name="T2" fmla="*/ 0 w 217"/>
                    <a:gd name="T3" fmla="*/ 1 h 228"/>
                    <a:gd name="T4" fmla="*/ 1 w 217"/>
                    <a:gd name="T5" fmla="*/ 1 h 228"/>
                    <a:gd name="T6" fmla="*/ 1 w 217"/>
                    <a:gd name="T7" fmla="*/ 2 h 228"/>
                    <a:gd name="T8" fmla="*/ 1 w 217"/>
                    <a:gd name="T9" fmla="*/ 3 h 228"/>
                    <a:gd name="T10" fmla="*/ 2 w 217"/>
                    <a:gd name="T11" fmla="*/ 3 h 228"/>
                    <a:gd name="T12" fmla="*/ 2 w 217"/>
                    <a:gd name="T13" fmla="*/ 3 h 228"/>
                    <a:gd name="T14" fmla="*/ 3 w 217"/>
                    <a:gd name="T15" fmla="*/ 4 h 228"/>
                    <a:gd name="T16" fmla="*/ 3 w 217"/>
                    <a:gd name="T17" fmla="*/ 4 h 228"/>
                    <a:gd name="T18" fmla="*/ 4 w 217"/>
                    <a:gd name="T19" fmla="*/ 4 h 228"/>
                    <a:gd name="T20" fmla="*/ 4 w 217"/>
                    <a:gd name="T21" fmla="*/ 4 h 228"/>
                    <a:gd name="T22" fmla="*/ 3 w 217"/>
                    <a:gd name="T23" fmla="*/ 4 h 228"/>
                    <a:gd name="T24" fmla="*/ 3 w 217"/>
                    <a:gd name="T25" fmla="*/ 4 h 228"/>
                    <a:gd name="T26" fmla="*/ 2 w 217"/>
                    <a:gd name="T27" fmla="*/ 3 h 228"/>
                    <a:gd name="T28" fmla="*/ 2 w 217"/>
                    <a:gd name="T29" fmla="*/ 3 h 228"/>
                    <a:gd name="T30" fmla="*/ 1 w 217"/>
                    <a:gd name="T31" fmla="*/ 2 h 228"/>
                    <a:gd name="T32" fmla="*/ 1 w 217"/>
                    <a:gd name="T33" fmla="*/ 2 h 228"/>
                    <a:gd name="T34" fmla="*/ 1 w 217"/>
                    <a:gd name="T35" fmla="*/ 1 h 228"/>
                    <a:gd name="T36" fmla="*/ 1 w 217"/>
                    <a:gd name="T37" fmla="*/ 1 h 228"/>
                    <a:gd name="T38" fmla="*/ 1 w 217"/>
                    <a:gd name="T39" fmla="*/ 1 h 228"/>
                    <a:gd name="T40" fmla="*/ 1 w 217"/>
                    <a:gd name="T41" fmla="*/ 1 h 228"/>
                    <a:gd name="T42" fmla="*/ 1 w 217"/>
                    <a:gd name="T43" fmla="*/ 1 h 228"/>
                    <a:gd name="T44" fmla="*/ 1 w 217"/>
                    <a:gd name="T45" fmla="*/ 0 h 228"/>
                    <a:gd name="T46" fmla="*/ 1 w 217"/>
                    <a:gd name="T47" fmla="*/ 1 h 228"/>
                    <a:gd name="T48" fmla="*/ 0 w 217"/>
                    <a:gd name="T49" fmla="*/ 1 h 2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"/>
                    <a:gd name="T76" fmla="*/ 0 h 228"/>
                    <a:gd name="T77" fmla="*/ 217 w 217"/>
                    <a:gd name="T78" fmla="*/ 228 h 2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" h="228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5" y="53"/>
                      </a:lnTo>
                      <a:lnTo>
                        <a:pt x="17" y="93"/>
                      </a:lnTo>
                      <a:lnTo>
                        <a:pt x="37" y="129"/>
                      </a:lnTo>
                      <a:lnTo>
                        <a:pt x="65" y="163"/>
                      </a:lnTo>
                      <a:lnTo>
                        <a:pt x="96" y="189"/>
                      </a:lnTo>
                      <a:lnTo>
                        <a:pt x="134" y="210"/>
                      </a:lnTo>
                      <a:lnTo>
                        <a:pt x="174" y="222"/>
                      </a:lnTo>
                      <a:lnTo>
                        <a:pt x="217" y="228"/>
                      </a:lnTo>
                      <a:lnTo>
                        <a:pt x="217" y="207"/>
                      </a:lnTo>
                      <a:lnTo>
                        <a:pt x="177" y="204"/>
                      </a:lnTo>
                      <a:lnTo>
                        <a:pt x="140" y="193"/>
                      </a:lnTo>
                      <a:lnTo>
                        <a:pt x="105" y="174"/>
                      </a:lnTo>
                      <a:lnTo>
                        <a:pt x="76" y="151"/>
                      </a:lnTo>
                      <a:lnTo>
                        <a:pt x="52" y="121"/>
                      </a:lnTo>
                      <a:lnTo>
                        <a:pt x="34" y="88"/>
                      </a:lnTo>
                      <a:lnTo>
                        <a:pt x="23" y="50"/>
                      </a:lnTo>
                      <a:lnTo>
                        <a:pt x="20" y="10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5" name="Freeform 543"/>
                <p:cNvSpPr>
                  <a:spLocks/>
                </p:cNvSpPr>
                <p:nvPr/>
              </p:nvSpPr>
              <p:spPr bwMode="auto">
                <a:xfrm>
                  <a:off x="4397" y="2761"/>
                  <a:ext cx="10" cy="612"/>
                </a:xfrm>
                <a:custGeom>
                  <a:avLst/>
                  <a:gdLst>
                    <a:gd name="T0" fmla="*/ 0 w 20"/>
                    <a:gd name="T1" fmla="*/ 1 h 1224"/>
                    <a:gd name="T2" fmla="*/ 0 w 20"/>
                    <a:gd name="T3" fmla="*/ 1 h 1224"/>
                    <a:gd name="T4" fmla="*/ 0 w 20"/>
                    <a:gd name="T5" fmla="*/ 19 h 1224"/>
                    <a:gd name="T6" fmla="*/ 1 w 20"/>
                    <a:gd name="T7" fmla="*/ 19 h 1224"/>
                    <a:gd name="T8" fmla="*/ 1 w 20"/>
                    <a:gd name="T9" fmla="*/ 1 h 1224"/>
                    <a:gd name="T10" fmla="*/ 1 w 20"/>
                    <a:gd name="T11" fmla="*/ 1 h 1224"/>
                    <a:gd name="T12" fmla="*/ 1 w 20"/>
                    <a:gd name="T13" fmla="*/ 1 h 1224"/>
                    <a:gd name="T14" fmla="*/ 1 w 20"/>
                    <a:gd name="T15" fmla="*/ 1 h 1224"/>
                    <a:gd name="T16" fmla="*/ 1 w 20"/>
                    <a:gd name="T17" fmla="*/ 0 h 1224"/>
                    <a:gd name="T18" fmla="*/ 1 w 20"/>
                    <a:gd name="T19" fmla="*/ 1 h 1224"/>
                    <a:gd name="T20" fmla="*/ 0 w 20"/>
                    <a:gd name="T21" fmla="*/ 1 h 1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224"/>
                    <a:gd name="T35" fmla="*/ 20 w 20"/>
                    <a:gd name="T36" fmla="*/ 1224 h 1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22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224"/>
                      </a:lnTo>
                      <a:lnTo>
                        <a:pt x="20" y="1224"/>
                      </a:lnTo>
                      <a:lnTo>
                        <a:pt x="20" y="10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6" name="Freeform 544"/>
                <p:cNvSpPr>
                  <a:spLocks/>
                </p:cNvSpPr>
                <p:nvPr/>
              </p:nvSpPr>
              <p:spPr bwMode="auto">
                <a:xfrm>
                  <a:off x="4397" y="2657"/>
                  <a:ext cx="114" cy="109"/>
                </a:xfrm>
                <a:custGeom>
                  <a:avLst/>
                  <a:gdLst>
                    <a:gd name="T0" fmla="*/ 4 w 227"/>
                    <a:gd name="T1" fmla="*/ 0 h 217"/>
                    <a:gd name="T2" fmla="*/ 4 w 227"/>
                    <a:gd name="T3" fmla="*/ 0 h 217"/>
                    <a:gd name="T4" fmla="*/ 3 w 227"/>
                    <a:gd name="T5" fmla="*/ 1 h 217"/>
                    <a:gd name="T6" fmla="*/ 3 w 227"/>
                    <a:gd name="T7" fmla="*/ 1 h 217"/>
                    <a:gd name="T8" fmla="*/ 2 w 227"/>
                    <a:gd name="T9" fmla="*/ 1 h 217"/>
                    <a:gd name="T10" fmla="*/ 2 w 227"/>
                    <a:gd name="T11" fmla="*/ 2 h 217"/>
                    <a:gd name="T12" fmla="*/ 1 w 227"/>
                    <a:gd name="T13" fmla="*/ 2 h 217"/>
                    <a:gd name="T14" fmla="*/ 1 w 227"/>
                    <a:gd name="T15" fmla="*/ 3 h 217"/>
                    <a:gd name="T16" fmla="*/ 1 w 227"/>
                    <a:gd name="T17" fmla="*/ 3 h 217"/>
                    <a:gd name="T18" fmla="*/ 0 w 227"/>
                    <a:gd name="T19" fmla="*/ 4 h 217"/>
                    <a:gd name="T20" fmla="*/ 1 w 227"/>
                    <a:gd name="T21" fmla="*/ 4 h 217"/>
                    <a:gd name="T22" fmla="*/ 1 w 227"/>
                    <a:gd name="T23" fmla="*/ 3 h 217"/>
                    <a:gd name="T24" fmla="*/ 1 w 227"/>
                    <a:gd name="T25" fmla="*/ 3 h 217"/>
                    <a:gd name="T26" fmla="*/ 1 w 227"/>
                    <a:gd name="T27" fmla="*/ 2 h 217"/>
                    <a:gd name="T28" fmla="*/ 2 w 227"/>
                    <a:gd name="T29" fmla="*/ 2 h 217"/>
                    <a:gd name="T30" fmla="*/ 2 w 227"/>
                    <a:gd name="T31" fmla="*/ 1 h 217"/>
                    <a:gd name="T32" fmla="*/ 3 w 227"/>
                    <a:gd name="T33" fmla="*/ 1 h 217"/>
                    <a:gd name="T34" fmla="*/ 3 w 227"/>
                    <a:gd name="T35" fmla="*/ 1 h 217"/>
                    <a:gd name="T36" fmla="*/ 4 w 227"/>
                    <a:gd name="T37" fmla="*/ 1 h 217"/>
                    <a:gd name="T38" fmla="*/ 4 w 227"/>
                    <a:gd name="T39" fmla="*/ 1 h 217"/>
                    <a:gd name="T40" fmla="*/ 4 w 227"/>
                    <a:gd name="T41" fmla="*/ 1 h 217"/>
                    <a:gd name="T42" fmla="*/ 4 w 227"/>
                    <a:gd name="T43" fmla="*/ 1 h 217"/>
                    <a:gd name="T44" fmla="*/ 4 w 227"/>
                    <a:gd name="T45" fmla="*/ 1 h 217"/>
                    <a:gd name="T46" fmla="*/ 4 w 227"/>
                    <a:gd name="T47" fmla="*/ 1 h 217"/>
                    <a:gd name="T48" fmla="*/ 4 w 227"/>
                    <a:gd name="T49" fmla="*/ 0 h 2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7"/>
                    <a:gd name="T76" fmla="*/ 0 h 217"/>
                    <a:gd name="T77" fmla="*/ 227 w 227"/>
                    <a:gd name="T78" fmla="*/ 217 h 2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7" h="217">
                      <a:moveTo>
                        <a:pt x="217" y="0"/>
                      </a:moveTo>
                      <a:lnTo>
                        <a:pt x="217" y="0"/>
                      </a:lnTo>
                      <a:lnTo>
                        <a:pt x="174" y="5"/>
                      </a:lnTo>
                      <a:lnTo>
                        <a:pt x="134" y="17"/>
                      </a:lnTo>
                      <a:lnTo>
                        <a:pt x="96" y="39"/>
                      </a:lnTo>
                      <a:lnTo>
                        <a:pt x="65" y="65"/>
                      </a:lnTo>
                      <a:lnTo>
                        <a:pt x="37" y="98"/>
                      </a:lnTo>
                      <a:lnTo>
                        <a:pt x="17" y="134"/>
                      </a:lnTo>
                      <a:lnTo>
                        <a:pt x="5" y="174"/>
                      </a:lnTo>
                      <a:lnTo>
                        <a:pt x="0" y="217"/>
                      </a:lnTo>
                      <a:lnTo>
                        <a:pt x="20" y="217"/>
                      </a:lnTo>
                      <a:lnTo>
                        <a:pt x="23" y="177"/>
                      </a:lnTo>
                      <a:lnTo>
                        <a:pt x="34" y="140"/>
                      </a:lnTo>
                      <a:lnTo>
                        <a:pt x="52" y="106"/>
                      </a:lnTo>
                      <a:lnTo>
                        <a:pt x="76" y="76"/>
                      </a:lnTo>
                      <a:lnTo>
                        <a:pt x="105" y="53"/>
                      </a:lnTo>
                      <a:lnTo>
                        <a:pt x="140" y="34"/>
                      </a:lnTo>
                      <a:lnTo>
                        <a:pt x="177" y="23"/>
                      </a:lnTo>
                      <a:lnTo>
                        <a:pt x="217" y="20"/>
                      </a:lnTo>
                      <a:lnTo>
                        <a:pt x="225" y="17"/>
                      </a:lnTo>
                      <a:lnTo>
                        <a:pt x="227" y="10"/>
                      </a:lnTo>
                      <a:lnTo>
                        <a:pt x="225" y="3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7" name="Freeform 545"/>
                <p:cNvSpPr>
                  <a:spLocks/>
                </p:cNvSpPr>
                <p:nvPr/>
              </p:nvSpPr>
              <p:spPr bwMode="auto">
                <a:xfrm>
                  <a:off x="4506" y="2657"/>
                  <a:ext cx="610" cy="10"/>
                </a:xfrm>
                <a:custGeom>
                  <a:avLst/>
                  <a:gdLst>
                    <a:gd name="T0" fmla="*/ 18 w 1221"/>
                    <a:gd name="T1" fmla="*/ 0 h 20"/>
                    <a:gd name="T2" fmla="*/ 18 w 1221"/>
                    <a:gd name="T3" fmla="*/ 0 h 20"/>
                    <a:gd name="T4" fmla="*/ 0 w 1221"/>
                    <a:gd name="T5" fmla="*/ 0 h 20"/>
                    <a:gd name="T6" fmla="*/ 0 w 1221"/>
                    <a:gd name="T7" fmla="*/ 1 h 20"/>
                    <a:gd name="T8" fmla="*/ 18 w 1221"/>
                    <a:gd name="T9" fmla="*/ 1 h 20"/>
                    <a:gd name="T10" fmla="*/ 18 w 1221"/>
                    <a:gd name="T11" fmla="*/ 1 h 20"/>
                    <a:gd name="T12" fmla="*/ 18 w 1221"/>
                    <a:gd name="T13" fmla="*/ 1 h 20"/>
                    <a:gd name="T14" fmla="*/ 19 w 1221"/>
                    <a:gd name="T15" fmla="*/ 1 h 20"/>
                    <a:gd name="T16" fmla="*/ 19 w 1221"/>
                    <a:gd name="T17" fmla="*/ 1 h 20"/>
                    <a:gd name="T18" fmla="*/ 19 w 1221"/>
                    <a:gd name="T19" fmla="*/ 1 h 20"/>
                    <a:gd name="T20" fmla="*/ 18 w 1221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21"/>
                    <a:gd name="T34" fmla="*/ 0 h 20"/>
                    <a:gd name="T35" fmla="*/ 1221 w 1221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21" h="20">
                      <a:moveTo>
                        <a:pt x="1211" y="0"/>
                      </a:moveTo>
                      <a:lnTo>
                        <a:pt x="1211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211" y="20"/>
                      </a:lnTo>
                      <a:lnTo>
                        <a:pt x="1219" y="17"/>
                      </a:lnTo>
                      <a:lnTo>
                        <a:pt x="1221" y="10"/>
                      </a:lnTo>
                      <a:lnTo>
                        <a:pt x="1219" y="3"/>
                      </a:lnTo>
                      <a:lnTo>
                        <a:pt x="12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8" name="Freeform 546"/>
                <p:cNvSpPr>
                  <a:spLocks/>
                </p:cNvSpPr>
                <p:nvPr/>
              </p:nvSpPr>
              <p:spPr bwMode="auto">
                <a:xfrm>
                  <a:off x="5111" y="2657"/>
                  <a:ext cx="109" cy="114"/>
                </a:xfrm>
                <a:custGeom>
                  <a:avLst/>
                  <a:gdLst>
                    <a:gd name="T0" fmla="*/ 4 w 218"/>
                    <a:gd name="T1" fmla="*/ 4 h 228"/>
                    <a:gd name="T2" fmla="*/ 4 w 218"/>
                    <a:gd name="T3" fmla="*/ 4 h 228"/>
                    <a:gd name="T4" fmla="*/ 4 w 218"/>
                    <a:gd name="T5" fmla="*/ 3 h 228"/>
                    <a:gd name="T6" fmla="*/ 4 w 218"/>
                    <a:gd name="T7" fmla="*/ 3 h 228"/>
                    <a:gd name="T8" fmla="*/ 3 w 218"/>
                    <a:gd name="T9" fmla="*/ 2 h 228"/>
                    <a:gd name="T10" fmla="*/ 3 w 218"/>
                    <a:gd name="T11" fmla="*/ 2 h 228"/>
                    <a:gd name="T12" fmla="*/ 2 w 218"/>
                    <a:gd name="T13" fmla="*/ 1 h 228"/>
                    <a:gd name="T14" fmla="*/ 2 w 218"/>
                    <a:gd name="T15" fmla="*/ 1 h 228"/>
                    <a:gd name="T16" fmla="*/ 1 w 218"/>
                    <a:gd name="T17" fmla="*/ 1 h 228"/>
                    <a:gd name="T18" fmla="*/ 0 w 218"/>
                    <a:gd name="T19" fmla="*/ 0 h 228"/>
                    <a:gd name="T20" fmla="*/ 0 w 218"/>
                    <a:gd name="T21" fmla="*/ 1 h 228"/>
                    <a:gd name="T22" fmla="*/ 1 w 218"/>
                    <a:gd name="T23" fmla="*/ 1 h 228"/>
                    <a:gd name="T24" fmla="*/ 2 w 218"/>
                    <a:gd name="T25" fmla="*/ 1 h 228"/>
                    <a:gd name="T26" fmla="*/ 2 w 218"/>
                    <a:gd name="T27" fmla="*/ 1 h 228"/>
                    <a:gd name="T28" fmla="*/ 3 w 218"/>
                    <a:gd name="T29" fmla="*/ 2 h 228"/>
                    <a:gd name="T30" fmla="*/ 3 w 218"/>
                    <a:gd name="T31" fmla="*/ 2 h 228"/>
                    <a:gd name="T32" fmla="*/ 3 w 218"/>
                    <a:gd name="T33" fmla="*/ 3 h 228"/>
                    <a:gd name="T34" fmla="*/ 4 w 218"/>
                    <a:gd name="T35" fmla="*/ 3 h 228"/>
                    <a:gd name="T36" fmla="*/ 4 w 218"/>
                    <a:gd name="T37" fmla="*/ 4 h 228"/>
                    <a:gd name="T38" fmla="*/ 4 w 218"/>
                    <a:gd name="T39" fmla="*/ 4 h 228"/>
                    <a:gd name="T40" fmla="*/ 4 w 218"/>
                    <a:gd name="T41" fmla="*/ 4 h 228"/>
                    <a:gd name="T42" fmla="*/ 4 w 218"/>
                    <a:gd name="T43" fmla="*/ 4 h 228"/>
                    <a:gd name="T44" fmla="*/ 4 w 218"/>
                    <a:gd name="T45" fmla="*/ 4 h 228"/>
                    <a:gd name="T46" fmla="*/ 4 w 218"/>
                    <a:gd name="T47" fmla="*/ 4 h 228"/>
                    <a:gd name="T48" fmla="*/ 4 w 218"/>
                    <a:gd name="T49" fmla="*/ 4 h 2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8"/>
                    <a:gd name="T76" fmla="*/ 0 h 228"/>
                    <a:gd name="T77" fmla="*/ 218 w 218"/>
                    <a:gd name="T78" fmla="*/ 228 h 2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8" h="228">
                      <a:moveTo>
                        <a:pt x="218" y="217"/>
                      </a:moveTo>
                      <a:lnTo>
                        <a:pt x="218" y="217"/>
                      </a:lnTo>
                      <a:lnTo>
                        <a:pt x="212" y="174"/>
                      </a:lnTo>
                      <a:lnTo>
                        <a:pt x="201" y="134"/>
                      </a:lnTo>
                      <a:lnTo>
                        <a:pt x="181" y="98"/>
                      </a:lnTo>
                      <a:lnTo>
                        <a:pt x="153" y="65"/>
                      </a:lnTo>
                      <a:lnTo>
                        <a:pt x="122" y="39"/>
                      </a:lnTo>
                      <a:lnTo>
                        <a:pt x="84" y="17"/>
                      </a:lnTo>
                      <a:lnTo>
                        <a:pt x="44" y="5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41" y="23"/>
                      </a:lnTo>
                      <a:lnTo>
                        <a:pt x="78" y="34"/>
                      </a:lnTo>
                      <a:lnTo>
                        <a:pt x="113" y="53"/>
                      </a:lnTo>
                      <a:lnTo>
                        <a:pt x="142" y="76"/>
                      </a:lnTo>
                      <a:lnTo>
                        <a:pt x="166" y="106"/>
                      </a:lnTo>
                      <a:lnTo>
                        <a:pt x="183" y="140"/>
                      </a:lnTo>
                      <a:lnTo>
                        <a:pt x="195" y="177"/>
                      </a:lnTo>
                      <a:lnTo>
                        <a:pt x="198" y="217"/>
                      </a:lnTo>
                      <a:lnTo>
                        <a:pt x="201" y="225"/>
                      </a:lnTo>
                      <a:lnTo>
                        <a:pt x="208" y="228"/>
                      </a:lnTo>
                      <a:lnTo>
                        <a:pt x="215" y="225"/>
                      </a:lnTo>
                      <a:lnTo>
                        <a:pt x="218" y="2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49" name="Freeform 547"/>
                <p:cNvSpPr>
                  <a:spLocks/>
                </p:cNvSpPr>
                <p:nvPr/>
              </p:nvSpPr>
              <p:spPr bwMode="auto">
                <a:xfrm>
                  <a:off x="5210" y="2766"/>
                  <a:ext cx="10" cy="612"/>
                </a:xfrm>
                <a:custGeom>
                  <a:avLst/>
                  <a:gdLst>
                    <a:gd name="T0" fmla="*/ 1 w 20"/>
                    <a:gd name="T1" fmla="*/ 19 h 1224"/>
                    <a:gd name="T2" fmla="*/ 1 w 20"/>
                    <a:gd name="T3" fmla="*/ 19 h 1224"/>
                    <a:gd name="T4" fmla="*/ 1 w 20"/>
                    <a:gd name="T5" fmla="*/ 0 h 1224"/>
                    <a:gd name="T6" fmla="*/ 0 w 20"/>
                    <a:gd name="T7" fmla="*/ 0 h 1224"/>
                    <a:gd name="T8" fmla="*/ 0 w 20"/>
                    <a:gd name="T9" fmla="*/ 19 h 1224"/>
                    <a:gd name="T10" fmla="*/ 0 w 20"/>
                    <a:gd name="T11" fmla="*/ 19 h 1224"/>
                    <a:gd name="T12" fmla="*/ 0 w 20"/>
                    <a:gd name="T13" fmla="*/ 19 h 1224"/>
                    <a:gd name="T14" fmla="*/ 1 w 20"/>
                    <a:gd name="T15" fmla="*/ 19 h 1224"/>
                    <a:gd name="T16" fmla="*/ 1 w 20"/>
                    <a:gd name="T17" fmla="*/ 19 h 1224"/>
                    <a:gd name="T18" fmla="*/ 1 w 20"/>
                    <a:gd name="T19" fmla="*/ 19 h 1224"/>
                    <a:gd name="T20" fmla="*/ 1 w 20"/>
                    <a:gd name="T21" fmla="*/ 19 h 1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224"/>
                    <a:gd name="T35" fmla="*/ 20 w 20"/>
                    <a:gd name="T36" fmla="*/ 1224 h 1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224">
                      <a:moveTo>
                        <a:pt x="20" y="1214"/>
                      </a:moveTo>
                      <a:lnTo>
                        <a:pt x="20" y="1214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214"/>
                      </a:lnTo>
                      <a:lnTo>
                        <a:pt x="3" y="1221"/>
                      </a:lnTo>
                      <a:lnTo>
                        <a:pt x="10" y="1224"/>
                      </a:lnTo>
                      <a:lnTo>
                        <a:pt x="17" y="1221"/>
                      </a:lnTo>
                      <a:lnTo>
                        <a:pt x="20" y="12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0" name="Rectangle 548"/>
                <p:cNvSpPr>
                  <a:spLocks noChangeArrowheads="1"/>
                </p:cNvSpPr>
                <p:nvPr/>
              </p:nvSpPr>
              <p:spPr bwMode="auto">
                <a:xfrm>
                  <a:off x="4402" y="3085"/>
                  <a:ext cx="813" cy="58"/>
                </a:xfrm>
                <a:prstGeom prst="rect">
                  <a:avLst/>
                </a:prstGeom>
                <a:solidFill>
                  <a:srgbClr val="BFA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1" name="Freeform 549"/>
                <p:cNvSpPr>
                  <a:spLocks/>
                </p:cNvSpPr>
                <p:nvPr/>
              </p:nvSpPr>
              <p:spPr bwMode="auto">
                <a:xfrm>
                  <a:off x="4398" y="3085"/>
                  <a:ext cx="7" cy="61"/>
                </a:xfrm>
                <a:custGeom>
                  <a:avLst/>
                  <a:gdLst>
                    <a:gd name="T0" fmla="*/ 1 w 14"/>
                    <a:gd name="T1" fmla="*/ 1 h 123"/>
                    <a:gd name="T2" fmla="*/ 1 w 14"/>
                    <a:gd name="T3" fmla="*/ 1 h 123"/>
                    <a:gd name="T4" fmla="*/ 1 w 14"/>
                    <a:gd name="T5" fmla="*/ 0 h 123"/>
                    <a:gd name="T6" fmla="*/ 0 w 14"/>
                    <a:gd name="T7" fmla="*/ 0 h 123"/>
                    <a:gd name="T8" fmla="*/ 0 w 14"/>
                    <a:gd name="T9" fmla="*/ 1 h 123"/>
                    <a:gd name="T10" fmla="*/ 1 w 14"/>
                    <a:gd name="T11" fmla="*/ 1 h 123"/>
                    <a:gd name="T12" fmla="*/ 0 w 14"/>
                    <a:gd name="T13" fmla="*/ 1 h 123"/>
                    <a:gd name="T14" fmla="*/ 1 w 14"/>
                    <a:gd name="T15" fmla="*/ 1 h 123"/>
                    <a:gd name="T16" fmla="*/ 1 w 14"/>
                    <a:gd name="T17" fmla="*/ 1 h 123"/>
                    <a:gd name="T18" fmla="*/ 1 w 14"/>
                    <a:gd name="T19" fmla="*/ 1 h 123"/>
                    <a:gd name="T20" fmla="*/ 1 w 14"/>
                    <a:gd name="T21" fmla="*/ 1 h 123"/>
                    <a:gd name="T22" fmla="*/ 1 w 14"/>
                    <a:gd name="T23" fmla="*/ 1 h 1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23"/>
                    <a:gd name="T38" fmla="*/ 14 w 14"/>
                    <a:gd name="T39" fmla="*/ 123 h 1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23">
                      <a:moveTo>
                        <a:pt x="7" y="108"/>
                      </a:moveTo>
                      <a:lnTo>
                        <a:pt x="14" y="1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16"/>
                      </a:lnTo>
                      <a:lnTo>
                        <a:pt x="7" y="123"/>
                      </a:lnTo>
                      <a:lnTo>
                        <a:pt x="0" y="116"/>
                      </a:lnTo>
                      <a:lnTo>
                        <a:pt x="2" y="120"/>
                      </a:lnTo>
                      <a:lnTo>
                        <a:pt x="7" y="121"/>
                      </a:lnTo>
                      <a:lnTo>
                        <a:pt x="11" y="120"/>
                      </a:lnTo>
                      <a:lnTo>
                        <a:pt x="14" y="116"/>
                      </a:lnTo>
                      <a:lnTo>
                        <a:pt x="7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2" name="Freeform 550"/>
                <p:cNvSpPr>
                  <a:spLocks/>
                </p:cNvSpPr>
                <p:nvPr/>
              </p:nvSpPr>
              <p:spPr bwMode="auto">
                <a:xfrm>
                  <a:off x="4402" y="3139"/>
                  <a:ext cx="817" cy="7"/>
                </a:xfrm>
                <a:custGeom>
                  <a:avLst/>
                  <a:gdLst>
                    <a:gd name="T0" fmla="*/ 26 w 1633"/>
                    <a:gd name="T1" fmla="*/ 0 h 15"/>
                    <a:gd name="T2" fmla="*/ 26 w 1633"/>
                    <a:gd name="T3" fmla="*/ 0 h 15"/>
                    <a:gd name="T4" fmla="*/ 0 w 1633"/>
                    <a:gd name="T5" fmla="*/ 0 h 15"/>
                    <a:gd name="T6" fmla="*/ 0 w 1633"/>
                    <a:gd name="T7" fmla="*/ 0 h 15"/>
                    <a:gd name="T8" fmla="*/ 26 w 1633"/>
                    <a:gd name="T9" fmla="*/ 0 h 15"/>
                    <a:gd name="T10" fmla="*/ 26 w 1633"/>
                    <a:gd name="T11" fmla="*/ 0 h 15"/>
                    <a:gd name="T12" fmla="*/ 26 w 1633"/>
                    <a:gd name="T13" fmla="*/ 0 h 15"/>
                    <a:gd name="T14" fmla="*/ 26 w 1633"/>
                    <a:gd name="T15" fmla="*/ 0 h 15"/>
                    <a:gd name="T16" fmla="*/ 26 w 1633"/>
                    <a:gd name="T17" fmla="*/ 0 h 15"/>
                    <a:gd name="T18" fmla="*/ 26 w 1633"/>
                    <a:gd name="T19" fmla="*/ 0 h 15"/>
                    <a:gd name="T20" fmla="*/ 26 w 1633"/>
                    <a:gd name="T21" fmla="*/ 0 h 15"/>
                    <a:gd name="T22" fmla="*/ 26 w 163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33"/>
                    <a:gd name="T37" fmla="*/ 0 h 15"/>
                    <a:gd name="T38" fmla="*/ 1633 w 163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33" h="15">
                      <a:moveTo>
                        <a:pt x="1619" y="8"/>
                      </a:moveTo>
                      <a:lnTo>
                        <a:pt x="162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626" y="15"/>
                      </a:lnTo>
                      <a:lnTo>
                        <a:pt x="1633" y="8"/>
                      </a:lnTo>
                      <a:lnTo>
                        <a:pt x="1626" y="15"/>
                      </a:lnTo>
                      <a:lnTo>
                        <a:pt x="1630" y="12"/>
                      </a:lnTo>
                      <a:lnTo>
                        <a:pt x="1633" y="8"/>
                      </a:lnTo>
                      <a:lnTo>
                        <a:pt x="1630" y="3"/>
                      </a:lnTo>
                      <a:lnTo>
                        <a:pt x="1626" y="0"/>
                      </a:lnTo>
                      <a:lnTo>
                        <a:pt x="161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3" name="Freeform 551"/>
                <p:cNvSpPr>
                  <a:spLocks/>
                </p:cNvSpPr>
                <p:nvPr/>
              </p:nvSpPr>
              <p:spPr bwMode="auto">
                <a:xfrm>
                  <a:off x="5211" y="3081"/>
                  <a:ext cx="8" cy="62"/>
                </a:xfrm>
                <a:custGeom>
                  <a:avLst/>
                  <a:gdLst>
                    <a:gd name="T0" fmla="*/ 1 w 14"/>
                    <a:gd name="T1" fmla="*/ 1 h 123"/>
                    <a:gd name="T2" fmla="*/ 0 w 14"/>
                    <a:gd name="T3" fmla="*/ 1 h 123"/>
                    <a:gd name="T4" fmla="*/ 0 w 14"/>
                    <a:gd name="T5" fmla="*/ 2 h 123"/>
                    <a:gd name="T6" fmla="*/ 1 w 14"/>
                    <a:gd name="T7" fmla="*/ 2 h 123"/>
                    <a:gd name="T8" fmla="*/ 1 w 14"/>
                    <a:gd name="T9" fmla="*/ 1 h 123"/>
                    <a:gd name="T10" fmla="*/ 1 w 14"/>
                    <a:gd name="T11" fmla="*/ 0 h 123"/>
                    <a:gd name="T12" fmla="*/ 1 w 14"/>
                    <a:gd name="T13" fmla="*/ 1 h 123"/>
                    <a:gd name="T14" fmla="*/ 1 w 14"/>
                    <a:gd name="T15" fmla="*/ 1 h 123"/>
                    <a:gd name="T16" fmla="*/ 1 w 14"/>
                    <a:gd name="T17" fmla="*/ 0 h 123"/>
                    <a:gd name="T18" fmla="*/ 1 w 14"/>
                    <a:gd name="T19" fmla="*/ 1 h 123"/>
                    <a:gd name="T20" fmla="*/ 0 w 14"/>
                    <a:gd name="T21" fmla="*/ 1 h 123"/>
                    <a:gd name="T22" fmla="*/ 1 w 14"/>
                    <a:gd name="T23" fmla="*/ 1 h 1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23"/>
                    <a:gd name="T38" fmla="*/ 14 w 14"/>
                    <a:gd name="T39" fmla="*/ 123 h 1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23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123"/>
                      </a:lnTo>
                      <a:lnTo>
                        <a:pt x="14" y="123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4" name="Freeform 552"/>
                <p:cNvSpPr>
                  <a:spLocks/>
                </p:cNvSpPr>
                <p:nvPr/>
              </p:nvSpPr>
              <p:spPr bwMode="auto">
                <a:xfrm>
                  <a:off x="4398" y="3081"/>
                  <a:ext cx="817" cy="8"/>
                </a:xfrm>
                <a:custGeom>
                  <a:avLst/>
                  <a:gdLst>
                    <a:gd name="T0" fmla="*/ 1 w 1633"/>
                    <a:gd name="T1" fmla="*/ 1 h 14"/>
                    <a:gd name="T2" fmla="*/ 1 w 1633"/>
                    <a:gd name="T3" fmla="*/ 1 h 14"/>
                    <a:gd name="T4" fmla="*/ 26 w 1633"/>
                    <a:gd name="T5" fmla="*/ 1 h 14"/>
                    <a:gd name="T6" fmla="*/ 26 w 1633"/>
                    <a:gd name="T7" fmla="*/ 0 h 14"/>
                    <a:gd name="T8" fmla="*/ 1 w 1633"/>
                    <a:gd name="T9" fmla="*/ 0 h 14"/>
                    <a:gd name="T10" fmla="*/ 0 w 1633"/>
                    <a:gd name="T11" fmla="*/ 1 h 14"/>
                    <a:gd name="T12" fmla="*/ 1 w 1633"/>
                    <a:gd name="T13" fmla="*/ 0 h 14"/>
                    <a:gd name="T14" fmla="*/ 1 w 1633"/>
                    <a:gd name="T15" fmla="*/ 1 h 14"/>
                    <a:gd name="T16" fmla="*/ 1 w 1633"/>
                    <a:gd name="T17" fmla="*/ 1 h 14"/>
                    <a:gd name="T18" fmla="*/ 1 w 1633"/>
                    <a:gd name="T19" fmla="*/ 1 h 14"/>
                    <a:gd name="T20" fmla="*/ 1 w 1633"/>
                    <a:gd name="T21" fmla="*/ 1 h 14"/>
                    <a:gd name="T22" fmla="*/ 1 w 1633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33"/>
                    <a:gd name="T37" fmla="*/ 0 h 14"/>
                    <a:gd name="T38" fmla="*/ 1633 w 1633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33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1633" y="14"/>
                      </a:lnTo>
                      <a:lnTo>
                        <a:pt x="1633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1" y="7"/>
                      </a:lnTo>
                      <a:lnTo>
                        <a:pt x="2" y="11"/>
                      </a:lnTo>
                      <a:lnTo>
                        <a:pt x="7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5" name="Rectangle 553"/>
                <p:cNvSpPr>
                  <a:spLocks noChangeArrowheads="1"/>
                </p:cNvSpPr>
                <p:nvPr/>
              </p:nvSpPr>
              <p:spPr bwMode="auto">
                <a:xfrm>
                  <a:off x="4402" y="3143"/>
                  <a:ext cx="813" cy="29"/>
                </a:xfrm>
                <a:prstGeom prst="rect">
                  <a:avLst/>
                </a:prstGeom>
                <a:solidFill>
                  <a:srgbClr val="936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6" name="Freeform 554"/>
                <p:cNvSpPr>
                  <a:spLocks/>
                </p:cNvSpPr>
                <p:nvPr/>
              </p:nvSpPr>
              <p:spPr bwMode="auto">
                <a:xfrm>
                  <a:off x="4398" y="3139"/>
                  <a:ext cx="7" cy="33"/>
                </a:xfrm>
                <a:custGeom>
                  <a:avLst/>
                  <a:gdLst>
                    <a:gd name="T0" fmla="*/ 1 w 14"/>
                    <a:gd name="T1" fmla="*/ 0 h 67"/>
                    <a:gd name="T2" fmla="*/ 0 w 14"/>
                    <a:gd name="T3" fmla="*/ 0 h 67"/>
                    <a:gd name="T4" fmla="*/ 0 w 14"/>
                    <a:gd name="T5" fmla="*/ 1 h 67"/>
                    <a:gd name="T6" fmla="*/ 1 w 14"/>
                    <a:gd name="T7" fmla="*/ 1 h 67"/>
                    <a:gd name="T8" fmla="*/ 1 w 14"/>
                    <a:gd name="T9" fmla="*/ 0 h 67"/>
                    <a:gd name="T10" fmla="*/ 1 w 14"/>
                    <a:gd name="T11" fmla="*/ 0 h 67"/>
                    <a:gd name="T12" fmla="*/ 1 w 14"/>
                    <a:gd name="T13" fmla="*/ 0 h 67"/>
                    <a:gd name="T14" fmla="*/ 1 w 14"/>
                    <a:gd name="T15" fmla="*/ 0 h 67"/>
                    <a:gd name="T16" fmla="*/ 1 w 14"/>
                    <a:gd name="T17" fmla="*/ 0 h 67"/>
                    <a:gd name="T18" fmla="*/ 1 w 14"/>
                    <a:gd name="T19" fmla="*/ 0 h 67"/>
                    <a:gd name="T20" fmla="*/ 0 w 14"/>
                    <a:gd name="T21" fmla="*/ 0 h 67"/>
                    <a:gd name="T22" fmla="*/ 1 w 14"/>
                    <a:gd name="T23" fmla="*/ 0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67"/>
                    <a:gd name="T38" fmla="*/ 14 w 14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67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0" y="67"/>
                      </a:lnTo>
                      <a:lnTo>
                        <a:pt x="14" y="67"/>
                      </a:lnTo>
                      <a:lnTo>
                        <a:pt x="14" y="8"/>
                      </a:lnTo>
                      <a:lnTo>
                        <a:pt x="7" y="15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7" name="Freeform 555"/>
                <p:cNvSpPr>
                  <a:spLocks/>
                </p:cNvSpPr>
                <p:nvPr/>
              </p:nvSpPr>
              <p:spPr bwMode="auto">
                <a:xfrm>
                  <a:off x="4402" y="3139"/>
                  <a:ext cx="817" cy="7"/>
                </a:xfrm>
                <a:custGeom>
                  <a:avLst/>
                  <a:gdLst>
                    <a:gd name="T0" fmla="*/ 26 w 1633"/>
                    <a:gd name="T1" fmla="*/ 0 h 15"/>
                    <a:gd name="T2" fmla="*/ 26 w 1633"/>
                    <a:gd name="T3" fmla="*/ 0 h 15"/>
                    <a:gd name="T4" fmla="*/ 0 w 1633"/>
                    <a:gd name="T5" fmla="*/ 0 h 15"/>
                    <a:gd name="T6" fmla="*/ 0 w 1633"/>
                    <a:gd name="T7" fmla="*/ 0 h 15"/>
                    <a:gd name="T8" fmla="*/ 26 w 1633"/>
                    <a:gd name="T9" fmla="*/ 0 h 15"/>
                    <a:gd name="T10" fmla="*/ 26 w 1633"/>
                    <a:gd name="T11" fmla="*/ 0 h 15"/>
                    <a:gd name="T12" fmla="*/ 26 w 1633"/>
                    <a:gd name="T13" fmla="*/ 0 h 15"/>
                    <a:gd name="T14" fmla="*/ 26 w 1633"/>
                    <a:gd name="T15" fmla="*/ 0 h 15"/>
                    <a:gd name="T16" fmla="*/ 26 w 1633"/>
                    <a:gd name="T17" fmla="*/ 0 h 15"/>
                    <a:gd name="T18" fmla="*/ 26 w 1633"/>
                    <a:gd name="T19" fmla="*/ 0 h 15"/>
                    <a:gd name="T20" fmla="*/ 26 w 1633"/>
                    <a:gd name="T21" fmla="*/ 0 h 15"/>
                    <a:gd name="T22" fmla="*/ 26 w 163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33"/>
                    <a:gd name="T37" fmla="*/ 0 h 15"/>
                    <a:gd name="T38" fmla="*/ 1633 w 163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33" h="15">
                      <a:moveTo>
                        <a:pt x="1633" y="8"/>
                      </a:moveTo>
                      <a:lnTo>
                        <a:pt x="162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626" y="15"/>
                      </a:lnTo>
                      <a:lnTo>
                        <a:pt x="1619" y="8"/>
                      </a:lnTo>
                      <a:lnTo>
                        <a:pt x="1626" y="15"/>
                      </a:lnTo>
                      <a:lnTo>
                        <a:pt x="1630" y="12"/>
                      </a:lnTo>
                      <a:lnTo>
                        <a:pt x="1633" y="8"/>
                      </a:lnTo>
                      <a:lnTo>
                        <a:pt x="1630" y="3"/>
                      </a:lnTo>
                      <a:lnTo>
                        <a:pt x="1626" y="0"/>
                      </a:lnTo>
                      <a:lnTo>
                        <a:pt x="163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8" name="Freeform 556"/>
                <p:cNvSpPr>
                  <a:spLocks/>
                </p:cNvSpPr>
                <p:nvPr/>
              </p:nvSpPr>
              <p:spPr bwMode="auto">
                <a:xfrm>
                  <a:off x="5211" y="3143"/>
                  <a:ext cx="8" cy="33"/>
                </a:xfrm>
                <a:custGeom>
                  <a:avLst/>
                  <a:gdLst>
                    <a:gd name="T0" fmla="*/ 1 w 14"/>
                    <a:gd name="T1" fmla="*/ 1 h 66"/>
                    <a:gd name="T2" fmla="*/ 1 w 14"/>
                    <a:gd name="T3" fmla="*/ 1 h 66"/>
                    <a:gd name="T4" fmla="*/ 1 w 14"/>
                    <a:gd name="T5" fmla="*/ 0 h 66"/>
                    <a:gd name="T6" fmla="*/ 0 w 14"/>
                    <a:gd name="T7" fmla="*/ 0 h 66"/>
                    <a:gd name="T8" fmla="*/ 0 w 14"/>
                    <a:gd name="T9" fmla="*/ 1 h 66"/>
                    <a:gd name="T10" fmla="*/ 1 w 14"/>
                    <a:gd name="T11" fmla="*/ 1 h 66"/>
                    <a:gd name="T12" fmla="*/ 0 w 14"/>
                    <a:gd name="T13" fmla="*/ 1 h 66"/>
                    <a:gd name="T14" fmla="*/ 1 w 14"/>
                    <a:gd name="T15" fmla="*/ 1 h 66"/>
                    <a:gd name="T16" fmla="*/ 1 w 14"/>
                    <a:gd name="T17" fmla="*/ 1 h 66"/>
                    <a:gd name="T18" fmla="*/ 1 w 14"/>
                    <a:gd name="T19" fmla="*/ 1 h 66"/>
                    <a:gd name="T20" fmla="*/ 1 w 14"/>
                    <a:gd name="T21" fmla="*/ 1 h 66"/>
                    <a:gd name="T22" fmla="*/ 1 w 14"/>
                    <a:gd name="T23" fmla="*/ 1 h 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66"/>
                    <a:gd name="T38" fmla="*/ 14 w 14"/>
                    <a:gd name="T39" fmla="*/ 66 h 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66">
                      <a:moveTo>
                        <a:pt x="7" y="66"/>
                      </a:moveTo>
                      <a:lnTo>
                        <a:pt x="14" y="5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7" y="51"/>
                      </a:lnTo>
                      <a:lnTo>
                        <a:pt x="0" y="59"/>
                      </a:lnTo>
                      <a:lnTo>
                        <a:pt x="3" y="63"/>
                      </a:lnTo>
                      <a:lnTo>
                        <a:pt x="7" y="64"/>
                      </a:lnTo>
                      <a:lnTo>
                        <a:pt x="11" y="63"/>
                      </a:lnTo>
                      <a:lnTo>
                        <a:pt x="14" y="59"/>
                      </a:lnTo>
                      <a:lnTo>
                        <a:pt x="7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9" name="Freeform 557"/>
                <p:cNvSpPr>
                  <a:spLocks/>
                </p:cNvSpPr>
                <p:nvPr/>
              </p:nvSpPr>
              <p:spPr bwMode="auto">
                <a:xfrm>
                  <a:off x="4398" y="3169"/>
                  <a:ext cx="817" cy="7"/>
                </a:xfrm>
                <a:custGeom>
                  <a:avLst/>
                  <a:gdLst>
                    <a:gd name="T0" fmla="*/ 0 w 1633"/>
                    <a:gd name="T1" fmla="*/ 0 h 15"/>
                    <a:gd name="T2" fmla="*/ 1 w 1633"/>
                    <a:gd name="T3" fmla="*/ 0 h 15"/>
                    <a:gd name="T4" fmla="*/ 26 w 1633"/>
                    <a:gd name="T5" fmla="*/ 0 h 15"/>
                    <a:gd name="T6" fmla="*/ 26 w 1633"/>
                    <a:gd name="T7" fmla="*/ 0 h 15"/>
                    <a:gd name="T8" fmla="*/ 1 w 1633"/>
                    <a:gd name="T9" fmla="*/ 0 h 15"/>
                    <a:gd name="T10" fmla="*/ 1 w 1633"/>
                    <a:gd name="T11" fmla="*/ 0 h 15"/>
                    <a:gd name="T12" fmla="*/ 1 w 1633"/>
                    <a:gd name="T13" fmla="*/ 0 h 15"/>
                    <a:gd name="T14" fmla="*/ 1 w 1633"/>
                    <a:gd name="T15" fmla="*/ 0 h 15"/>
                    <a:gd name="T16" fmla="*/ 1 w 1633"/>
                    <a:gd name="T17" fmla="*/ 0 h 15"/>
                    <a:gd name="T18" fmla="*/ 1 w 1633"/>
                    <a:gd name="T19" fmla="*/ 0 h 15"/>
                    <a:gd name="T20" fmla="*/ 1 w 1633"/>
                    <a:gd name="T21" fmla="*/ 0 h 15"/>
                    <a:gd name="T22" fmla="*/ 0 w 163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33"/>
                    <a:gd name="T37" fmla="*/ 0 h 15"/>
                    <a:gd name="T38" fmla="*/ 1633 w 163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33" h="15">
                      <a:moveTo>
                        <a:pt x="0" y="8"/>
                      </a:moveTo>
                      <a:lnTo>
                        <a:pt x="7" y="15"/>
                      </a:lnTo>
                      <a:lnTo>
                        <a:pt x="1633" y="15"/>
                      </a:lnTo>
                      <a:lnTo>
                        <a:pt x="1633" y="0"/>
                      </a:lnTo>
                      <a:lnTo>
                        <a:pt x="7" y="0"/>
                      </a:ln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1" y="8"/>
                      </a:lnTo>
                      <a:lnTo>
                        <a:pt x="2" y="12"/>
                      </a:lnTo>
                      <a:lnTo>
                        <a:pt x="7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0" name="Rectangle 558"/>
                <p:cNvSpPr>
                  <a:spLocks noChangeArrowheads="1"/>
                </p:cNvSpPr>
                <p:nvPr/>
              </p:nvSpPr>
              <p:spPr bwMode="auto">
                <a:xfrm>
                  <a:off x="4914" y="3174"/>
                  <a:ext cx="197" cy="303"/>
                </a:xfrm>
                <a:prstGeom prst="rect">
                  <a:avLst/>
                </a:prstGeom>
                <a:solidFill>
                  <a:srgbClr val="936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1" name="Freeform 559"/>
                <p:cNvSpPr>
                  <a:spLocks/>
                </p:cNvSpPr>
                <p:nvPr/>
              </p:nvSpPr>
              <p:spPr bwMode="auto">
                <a:xfrm>
                  <a:off x="4910" y="3170"/>
                  <a:ext cx="7" cy="307"/>
                </a:xfrm>
                <a:custGeom>
                  <a:avLst/>
                  <a:gdLst>
                    <a:gd name="T0" fmla="*/ 0 w 15"/>
                    <a:gd name="T1" fmla="*/ 0 h 613"/>
                    <a:gd name="T2" fmla="*/ 0 w 15"/>
                    <a:gd name="T3" fmla="*/ 1 h 613"/>
                    <a:gd name="T4" fmla="*/ 0 w 15"/>
                    <a:gd name="T5" fmla="*/ 10 h 613"/>
                    <a:gd name="T6" fmla="*/ 0 w 15"/>
                    <a:gd name="T7" fmla="*/ 10 h 613"/>
                    <a:gd name="T8" fmla="*/ 0 w 15"/>
                    <a:gd name="T9" fmla="*/ 1 h 613"/>
                    <a:gd name="T10" fmla="*/ 0 w 15"/>
                    <a:gd name="T11" fmla="*/ 1 h 613"/>
                    <a:gd name="T12" fmla="*/ 0 w 15"/>
                    <a:gd name="T13" fmla="*/ 1 h 613"/>
                    <a:gd name="T14" fmla="*/ 0 w 15"/>
                    <a:gd name="T15" fmla="*/ 1 h 613"/>
                    <a:gd name="T16" fmla="*/ 0 w 15"/>
                    <a:gd name="T17" fmla="*/ 0 h 613"/>
                    <a:gd name="T18" fmla="*/ 0 w 15"/>
                    <a:gd name="T19" fmla="*/ 1 h 613"/>
                    <a:gd name="T20" fmla="*/ 0 w 15"/>
                    <a:gd name="T21" fmla="*/ 1 h 613"/>
                    <a:gd name="T22" fmla="*/ 0 w 15"/>
                    <a:gd name="T23" fmla="*/ 0 h 6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613"/>
                    <a:gd name="T38" fmla="*/ 15 w 15"/>
                    <a:gd name="T39" fmla="*/ 613 h 6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613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0" y="613"/>
                      </a:lnTo>
                      <a:lnTo>
                        <a:pt x="15" y="613"/>
                      </a:lnTo>
                      <a:lnTo>
                        <a:pt x="15" y="8"/>
                      </a:lnTo>
                      <a:lnTo>
                        <a:pt x="7" y="15"/>
                      </a:lnTo>
                      <a:lnTo>
                        <a:pt x="15" y="8"/>
                      </a:lnTo>
                      <a:lnTo>
                        <a:pt x="12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2" name="Freeform 560"/>
                <p:cNvSpPr>
                  <a:spLocks/>
                </p:cNvSpPr>
                <p:nvPr/>
              </p:nvSpPr>
              <p:spPr bwMode="auto">
                <a:xfrm>
                  <a:off x="4914" y="3170"/>
                  <a:ext cx="201" cy="7"/>
                </a:xfrm>
                <a:custGeom>
                  <a:avLst/>
                  <a:gdLst>
                    <a:gd name="T0" fmla="*/ 6 w 403"/>
                    <a:gd name="T1" fmla="*/ 0 h 15"/>
                    <a:gd name="T2" fmla="*/ 6 w 403"/>
                    <a:gd name="T3" fmla="*/ 0 h 15"/>
                    <a:gd name="T4" fmla="*/ 0 w 403"/>
                    <a:gd name="T5" fmla="*/ 0 h 15"/>
                    <a:gd name="T6" fmla="*/ 0 w 403"/>
                    <a:gd name="T7" fmla="*/ 0 h 15"/>
                    <a:gd name="T8" fmla="*/ 6 w 403"/>
                    <a:gd name="T9" fmla="*/ 0 h 15"/>
                    <a:gd name="T10" fmla="*/ 6 w 403"/>
                    <a:gd name="T11" fmla="*/ 0 h 15"/>
                    <a:gd name="T12" fmla="*/ 6 w 403"/>
                    <a:gd name="T13" fmla="*/ 0 h 15"/>
                    <a:gd name="T14" fmla="*/ 6 w 403"/>
                    <a:gd name="T15" fmla="*/ 0 h 15"/>
                    <a:gd name="T16" fmla="*/ 6 w 403"/>
                    <a:gd name="T17" fmla="*/ 0 h 15"/>
                    <a:gd name="T18" fmla="*/ 6 w 403"/>
                    <a:gd name="T19" fmla="*/ 0 h 15"/>
                    <a:gd name="T20" fmla="*/ 6 w 403"/>
                    <a:gd name="T21" fmla="*/ 0 h 15"/>
                    <a:gd name="T22" fmla="*/ 6 w 40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3"/>
                    <a:gd name="T37" fmla="*/ 0 h 15"/>
                    <a:gd name="T38" fmla="*/ 403 w 40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3" h="15">
                      <a:moveTo>
                        <a:pt x="403" y="8"/>
                      </a:moveTo>
                      <a:lnTo>
                        <a:pt x="39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95" y="15"/>
                      </a:lnTo>
                      <a:lnTo>
                        <a:pt x="388" y="8"/>
                      </a:lnTo>
                      <a:lnTo>
                        <a:pt x="395" y="15"/>
                      </a:lnTo>
                      <a:lnTo>
                        <a:pt x="400" y="12"/>
                      </a:lnTo>
                      <a:lnTo>
                        <a:pt x="403" y="8"/>
                      </a:lnTo>
                      <a:lnTo>
                        <a:pt x="400" y="3"/>
                      </a:lnTo>
                      <a:lnTo>
                        <a:pt x="395" y="0"/>
                      </a:lnTo>
                      <a:lnTo>
                        <a:pt x="40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3" name="Freeform 561"/>
                <p:cNvSpPr>
                  <a:spLocks/>
                </p:cNvSpPr>
                <p:nvPr/>
              </p:nvSpPr>
              <p:spPr bwMode="auto">
                <a:xfrm>
                  <a:off x="5108" y="3174"/>
                  <a:ext cx="7" cy="306"/>
                </a:xfrm>
                <a:custGeom>
                  <a:avLst/>
                  <a:gdLst>
                    <a:gd name="T0" fmla="*/ 0 w 15"/>
                    <a:gd name="T1" fmla="*/ 9 h 613"/>
                    <a:gd name="T2" fmla="*/ 0 w 15"/>
                    <a:gd name="T3" fmla="*/ 9 h 613"/>
                    <a:gd name="T4" fmla="*/ 0 w 15"/>
                    <a:gd name="T5" fmla="*/ 0 h 613"/>
                    <a:gd name="T6" fmla="*/ 0 w 15"/>
                    <a:gd name="T7" fmla="*/ 0 h 613"/>
                    <a:gd name="T8" fmla="*/ 0 w 15"/>
                    <a:gd name="T9" fmla="*/ 9 h 613"/>
                    <a:gd name="T10" fmla="*/ 0 w 15"/>
                    <a:gd name="T11" fmla="*/ 9 h 613"/>
                    <a:gd name="T12" fmla="*/ 0 w 15"/>
                    <a:gd name="T13" fmla="*/ 9 h 613"/>
                    <a:gd name="T14" fmla="*/ 0 w 15"/>
                    <a:gd name="T15" fmla="*/ 9 h 613"/>
                    <a:gd name="T16" fmla="*/ 0 w 15"/>
                    <a:gd name="T17" fmla="*/ 9 h 613"/>
                    <a:gd name="T18" fmla="*/ 0 w 15"/>
                    <a:gd name="T19" fmla="*/ 9 h 613"/>
                    <a:gd name="T20" fmla="*/ 0 w 15"/>
                    <a:gd name="T21" fmla="*/ 9 h 613"/>
                    <a:gd name="T22" fmla="*/ 0 w 15"/>
                    <a:gd name="T23" fmla="*/ 9 h 6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613"/>
                    <a:gd name="T38" fmla="*/ 15 w 15"/>
                    <a:gd name="T39" fmla="*/ 613 h 6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613">
                      <a:moveTo>
                        <a:pt x="7" y="613"/>
                      </a:moveTo>
                      <a:lnTo>
                        <a:pt x="15" y="60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05"/>
                      </a:lnTo>
                      <a:lnTo>
                        <a:pt x="7" y="598"/>
                      </a:lnTo>
                      <a:lnTo>
                        <a:pt x="0" y="605"/>
                      </a:lnTo>
                      <a:lnTo>
                        <a:pt x="3" y="610"/>
                      </a:lnTo>
                      <a:lnTo>
                        <a:pt x="7" y="611"/>
                      </a:lnTo>
                      <a:lnTo>
                        <a:pt x="12" y="610"/>
                      </a:lnTo>
                      <a:lnTo>
                        <a:pt x="15" y="605"/>
                      </a:lnTo>
                      <a:lnTo>
                        <a:pt x="7" y="6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4" name="Freeform 562"/>
                <p:cNvSpPr>
                  <a:spLocks/>
                </p:cNvSpPr>
                <p:nvPr/>
              </p:nvSpPr>
              <p:spPr bwMode="auto">
                <a:xfrm>
                  <a:off x="4910" y="3473"/>
                  <a:ext cx="201" cy="7"/>
                </a:xfrm>
                <a:custGeom>
                  <a:avLst/>
                  <a:gdLst>
                    <a:gd name="T0" fmla="*/ 0 w 402"/>
                    <a:gd name="T1" fmla="*/ 0 h 15"/>
                    <a:gd name="T2" fmla="*/ 1 w 402"/>
                    <a:gd name="T3" fmla="*/ 0 h 15"/>
                    <a:gd name="T4" fmla="*/ 7 w 402"/>
                    <a:gd name="T5" fmla="*/ 0 h 15"/>
                    <a:gd name="T6" fmla="*/ 7 w 402"/>
                    <a:gd name="T7" fmla="*/ 0 h 15"/>
                    <a:gd name="T8" fmla="*/ 1 w 402"/>
                    <a:gd name="T9" fmla="*/ 0 h 15"/>
                    <a:gd name="T10" fmla="*/ 1 w 402"/>
                    <a:gd name="T11" fmla="*/ 0 h 15"/>
                    <a:gd name="T12" fmla="*/ 1 w 402"/>
                    <a:gd name="T13" fmla="*/ 0 h 15"/>
                    <a:gd name="T14" fmla="*/ 1 w 402"/>
                    <a:gd name="T15" fmla="*/ 0 h 15"/>
                    <a:gd name="T16" fmla="*/ 1 w 402"/>
                    <a:gd name="T17" fmla="*/ 0 h 15"/>
                    <a:gd name="T18" fmla="*/ 1 w 402"/>
                    <a:gd name="T19" fmla="*/ 0 h 15"/>
                    <a:gd name="T20" fmla="*/ 1 w 402"/>
                    <a:gd name="T21" fmla="*/ 0 h 15"/>
                    <a:gd name="T22" fmla="*/ 0 w 402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2"/>
                    <a:gd name="T37" fmla="*/ 0 h 15"/>
                    <a:gd name="T38" fmla="*/ 402 w 402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2" h="15">
                      <a:moveTo>
                        <a:pt x="0" y="7"/>
                      </a:moveTo>
                      <a:lnTo>
                        <a:pt x="7" y="15"/>
                      </a:lnTo>
                      <a:lnTo>
                        <a:pt x="402" y="15"/>
                      </a:lnTo>
                      <a:lnTo>
                        <a:pt x="402" y="0"/>
                      </a:lnTo>
                      <a:lnTo>
                        <a:pt x="7" y="0"/>
                      </a:lnTo>
                      <a:lnTo>
                        <a:pt x="15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5" name="Rectangle 563"/>
                <p:cNvSpPr>
                  <a:spLocks noChangeArrowheads="1"/>
                </p:cNvSpPr>
                <p:nvPr/>
              </p:nvSpPr>
              <p:spPr bwMode="auto">
                <a:xfrm>
                  <a:off x="4948" y="3174"/>
                  <a:ext cx="136" cy="127"/>
                </a:xfrm>
                <a:prstGeom prst="rect">
                  <a:avLst/>
                </a:prstGeom>
                <a:solidFill>
                  <a:srgbClr val="936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6" name="Freeform 564"/>
                <p:cNvSpPr>
                  <a:spLocks/>
                </p:cNvSpPr>
                <p:nvPr/>
              </p:nvSpPr>
              <p:spPr bwMode="auto">
                <a:xfrm>
                  <a:off x="5080" y="3170"/>
                  <a:ext cx="7" cy="131"/>
                </a:xfrm>
                <a:custGeom>
                  <a:avLst/>
                  <a:gdLst>
                    <a:gd name="T0" fmla="*/ 0 w 15"/>
                    <a:gd name="T1" fmla="*/ 1 h 261"/>
                    <a:gd name="T2" fmla="*/ 0 w 15"/>
                    <a:gd name="T3" fmla="*/ 1 h 261"/>
                    <a:gd name="T4" fmla="*/ 0 w 15"/>
                    <a:gd name="T5" fmla="*/ 5 h 261"/>
                    <a:gd name="T6" fmla="*/ 0 w 15"/>
                    <a:gd name="T7" fmla="*/ 5 h 261"/>
                    <a:gd name="T8" fmla="*/ 0 w 15"/>
                    <a:gd name="T9" fmla="*/ 1 h 261"/>
                    <a:gd name="T10" fmla="*/ 0 w 15"/>
                    <a:gd name="T11" fmla="*/ 0 h 261"/>
                    <a:gd name="T12" fmla="*/ 0 w 15"/>
                    <a:gd name="T13" fmla="*/ 1 h 261"/>
                    <a:gd name="T14" fmla="*/ 0 w 15"/>
                    <a:gd name="T15" fmla="*/ 1 h 261"/>
                    <a:gd name="T16" fmla="*/ 0 w 15"/>
                    <a:gd name="T17" fmla="*/ 0 h 261"/>
                    <a:gd name="T18" fmla="*/ 0 w 15"/>
                    <a:gd name="T19" fmla="*/ 1 h 261"/>
                    <a:gd name="T20" fmla="*/ 0 w 15"/>
                    <a:gd name="T21" fmla="*/ 1 h 261"/>
                    <a:gd name="T22" fmla="*/ 0 w 15"/>
                    <a:gd name="T23" fmla="*/ 1 h 2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261"/>
                    <a:gd name="T38" fmla="*/ 15 w 15"/>
                    <a:gd name="T39" fmla="*/ 261 h 2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261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261"/>
                      </a:lnTo>
                      <a:lnTo>
                        <a:pt x="15" y="261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7" name="Freeform 565"/>
                <p:cNvSpPr>
                  <a:spLocks/>
                </p:cNvSpPr>
                <p:nvPr/>
              </p:nvSpPr>
              <p:spPr bwMode="auto">
                <a:xfrm>
                  <a:off x="4944" y="3170"/>
                  <a:ext cx="140" cy="7"/>
                </a:xfrm>
                <a:custGeom>
                  <a:avLst/>
                  <a:gdLst>
                    <a:gd name="T0" fmla="*/ 1 w 280"/>
                    <a:gd name="T1" fmla="*/ 0 h 15"/>
                    <a:gd name="T2" fmla="*/ 1 w 280"/>
                    <a:gd name="T3" fmla="*/ 0 h 15"/>
                    <a:gd name="T4" fmla="*/ 5 w 280"/>
                    <a:gd name="T5" fmla="*/ 0 h 15"/>
                    <a:gd name="T6" fmla="*/ 5 w 280"/>
                    <a:gd name="T7" fmla="*/ 0 h 15"/>
                    <a:gd name="T8" fmla="*/ 1 w 280"/>
                    <a:gd name="T9" fmla="*/ 0 h 15"/>
                    <a:gd name="T10" fmla="*/ 0 w 280"/>
                    <a:gd name="T11" fmla="*/ 0 h 15"/>
                    <a:gd name="T12" fmla="*/ 1 w 280"/>
                    <a:gd name="T13" fmla="*/ 0 h 15"/>
                    <a:gd name="T14" fmla="*/ 1 w 280"/>
                    <a:gd name="T15" fmla="*/ 0 h 15"/>
                    <a:gd name="T16" fmla="*/ 1 w 280"/>
                    <a:gd name="T17" fmla="*/ 0 h 15"/>
                    <a:gd name="T18" fmla="*/ 1 w 280"/>
                    <a:gd name="T19" fmla="*/ 0 h 15"/>
                    <a:gd name="T20" fmla="*/ 1 w 280"/>
                    <a:gd name="T21" fmla="*/ 0 h 15"/>
                    <a:gd name="T22" fmla="*/ 1 w 280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0"/>
                    <a:gd name="T37" fmla="*/ 0 h 15"/>
                    <a:gd name="T38" fmla="*/ 280 w 28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0" h="15">
                      <a:moveTo>
                        <a:pt x="14" y="8"/>
                      </a:moveTo>
                      <a:lnTo>
                        <a:pt x="7" y="15"/>
                      </a:lnTo>
                      <a:lnTo>
                        <a:pt x="280" y="15"/>
                      </a:lnTo>
                      <a:lnTo>
                        <a:pt x="280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8" name="Freeform 566"/>
                <p:cNvSpPr>
                  <a:spLocks/>
                </p:cNvSpPr>
                <p:nvPr/>
              </p:nvSpPr>
              <p:spPr bwMode="auto">
                <a:xfrm>
                  <a:off x="4944" y="3174"/>
                  <a:ext cx="7" cy="130"/>
                </a:xfrm>
                <a:custGeom>
                  <a:avLst/>
                  <a:gdLst>
                    <a:gd name="T0" fmla="*/ 1 w 14"/>
                    <a:gd name="T1" fmla="*/ 3 h 261"/>
                    <a:gd name="T2" fmla="*/ 1 w 14"/>
                    <a:gd name="T3" fmla="*/ 3 h 261"/>
                    <a:gd name="T4" fmla="*/ 1 w 14"/>
                    <a:gd name="T5" fmla="*/ 0 h 261"/>
                    <a:gd name="T6" fmla="*/ 0 w 14"/>
                    <a:gd name="T7" fmla="*/ 0 h 261"/>
                    <a:gd name="T8" fmla="*/ 0 w 14"/>
                    <a:gd name="T9" fmla="*/ 3 h 261"/>
                    <a:gd name="T10" fmla="*/ 1 w 14"/>
                    <a:gd name="T11" fmla="*/ 4 h 261"/>
                    <a:gd name="T12" fmla="*/ 0 w 14"/>
                    <a:gd name="T13" fmla="*/ 3 h 261"/>
                    <a:gd name="T14" fmla="*/ 1 w 14"/>
                    <a:gd name="T15" fmla="*/ 4 h 261"/>
                    <a:gd name="T16" fmla="*/ 1 w 14"/>
                    <a:gd name="T17" fmla="*/ 4 h 261"/>
                    <a:gd name="T18" fmla="*/ 1 w 14"/>
                    <a:gd name="T19" fmla="*/ 4 h 261"/>
                    <a:gd name="T20" fmla="*/ 1 w 14"/>
                    <a:gd name="T21" fmla="*/ 3 h 261"/>
                    <a:gd name="T22" fmla="*/ 1 w 14"/>
                    <a:gd name="T23" fmla="*/ 3 h 2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61"/>
                    <a:gd name="T38" fmla="*/ 14 w 14"/>
                    <a:gd name="T39" fmla="*/ 261 h 2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61">
                      <a:moveTo>
                        <a:pt x="7" y="246"/>
                      </a:moveTo>
                      <a:lnTo>
                        <a:pt x="14" y="25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3"/>
                      </a:lnTo>
                      <a:lnTo>
                        <a:pt x="7" y="261"/>
                      </a:lnTo>
                      <a:lnTo>
                        <a:pt x="0" y="253"/>
                      </a:lnTo>
                      <a:lnTo>
                        <a:pt x="3" y="258"/>
                      </a:lnTo>
                      <a:lnTo>
                        <a:pt x="7" y="259"/>
                      </a:lnTo>
                      <a:lnTo>
                        <a:pt x="11" y="258"/>
                      </a:lnTo>
                      <a:lnTo>
                        <a:pt x="14" y="253"/>
                      </a:lnTo>
                      <a:lnTo>
                        <a:pt x="7" y="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9" name="Freeform 567"/>
                <p:cNvSpPr>
                  <a:spLocks/>
                </p:cNvSpPr>
                <p:nvPr/>
              </p:nvSpPr>
              <p:spPr bwMode="auto">
                <a:xfrm>
                  <a:off x="4948" y="3297"/>
                  <a:ext cx="139" cy="7"/>
                </a:xfrm>
                <a:custGeom>
                  <a:avLst/>
                  <a:gdLst>
                    <a:gd name="T0" fmla="*/ 4 w 280"/>
                    <a:gd name="T1" fmla="*/ 0 h 15"/>
                    <a:gd name="T2" fmla="*/ 4 w 280"/>
                    <a:gd name="T3" fmla="*/ 0 h 15"/>
                    <a:gd name="T4" fmla="*/ 0 w 280"/>
                    <a:gd name="T5" fmla="*/ 0 h 15"/>
                    <a:gd name="T6" fmla="*/ 0 w 280"/>
                    <a:gd name="T7" fmla="*/ 0 h 15"/>
                    <a:gd name="T8" fmla="*/ 4 w 280"/>
                    <a:gd name="T9" fmla="*/ 0 h 15"/>
                    <a:gd name="T10" fmla="*/ 4 w 280"/>
                    <a:gd name="T11" fmla="*/ 0 h 15"/>
                    <a:gd name="T12" fmla="*/ 4 w 280"/>
                    <a:gd name="T13" fmla="*/ 0 h 15"/>
                    <a:gd name="T14" fmla="*/ 4 w 280"/>
                    <a:gd name="T15" fmla="*/ 0 h 15"/>
                    <a:gd name="T16" fmla="*/ 4 w 280"/>
                    <a:gd name="T17" fmla="*/ 0 h 15"/>
                    <a:gd name="T18" fmla="*/ 4 w 280"/>
                    <a:gd name="T19" fmla="*/ 0 h 15"/>
                    <a:gd name="T20" fmla="*/ 4 w 280"/>
                    <a:gd name="T21" fmla="*/ 0 h 15"/>
                    <a:gd name="T22" fmla="*/ 4 w 280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0"/>
                    <a:gd name="T37" fmla="*/ 0 h 15"/>
                    <a:gd name="T38" fmla="*/ 280 w 28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0" h="15">
                      <a:moveTo>
                        <a:pt x="265" y="7"/>
                      </a:moveTo>
                      <a:lnTo>
                        <a:pt x="273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73" y="15"/>
                      </a:lnTo>
                      <a:lnTo>
                        <a:pt x="280" y="7"/>
                      </a:lnTo>
                      <a:lnTo>
                        <a:pt x="273" y="15"/>
                      </a:lnTo>
                      <a:lnTo>
                        <a:pt x="277" y="12"/>
                      </a:lnTo>
                      <a:lnTo>
                        <a:pt x="280" y="7"/>
                      </a:lnTo>
                      <a:lnTo>
                        <a:pt x="277" y="3"/>
                      </a:lnTo>
                      <a:lnTo>
                        <a:pt x="273" y="0"/>
                      </a:lnTo>
                      <a:lnTo>
                        <a:pt x="26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0" name="Rectangle 568"/>
                <p:cNvSpPr>
                  <a:spLocks noChangeArrowheads="1"/>
                </p:cNvSpPr>
                <p:nvPr/>
              </p:nvSpPr>
              <p:spPr bwMode="auto">
                <a:xfrm>
                  <a:off x="4948" y="3328"/>
                  <a:ext cx="136" cy="127"/>
                </a:xfrm>
                <a:prstGeom prst="rect">
                  <a:avLst/>
                </a:prstGeom>
                <a:solidFill>
                  <a:srgbClr val="936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1" name="Freeform 569"/>
                <p:cNvSpPr>
                  <a:spLocks/>
                </p:cNvSpPr>
                <p:nvPr/>
              </p:nvSpPr>
              <p:spPr bwMode="auto">
                <a:xfrm>
                  <a:off x="5080" y="3325"/>
                  <a:ext cx="7" cy="130"/>
                </a:xfrm>
                <a:custGeom>
                  <a:avLst/>
                  <a:gdLst>
                    <a:gd name="T0" fmla="*/ 0 w 15"/>
                    <a:gd name="T1" fmla="*/ 0 h 261"/>
                    <a:gd name="T2" fmla="*/ 0 w 15"/>
                    <a:gd name="T3" fmla="*/ 0 h 261"/>
                    <a:gd name="T4" fmla="*/ 0 w 15"/>
                    <a:gd name="T5" fmla="*/ 4 h 261"/>
                    <a:gd name="T6" fmla="*/ 0 w 15"/>
                    <a:gd name="T7" fmla="*/ 4 h 261"/>
                    <a:gd name="T8" fmla="*/ 0 w 15"/>
                    <a:gd name="T9" fmla="*/ 0 h 261"/>
                    <a:gd name="T10" fmla="*/ 0 w 15"/>
                    <a:gd name="T11" fmla="*/ 0 h 261"/>
                    <a:gd name="T12" fmla="*/ 0 w 15"/>
                    <a:gd name="T13" fmla="*/ 0 h 261"/>
                    <a:gd name="T14" fmla="*/ 0 w 15"/>
                    <a:gd name="T15" fmla="*/ 0 h 261"/>
                    <a:gd name="T16" fmla="*/ 0 w 15"/>
                    <a:gd name="T17" fmla="*/ 0 h 261"/>
                    <a:gd name="T18" fmla="*/ 0 w 15"/>
                    <a:gd name="T19" fmla="*/ 0 h 261"/>
                    <a:gd name="T20" fmla="*/ 0 w 15"/>
                    <a:gd name="T21" fmla="*/ 0 h 261"/>
                    <a:gd name="T22" fmla="*/ 0 w 15"/>
                    <a:gd name="T23" fmla="*/ 0 h 2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261"/>
                    <a:gd name="T38" fmla="*/ 15 w 15"/>
                    <a:gd name="T39" fmla="*/ 261 h 2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261">
                      <a:moveTo>
                        <a:pt x="8" y="15"/>
                      </a:moveTo>
                      <a:lnTo>
                        <a:pt x="0" y="7"/>
                      </a:lnTo>
                      <a:lnTo>
                        <a:pt x="0" y="261"/>
                      </a:lnTo>
                      <a:lnTo>
                        <a:pt x="15" y="261"/>
                      </a:lnTo>
                      <a:lnTo>
                        <a:pt x="15" y="7"/>
                      </a:lnTo>
                      <a:lnTo>
                        <a:pt x="8" y="0"/>
                      </a:lnTo>
                      <a:lnTo>
                        <a:pt x="15" y="7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2" name="Freeform 570"/>
                <p:cNvSpPr>
                  <a:spLocks/>
                </p:cNvSpPr>
                <p:nvPr/>
              </p:nvSpPr>
              <p:spPr bwMode="auto">
                <a:xfrm>
                  <a:off x="4944" y="3325"/>
                  <a:ext cx="140" cy="7"/>
                </a:xfrm>
                <a:custGeom>
                  <a:avLst/>
                  <a:gdLst>
                    <a:gd name="T0" fmla="*/ 1 w 280"/>
                    <a:gd name="T1" fmla="*/ 0 h 15"/>
                    <a:gd name="T2" fmla="*/ 1 w 280"/>
                    <a:gd name="T3" fmla="*/ 0 h 15"/>
                    <a:gd name="T4" fmla="*/ 5 w 280"/>
                    <a:gd name="T5" fmla="*/ 0 h 15"/>
                    <a:gd name="T6" fmla="*/ 5 w 280"/>
                    <a:gd name="T7" fmla="*/ 0 h 15"/>
                    <a:gd name="T8" fmla="*/ 1 w 280"/>
                    <a:gd name="T9" fmla="*/ 0 h 15"/>
                    <a:gd name="T10" fmla="*/ 0 w 280"/>
                    <a:gd name="T11" fmla="*/ 0 h 15"/>
                    <a:gd name="T12" fmla="*/ 1 w 280"/>
                    <a:gd name="T13" fmla="*/ 0 h 15"/>
                    <a:gd name="T14" fmla="*/ 1 w 280"/>
                    <a:gd name="T15" fmla="*/ 0 h 15"/>
                    <a:gd name="T16" fmla="*/ 1 w 280"/>
                    <a:gd name="T17" fmla="*/ 0 h 15"/>
                    <a:gd name="T18" fmla="*/ 1 w 280"/>
                    <a:gd name="T19" fmla="*/ 0 h 15"/>
                    <a:gd name="T20" fmla="*/ 1 w 280"/>
                    <a:gd name="T21" fmla="*/ 0 h 15"/>
                    <a:gd name="T22" fmla="*/ 1 w 280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0"/>
                    <a:gd name="T37" fmla="*/ 0 h 15"/>
                    <a:gd name="T38" fmla="*/ 280 w 28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0" h="15">
                      <a:moveTo>
                        <a:pt x="14" y="7"/>
                      </a:moveTo>
                      <a:lnTo>
                        <a:pt x="7" y="15"/>
                      </a:lnTo>
                      <a:lnTo>
                        <a:pt x="280" y="15"/>
                      </a:lnTo>
                      <a:lnTo>
                        <a:pt x="28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3" name="Freeform 571"/>
                <p:cNvSpPr>
                  <a:spLocks/>
                </p:cNvSpPr>
                <p:nvPr/>
              </p:nvSpPr>
              <p:spPr bwMode="auto">
                <a:xfrm>
                  <a:off x="4944" y="3328"/>
                  <a:ext cx="7" cy="131"/>
                </a:xfrm>
                <a:custGeom>
                  <a:avLst/>
                  <a:gdLst>
                    <a:gd name="T0" fmla="*/ 1 w 14"/>
                    <a:gd name="T1" fmla="*/ 4 h 261"/>
                    <a:gd name="T2" fmla="*/ 1 w 14"/>
                    <a:gd name="T3" fmla="*/ 4 h 261"/>
                    <a:gd name="T4" fmla="*/ 1 w 14"/>
                    <a:gd name="T5" fmla="*/ 0 h 261"/>
                    <a:gd name="T6" fmla="*/ 0 w 14"/>
                    <a:gd name="T7" fmla="*/ 0 h 261"/>
                    <a:gd name="T8" fmla="*/ 0 w 14"/>
                    <a:gd name="T9" fmla="*/ 4 h 261"/>
                    <a:gd name="T10" fmla="*/ 1 w 14"/>
                    <a:gd name="T11" fmla="*/ 5 h 261"/>
                    <a:gd name="T12" fmla="*/ 0 w 14"/>
                    <a:gd name="T13" fmla="*/ 4 h 261"/>
                    <a:gd name="T14" fmla="*/ 1 w 14"/>
                    <a:gd name="T15" fmla="*/ 5 h 261"/>
                    <a:gd name="T16" fmla="*/ 1 w 14"/>
                    <a:gd name="T17" fmla="*/ 5 h 261"/>
                    <a:gd name="T18" fmla="*/ 1 w 14"/>
                    <a:gd name="T19" fmla="*/ 5 h 261"/>
                    <a:gd name="T20" fmla="*/ 1 w 14"/>
                    <a:gd name="T21" fmla="*/ 4 h 261"/>
                    <a:gd name="T22" fmla="*/ 1 w 14"/>
                    <a:gd name="T23" fmla="*/ 4 h 2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61"/>
                    <a:gd name="T38" fmla="*/ 14 w 14"/>
                    <a:gd name="T39" fmla="*/ 261 h 2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61">
                      <a:moveTo>
                        <a:pt x="7" y="247"/>
                      </a:moveTo>
                      <a:lnTo>
                        <a:pt x="14" y="25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4"/>
                      </a:lnTo>
                      <a:lnTo>
                        <a:pt x="7" y="261"/>
                      </a:lnTo>
                      <a:lnTo>
                        <a:pt x="0" y="254"/>
                      </a:lnTo>
                      <a:lnTo>
                        <a:pt x="3" y="259"/>
                      </a:lnTo>
                      <a:lnTo>
                        <a:pt x="7" y="260"/>
                      </a:lnTo>
                      <a:lnTo>
                        <a:pt x="11" y="259"/>
                      </a:lnTo>
                      <a:lnTo>
                        <a:pt x="14" y="254"/>
                      </a:lnTo>
                      <a:lnTo>
                        <a:pt x="7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4" name="Freeform 572"/>
                <p:cNvSpPr>
                  <a:spLocks/>
                </p:cNvSpPr>
                <p:nvPr/>
              </p:nvSpPr>
              <p:spPr bwMode="auto">
                <a:xfrm>
                  <a:off x="4948" y="3451"/>
                  <a:ext cx="139" cy="8"/>
                </a:xfrm>
                <a:custGeom>
                  <a:avLst/>
                  <a:gdLst>
                    <a:gd name="T0" fmla="*/ 4 w 280"/>
                    <a:gd name="T1" fmla="*/ 1 h 14"/>
                    <a:gd name="T2" fmla="*/ 4 w 280"/>
                    <a:gd name="T3" fmla="*/ 0 h 14"/>
                    <a:gd name="T4" fmla="*/ 0 w 280"/>
                    <a:gd name="T5" fmla="*/ 0 h 14"/>
                    <a:gd name="T6" fmla="*/ 0 w 280"/>
                    <a:gd name="T7" fmla="*/ 1 h 14"/>
                    <a:gd name="T8" fmla="*/ 4 w 280"/>
                    <a:gd name="T9" fmla="*/ 1 h 14"/>
                    <a:gd name="T10" fmla="*/ 4 w 280"/>
                    <a:gd name="T11" fmla="*/ 1 h 14"/>
                    <a:gd name="T12" fmla="*/ 4 w 280"/>
                    <a:gd name="T13" fmla="*/ 1 h 14"/>
                    <a:gd name="T14" fmla="*/ 4 w 280"/>
                    <a:gd name="T15" fmla="*/ 1 h 14"/>
                    <a:gd name="T16" fmla="*/ 4 w 280"/>
                    <a:gd name="T17" fmla="*/ 1 h 14"/>
                    <a:gd name="T18" fmla="*/ 4 w 280"/>
                    <a:gd name="T19" fmla="*/ 1 h 14"/>
                    <a:gd name="T20" fmla="*/ 4 w 280"/>
                    <a:gd name="T21" fmla="*/ 0 h 14"/>
                    <a:gd name="T22" fmla="*/ 4 w 280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0"/>
                    <a:gd name="T37" fmla="*/ 0 h 14"/>
                    <a:gd name="T38" fmla="*/ 280 w 28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0" h="14">
                      <a:moveTo>
                        <a:pt x="265" y="7"/>
                      </a:moveTo>
                      <a:lnTo>
                        <a:pt x="27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73" y="14"/>
                      </a:lnTo>
                      <a:lnTo>
                        <a:pt x="280" y="7"/>
                      </a:lnTo>
                      <a:lnTo>
                        <a:pt x="273" y="14"/>
                      </a:lnTo>
                      <a:lnTo>
                        <a:pt x="277" y="12"/>
                      </a:lnTo>
                      <a:lnTo>
                        <a:pt x="280" y="7"/>
                      </a:lnTo>
                      <a:lnTo>
                        <a:pt x="277" y="3"/>
                      </a:lnTo>
                      <a:lnTo>
                        <a:pt x="273" y="0"/>
                      </a:lnTo>
                      <a:lnTo>
                        <a:pt x="26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5" name="Freeform 573"/>
                <p:cNvSpPr>
                  <a:spLocks/>
                </p:cNvSpPr>
                <p:nvPr/>
              </p:nvSpPr>
              <p:spPr bwMode="auto">
                <a:xfrm>
                  <a:off x="5111" y="3174"/>
                  <a:ext cx="104" cy="303"/>
                </a:xfrm>
                <a:custGeom>
                  <a:avLst/>
                  <a:gdLst>
                    <a:gd name="T0" fmla="*/ 0 w 208"/>
                    <a:gd name="T1" fmla="*/ 10 h 605"/>
                    <a:gd name="T2" fmla="*/ 1 w 208"/>
                    <a:gd name="T3" fmla="*/ 10 h 605"/>
                    <a:gd name="T4" fmla="*/ 2 w 208"/>
                    <a:gd name="T5" fmla="*/ 10 h 605"/>
                    <a:gd name="T6" fmla="*/ 2 w 208"/>
                    <a:gd name="T7" fmla="*/ 9 h 605"/>
                    <a:gd name="T8" fmla="*/ 3 w 208"/>
                    <a:gd name="T9" fmla="*/ 9 h 605"/>
                    <a:gd name="T10" fmla="*/ 3 w 208"/>
                    <a:gd name="T11" fmla="*/ 9 h 605"/>
                    <a:gd name="T12" fmla="*/ 3 w 208"/>
                    <a:gd name="T13" fmla="*/ 8 h 605"/>
                    <a:gd name="T14" fmla="*/ 4 w 208"/>
                    <a:gd name="T15" fmla="*/ 7 h 605"/>
                    <a:gd name="T16" fmla="*/ 4 w 208"/>
                    <a:gd name="T17" fmla="*/ 7 h 605"/>
                    <a:gd name="T18" fmla="*/ 4 w 208"/>
                    <a:gd name="T19" fmla="*/ 0 h 605"/>
                    <a:gd name="T20" fmla="*/ 3 w 208"/>
                    <a:gd name="T21" fmla="*/ 0 h 605"/>
                    <a:gd name="T22" fmla="*/ 3 w 208"/>
                    <a:gd name="T23" fmla="*/ 0 h 605"/>
                    <a:gd name="T24" fmla="*/ 2 w 208"/>
                    <a:gd name="T25" fmla="*/ 0 h 605"/>
                    <a:gd name="T26" fmla="*/ 2 w 208"/>
                    <a:gd name="T27" fmla="*/ 0 h 605"/>
                    <a:gd name="T28" fmla="*/ 1 w 208"/>
                    <a:gd name="T29" fmla="*/ 0 h 605"/>
                    <a:gd name="T30" fmla="*/ 1 w 208"/>
                    <a:gd name="T31" fmla="*/ 0 h 605"/>
                    <a:gd name="T32" fmla="*/ 1 w 208"/>
                    <a:gd name="T33" fmla="*/ 0 h 605"/>
                    <a:gd name="T34" fmla="*/ 0 w 208"/>
                    <a:gd name="T35" fmla="*/ 0 h 605"/>
                    <a:gd name="T36" fmla="*/ 0 w 208"/>
                    <a:gd name="T37" fmla="*/ 10 h 6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8"/>
                    <a:gd name="T58" fmla="*/ 0 h 605"/>
                    <a:gd name="T59" fmla="*/ 208 w 208"/>
                    <a:gd name="T60" fmla="*/ 605 h 6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8" h="605">
                      <a:moveTo>
                        <a:pt x="0" y="605"/>
                      </a:moveTo>
                      <a:lnTo>
                        <a:pt x="42" y="601"/>
                      </a:lnTo>
                      <a:lnTo>
                        <a:pt x="81" y="590"/>
                      </a:lnTo>
                      <a:lnTo>
                        <a:pt x="117" y="569"/>
                      </a:lnTo>
                      <a:lnTo>
                        <a:pt x="147" y="545"/>
                      </a:lnTo>
                      <a:lnTo>
                        <a:pt x="173" y="513"/>
                      </a:lnTo>
                      <a:lnTo>
                        <a:pt x="192" y="479"/>
                      </a:lnTo>
                      <a:lnTo>
                        <a:pt x="204" y="440"/>
                      </a:lnTo>
                      <a:lnTo>
                        <a:pt x="208" y="398"/>
                      </a:lnTo>
                      <a:lnTo>
                        <a:pt x="208" y="0"/>
                      </a:lnTo>
                      <a:lnTo>
                        <a:pt x="189" y="0"/>
                      </a:lnTo>
                      <a:lnTo>
                        <a:pt x="160" y="0"/>
                      </a:lnTo>
                      <a:lnTo>
                        <a:pt x="127" y="0"/>
                      </a:lnTo>
                      <a:lnTo>
                        <a:pt x="91" y="0"/>
                      </a:lnTo>
                      <a:lnTo>
                        <a:pt x="57" y="0"/>
                      </a:lnTo>
                      <a:lnTo>
                        <a:pt x="2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05"/>
                      </a:lnTo>
                      <a:close/>
                    </a:path>
                  </a:pathLst>
                </a:custGeom>
                <a:solidFill>
                  <a:srgbClr val="5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6" name="Freeform 574"/>
                <p:cNvSpPr>
                  <a:spLocks/>
                </p:cNvSpPr>
                <p:nvPr/>
              </p:nvSpPr>
              <p:spPr bwMode="auto">
                <a:xfrm>
                  <a:off x="5111" y="3369"/>
                  <a:ext cx="108" cy="111"/>
                </a:xfrm>
                <a:custGeom>
                  <a:avLst/>
                  <a:gdLst>
                    <a:gd name="T0" fmla="*/ 4 w 215"/>
                    <a:gd name="T1" fmla="*/ 1 h 222"/>
                    <a:gd name="T2" fmla="*/ 4 w 215"/>
                    <a:gd name="T3" fmla="*/ 1 h 222"/>
                    <a:gd name="T4" fmla="*/ 4 w 215"/>
                    <a:gd name="T5" fmla="*/ 1 h 222"/>
                    <a:gd name="T6" fmla="*/ 3 w 215"/>
                    <a:gd name="T7" fmla="*/ 2 h 222"/>
                    <a:gd name="T8" fmla="*/ 3 w 215"/>
                    <a:gd name="T9" fmla="*/ 2 h 222"/>
                    <a:gd name="T10" fmla="*/ 3 w 215"/>
                    <a:gd name="T11" fmla="*/ 3 h 222"/>
                    <a:gd name="T12" fmla="*/ 2 w 215"/>
                    <a:gd name="T13" fmla="*/ 3 h 222"/>
                    <a:gd name="T14" fmla="*/ 2 w 215"/>
                    <a:gd name="T15" fmla="*/ 4 h 222"/>
                    <a:gd name="T16" fmla="*/ 1 w 215"/>
                    <a:gd name="T17" fmla="*/ 4 h 222"/>
                    <a:gd name="T18" fmla="*/ 0 w 215"/>
                    <a:gd name="T19" fmla="*/ 4 h 222"/>
                    <a:gd name="T20" fmla="*/ 0 w 215"/>
                    <a:gd name="T21" fmla="*/ 4 h 222"/>
                    <a:gd name="T22" fmla="*/ 1 w 215"/>
                    <a:gd name="T23" fmla="*/ 4 h 222"/>
                    <a:gd name="T24" fmla="*/ 2 w 215"/>
                    <a:gd name="T25" fmla="*/ 4 h 222"/>
                    <a:gd name="T26" fmla="*/ 2 w 215"/>
                    <a:gd name="T27" fmla="*/ 3 h 222"/>
                    <a:gd name="T28" fmla="*/ 3 w 215"/>
                    <a:gd name="T29" fmla="*/ 3 h 222"/>
                    <a:gd name="T30" fmla="*/ 3 w 215"/>
                    <a:gd name="T31" fmla="*/ 2 h 222"/>
                    <a:gd name="T32" fmla="*/ 4 w 215"/>
                    <a:gd name="T33" fmla="*/ 2 h 222"/>
                    <a:gd name="T34" fmla="*/ 4 w 215"/>
                    <a:gd name="T35" fmla="*/ 1 h 222"/>
                    <a:gd name="T36" fmla="*/ 4 w 215"/>
                    <a:gd name="T37" fmla="*/ 1 h 222"/>
                    <a:gd name="T38" fmla="*/ 4 w 215"/>
                    <a:gd name="T39" fmla="*/ 1 h 222"/>
                    <a:gd name="T40" fmla="*/ 4 w 215"/>
                    <a:gd name="T41" fmla="*/ 1 h 222"/>
                    <a:gd name="T42" fmla="*/ 4 w 215"/>
                    <a:gd name="T43" fmla="*/ 1 h 222"/>
                    <a:gd name="T44" fmla="*/ 4 w 215"/>
                    <a:gd name="T45" fmla="*/ 0 h 222"/>
                    <a:gd name="T46" fmla="*/ 4 w 215"/>
                    <a:gd name="T47" fmla="*/ 1 h 222"/>
                    <a:gd name="T48" fmla="*/ 4 w 215"/>
                    <a:gd name="T49" fmla="*/ 1 h 2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222"/>
                    <a:gd name="T77" fmla="*/ 215 w 215"/>
                    <a:gd name="T78" fmla="*/ 222 h 2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222">
                      <a:moveTo>
                        <a:pt x="201" y="7"/>
                      </a:moveTo>
                      <a:lnTo>
                        <a:pt x="201" y="7"/>
                      </a:lnTo>
                      <a:lnTo>
                        <a:pt x="198" y="49"/>
                      </a:lnTo>
                      <a:lnTo>
                        <a:pt x="186" y="86"/>
                      </a:lnTo>
                      <a:lnTo>
                        <a:pt x="168" y="119"/>
                      </a:lnTo>
                      <a:lnTo>
                        <a:pt x="143" y="150"/>
                      </a:lnTo>
                      <a:lnTo>
                        <a:pt x="114" y="173"/>
                      </a:lnTo>
                      <a:lnTo>
                        <a:pt x="80" y="193"/>
                      </a:lnTo>
                      <a:lnTo>
                        <a:pt x="42" y="204"/>
                      </a:lnTo>
                      <a:lnTo>
                        <a:pt x="0" y="207"/>
                      </a:lnTo>
                      <a:lnTo>
                        <a:pt x="0" y="222"/>
                      </a:lnTo>
                      <a:lnTo>
                        <a:pt x="42" y="216"/>
                      </a:lnTo>
                      <a:lnTo>
                        <a:pt x="83" y="204"/>
                      </a:lnTo>
                      <a:lnTo>
                        <a:pt x="120" y="184"/>
                      </a:lnTo>
                      <a:lnTo>
                        <a:pt x="152" y="158"/>
                      </a:lnTo>
                      <a:lnTo>
                        <a:pt x="179" y="125"/>
                      </a:lnTo>
                      <a:lnTo>
                        <a:pt x="198" y="89"/>
                      </a:lnTo>
                      <a:lnTo>
                        <a:pt x="209" y="49"/>
                      </a:lnTo>
                      <a:lnTo>
                        <a:pt x="215" y="7"/>
                      </a:lnTo>
                      <a:lnTo>
                        <a:pt x="212" y="2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20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7" name="Freeform 575"/>
                <p:cNvSpPr>
                  <a:spLocks/>
                </p:cNvSpPr>
                <p:nvPr/>
              </p:nvSpPr>
              <p:spPr bwMode="auto">
                <a:xfrm>
                  <a:off x="5211" y="3170"/>
                  <a:ext cx="8" cy="203"/>
                </a:xfrm>
                <a:custGeom>
                  <a:avLst/>
                  <a:gdLst>
                    <a:gd name="T0" fmla="*/ 1 w 14"/>
                    <a:gd name="T1" fmla="*/ 1 h 406"/>
                    <a:gd name="T2" fmla="*/ 0 w 14"/>
                    <a:gd name="T3" fmla="*/ 1 h 406"/>
                    <a:gd name="T4" fmla="*/ 0 w 14"/>
                    <a:gd name="T5" fmla="*/ 7 h 406"/>
                    <a:gd name="T6" fmla="*/ 1 w 14"/>
                    <a:gd name="T7" fmla="*/ 7 h 406"/>
                    <a:gd name="T8" fmla="*/ 1 w 14"/>
                    <a:gd name="T9" fmla="*/ 1 h 406"/>
                    <a:gd name="T10" fmla="*/ 1 w 14"/>
                    <a:gd name="T11" fmla="*/ 0 h 406"/>
                    <a:gd name="T12" fmla="*/ 1 w 14"/>
                    <a:gd name="T13" fmla="*/ 1 h 406"/>
                    <a:gd name="T14" fmla="*/ 1 w 14"/>
                    <a:gd name="T15" fmla="*/ 1 h 406"/>
                    <a:gd name="T16" fmla="*/ 1 w 14"/>
                    <a:gd name="T17" fmla="*/ 0 h 406"/>
                    <a:gd name="T18" fmla="*/ 1 w 14"/>
                    <a:gd name="T19" fmla="*/ 1 h 406"/>
                    <a:gd name="T20" fmla="*/ 0 w 14"/>
                    <a:gd name="T21" fmla="*/ 1 h 406"/>
                    <a:gd name="T22" fmla="*/ 1 w 14"/>
                    <a:gd name="T23" fmla="*/ 1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06"/>
                    <a:gd name="T38" fmla="*/ 14 w 14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06">
                      <a:moveTo>
                        <a:pt x="7" y="15"/>
                      </a:moveTo>
                      <a:lnTo>
                        <a:pt x="0" y="8"/>
                      </a:lnTo>
                      <a:lnTo>
                        <a:pt x="0" y="406"/>
                      </a:lnTo>
                      <a:lnTo>
                        <a:pt x="14" y="406"/>
                      </a:ln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8" name="Freeform 576"/>
                <p:cNvSpPr>
                  <a:spLocks/>
                </p:cNvSpPr>
                <p:nvPr/>
              </p:nvSpPr>
              <p:spPr bwMode="auto">
                <a:xfrm>
                  <a:off x="5108" y="3170"/>
                  <a:ext cx="107" cy="7"/>
                </a:xfrm>
                <a:custGeom>
                  <a:avLst/>
                  <a:gdLst>
                    <a:gd name="T0" fmla="*/ 0 w 215"/>
                    <a:gd name="T1" fmla="*/ 0 h 15"/>
                    <a:gd name="T2" fmla="*/ 0 w 215"/>
                    <a:gd name="T3" fmla="*/ 0 h 15"/>
                    <a:gd name="T4" fmla="*/ 0 w 215"/>
                    <a:gd name="T5" fmla="*/ 0 h 15"/>
                    <a:gd name="T6" fmla="*/ 0 w 215"/>
                    <a:gd name="T7" fmla="*/ 0 h 15"/>
                    <a:gd name="T8" fmla="*/ 1 w 215"/>
                    <a:gd name="T9" fmla="*/ 0 h 15"/>
                    <a:gd name="T10" fmla="*/ 1 w 215"/>
                    <a:gd name="T11" fmla="*/ 0 h 15"/>
                    <a:gd name="T12" fmla="*/ 2 w 215"/>
                    <a:gd name="T13" fmla="*/ 0 h 15"/>
                    <a:gd name="T14" fmla="*/ 2 w 215"/>
                    <a:gd name="T15" fmla="*/ 0 h 15"/>
                    <a:gd name="T16" fmla="*/ 3 w 215"/>
                    <a:gd name="T17" fmla="*/ 0 h 15"/>
                    <a:gd name="T18" fmla="*/ 3 w 215"/>
                    <a:gd name="T19" fmla="*/ 0 h 15"/>
                    <a:gd name="T20" fmla="*/ 3 w 215"/>
                    <a:gd name="T21" fmla="*/ 0 h 15"/>
                    <a:gd name="T22" fmla="*/ 3 w 215"/>
                    <a:gd name="T23" fmla="*/ 0 h 15"/>
                    <a:gd name="T24" fmla="*/ 2 w 215"/>
                    <a:gd name="T25" fmla="*/ 0 h 15"/>
                    <a:gd name="T26" fmla="*/ 2 w 215"/>
                    <a:gd name="T27" fmla="*/ 0 h 15"/>
                    <a:gd name="T28" fmla="*/ 1 w 215"/>
                    <a:gd name="T29" fmla="*/ 0 h 15"/>
                    <a:gd name="T30" fmla="*/ 1 w 215"/>
                    <a:gd name="T31" fmla="*/ 0 h 15"/>
                    <a:gd name="T32" fmla="*/ 0 w 215"/>
                    <a:gd name="T33" fmla="*/ 0 h 15"/>
                    <a:gd name="T34" fmla="*/ 0 w 215"/>
                    <a:gd name="T35" fmla="*/ 0 h 15"/>
                    <a:gd name="T36" fmla="*/ 0 w 215"/>
                    <a:gd name="T37" fmla="*/ 0 h 15"/>
                    <a:gd name="T38" fmla="*/ 0 w 215"/>
                    <a:gd name="T39" fmla="*/ 0 h 15"/>
                    <a:gd name="T40" fmla="*/ 0 w 215"/>
                    <a:gd name="T41" fmla="*/ 0 h 15"/>
                    <a:gd name="T42" fmla="*/ 0 w 215"/>
                    <a:gd name="T43" fmla="*/ 0 h 15"/>
                    <a:gd name="T44" fmla="*/ 0 w 215"/>
                    <a:gd name="T45" fmla="*/ 0 h 15"/>
                    <a:gd name="T46" fmla="*/ 0 w 215"/>
                    <a:gd name="T47" fmla="*/ 0 h 15"/>
                    <a:gd name="T48" fmla="*/ 0 w 215"/>
                    <a:gd name="T49" fmla="*/ 0 h 15"/>
                    <a:gd name="T50" fmla="*/ 0 w 215"/>
                    <a:gd name="T51" fmla="*/ 0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15"/>
                    <a:gd name="T79" fmla="*/ 0 h 15"/>
                    <a:gd name="T80" fmla="*/ 215 w 2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15" h="15">
                      <a:moveTo>
                        <a:pt x="15" y="8"/>
                      </a:moveTo>
                      <a:lnTo>
                        <a:pt x="7" y="15"/>
                      </a:lnTo>
                      <a:lnTo>
                        <a:pt x="15" y="15"/>
                      </a:lnTo>
                      <a:lnTo>
                        <a:pt x="35" y="15"/>
                      </a:lnTo>
                      <a:lnTo>
                        <a:pt x="64" y="15"/>
                      </a:lnTo>
                      <a:lnTo>
                        <a:pt x="98" y="15"/>
                      </a:lnTo>
                      <a:lnTo>
                        <a:pt x="134" y="15"/>
                      </a:lnTo>
                      <a:lnTo>
                        <a:pt x="167" y="15"/>
                      </a:lnTo>
                      <a:lnTo>
                        <a:pt x="196" y="15"/>
                      </a:lnTo>
                      <a:lnTo>
                        <a:pt x="215" y="15"/>
                      </a:lnTo>
                      <a:lnTo>
                        <a:pt x="215" y="0"/>
                      </a:lnTo>
                      <a:lnTo>
                        <a:pt x="196" y="0"/>
                      </a:lnTo>
                      <a:lnTo>
                        <a:pt x="167" y="0"/>
                      </a:lnTo>
                      <a:lnTo>
                        <a:pt x="134" y="0"/>
                      </a:lnTo>
                      <a:lnTo>
                        <a:pt x="98" y="0"/>
                      </a:lnTo>
                      <a:lnTo>
                        <a:pt x="64" y="0"/>
                      </a:lnTo>
                      <a:lnTo>
                        <a:pt x="3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2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79" name="Freeform 577"/>
                <p:cNvSpPr>
                  <a:spLocks/>
                </p:cNvSpPr>
                <p:nvPr/>
              </p:nvSpPr>
              <p:spPr bwMode="auto">
                <a:xfrm>
                  <a:off x="5108" y="3174"/>
                  <a:ext cx="7" cy="306"/>
                </a:xfrm>
                <a:custGeom>
                  <a:avLst/>
                  <a:gdLst>
                    <a:gd name="T0" fmla="*/ 0 w 15"/>
                    <a:gd name="T1" fmla="*/ 9 h 613"/>
                    <a:gd name="T2" fmla="*/ 0 w 15"/>
                    <a:gd name="T3" fmla="*/ 9 h 613"/>
                    <a:gd name="T4" fmla="*/ 0 w 15"/>
                    <a:gd name="T5" fmla="*/ 0 h 613"/>
                    <a:gd name="T6" fmla="*/ 0 w 15"/>
                    <a:gd name="T7" fmla="*/ 0 h 613"/>
                    <a:gd name="T8" fmla="*/ 0 w 15"/>
                    <a:gd name="T9" fmla="*/ 9 h 613"/>
                    <a:gd name="T10" fmla="*/ 0 w 15"/>
                    <a:gd name="T11" fmla="*/ 9 h 613"/>
                    <a:gd name="T12" fmla="*/ 0 w 15"/>
                    <a:gd name="T13" fmla="*/ 9 h 613"/>
                    <a:gd name="T14" fmla="*/ 0 w 15"/>
                    <a:gd name="T15" fmla="*/ 9 h 613"/>
                    <a:gd name="T16" fmla="*/ 0 w 15"/>
                    <a:gd name="T17" fmla="*/ 9 h 613"/>
                    <a:gd name="T18" fmla="*/ 0 w 15"/>
                    <a:gd name="T19" fmla="*/ 9 h 613"/>
                    <a:gd name="T20" fmla="*/ 0 w 15"/>
                    <a:gd name="T21" fmla="*/ 9 h 613"/>
                    <a:gd name="T22" fmla="*/ 0 w 15"/>
                    <a:gd name="T23" fmla="*/ 9 h 6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613"/>
                    <a:gd name="T38" fmla="*/ 15 w 15"/>
                    <a:gd name="T39" fmla="*/ 613 h 6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613">
                      <a:moveTo>
                        <a:pt x="7" y="598"/>
                      </a:moveTo>
                      <a:lnTo>
                        <a:pt x="15" y="60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05"/>
                      </a:lnTo>
                      <a:lnTo>
                        <a:pt x="7" y="613"/>
                      </a:lnTo>
                      <a:lnTo>
                        <a:pt x="0" y="605"/>
                      </a:lnTo>
                      <a:lnTo>
                        <a:pt x="3" y="610"/>
                      </a:lnTo>
                      <a:lnTo>
                        <a:pt x="7" y="611"/>
                      </a:lnTo>
                      <a:lnTo>
                        <a:pt x="12" y="610"/>
                      </a:lnTo>
                      <a:lnTo>
                        <a:pt x="15" y="605"/>
                      </a:lnTo>
                      <a:lnTo>
                        <a:pt x="7" y="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0" name="Rectangle 578"/>
                <p:cNvSpPr>
                  <a:spLocks noChangeArrowheads="1"/>
                </p:cNvSpPr>
                <p:nvPr/>
              </p:nvSpPr>
              <p:spPr bwMode="auto">
                <a:xfrm>
                  <a:off x="4981" y="3328"/>
                  <a:ext cx="62" cy="19"/>
                </a:xfrm>
                <a:prstGeom prst="rect">
                  <a:avLst/>
                </a:prstGeom>
                <a:solidFill>
                  <a:srgbClr val="5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1" name="Freeform 579"/>
                <p:cNvSpPr>
                  <a:spLocks/>
                </p:cNvSpPr>
                <p:nvPr/>
              </p:nvSpPr>
              <p:spPr bwMode="auto">
                <a:xfrm>
                  <a:off x="5040" y="3325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0 w 14"/>
                    <a:gd name="T3" fmla="*/ 0 h 45"/>
                    <a:gd name="T4" fmla="*/ 0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0 w 14"/>
                    <a:gd name="T21" fmla="*/ 0 h 45"/>
                    <a:gd name="T22" fmla="*/ 1 w 14"/>
                    <a:gd name="T23" fmla="*/ 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5"/>
                    <a:gd name="T38" fmla="*/ 14 w 14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5">
                      <a:moveTo>
                        <a:pt x="7" y="15"/>
                      </a:moveTo>
                      <a:lnTo>
                        <a:pt x="0" y="7"/>
                      </a:lnTo>
                      <a:lnTo>
                        <a:pt x="0" y="45"/>
                      </a:lnTo>
                      <a:lnTo>
                        <a:pt x="14" y="45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2" name="Freeform 580"/>
                <p:cNvSpPr>
                  <a:spLocks/>
                </p:cNvSpPr>
                <p:nvPr/>
              </p:nvSpPr>
              <p:spPr bwMode="auto">
                <a:xfrm>
                  <a:off x="4978" y="3325"/>
                  <a:ext cx="65" cy="7"/>
                </a:xfrm>
                <a:custGeom>
                  <a:avLst/>
                  <a:gdLst>
                    <a:gd name="T0" fmla="*/ 0 w 131"/>
                    <a:gd name="T1" fmla="*/ 0 h 15"/>
                    <a:gd name="T2" fmla="*/ 0 w 131"/>
                    <a:gd name="T3" fmla="*/ 0 h 15"/>
                    <a:gd name="T4" fmla="*/ 2 w 131"/>
                    <a:gd name="T5" fmla="*/ 0 h 15"/>
                    <a:gd name="T6" fmla="*/ 2 w 131"/>
                    <a:gd name="T7" fmla="*/ 0 h 15"/>
                    <a:gd name="T8" fmla="*/ 0 w 131"/>
                    <a:gd name="T9" fmla="*/ 0 h 15"/>
                    <a:gd name="T10" fmla="*/ 0 w 131"/>
                    <a:gd name="T11" fmla="*/ 0 h 15"/>
                    <a:gd name="T12" fmla="*/ 0 w 131"/>
                    <a:gd name="T13" fmla="*/ 0 h 15"/>
                    <a:gd name="T14" fmla="*/ 0 w 131"/>
                    <a:gd name="T15" fmla="*/ 0 h 15"/>
                    <a:gd name="T16" fmla="*/ 0 w 131"/>
                    <a:gd name="T17" fmla="*/ 0 h 15"/>
                    <a:gd name="T18" fmla="*/ 0 w 131"/>
                    <a:gd name="T19" fmla="*/ 0 h 15"/>
                    <a:gd name="T20" fmla="*/ 0 w 131"/>
                    <a:gd name="T21" fmla="*/ 0 h 15"/>
                    <a:gd name="T22" fmla="*/ 0 w 131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15"/>
                    <a:gd name="T38" fmla="*/ 131 w 131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15">
                      <a:moveTo>
                        <a:pt x="14" y="7"/>
                      </a:moveTo>
                      <a:lnTo>
                        <a:pt x="7" y="15"/>
                      </a:lnTo>
                      <a:lnTo>
                        <a:pt x="131" y="15"/>
                      </a:lnTo>
                      <a:lnTo>
                        <a:pt x="131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3" name="Freeform 581"/>
                <p:cNvSpPr>
                  <a:spLocks/>
                </p:cNvSpPr>
                <p:nvPr/>
              </p:nvSpPr>
              <p:spPr bwMode="auto">
                <a:xfrm>
                  <a:off x="4978" y="3328"/>
                  <a:ext cx="7" cy="23"/>
                </a:xfrm>
                <a:custGeom>
                  <a:avLst/>
                  <a:gdLst>
                    <a:gd name="T0" fmla="*/ 1 w 14"/>
                    <a:gd name="T1" fmla="*/ 1 h 45"/>
                    <a:gd name="T2" fmla="*/ 1 w 14"/>
                    <a:gd name="T3" fmla="*/ 1 h 45"/>
                    <a:gd name="T4" fmla="*/ 1 w 14"/>
                    <a:gd name="T5" fmla="*/ 0 h 45"/>
                    <a:gd name="T6" fmla="*/ 0 w 14"/>
                    <a:gd name="T7" fmla="*/ 0 h 45"/>
                    <a:gd name="T8" fmla="*/ 0 w 14"/>
                    <a:gd name="T9" fmla="*/ 1 h 45"/>
                    <a:gd name="T10" fmla="*/ 1 w 14"/>
                    <a:gd name="T11" fmla="*/ 1 h 45"/>
                    <a:gd name="T12" fmla="*/ 0 w 14"/>
                    <a:gd name="T13" fmla="*/ 1 h 45"/>
                    <a:gd name="T14" fmla="*/ 1 w 14"/>
                    <a:gd name="T15" fmla="*/ 1 h 45"/>
                    <a:gd name="T16" fmla="*/ 1 w 14"/>
                    <a:gd name="T17" fmla="*/ 1 h 45"/>
                    <a:gd name="T18" fmla="*/ 1 w 14"/>
                    <a:gd name="T19" fmla="*/ 1 h 45"/>
                    <a:gd name="T20" fmla="*/ 1 w 14"/>
                    <a:gd name="T21" fmla="*/ 1 h 45"/>
                    <a:gd name="T22" fmla="*/ 1 w 14"/>
                    <a:gd name="T23" fmla="*/ 1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5"/>
                    <a:gd name="T38" fmla="*/ 14 w 14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5">
                      <a:moveTo>
                        <a:pt x="7" y="31"/>
                      </a:moveTo>
                      <a:lnTo>
                        <a:pt x="14" y="3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7" y="45"/>
                      </a:lnTo>
                      <a:lnTo>
                        <a:pt x="0" y="38"/>
                      </a:lnTo>
                      <a:lnTo>
                        <a:pt x="3" y="42"/>
                      </a:lnTo>
                      <a:lnTo>
                        <a:pt x="7" y="44"/>
                      </a:lnTo>
                      <a:lnTo>
                        <a:pt x="11" y="42"/>
                      </a:lnTo>
                      <a:lnTo>
                        <a:pt x="14" y="38"/>
                      </a:lnTo>
                      <a:lnTo>
                        <a:pt x="7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4" name="Freeform 582"/>
                <p:cNvSpPr>
                  <a:spLocks/>
                </p:cNvSpPr>
                <p:nvPr/>
              </p:nvSpPr>
              <p:spPr bwMode="auto">
                <a:xfrm>
                  <a:off x="4981" y="3343"/>
                  <a:ext cx="66" cy="8"/>
                </a:xfrm>
                <a:custGeom>
                  <a:avLst/>
                  <a:gdLst>
                    <a:gd name="T0" fmla="*/ 2 w 131"/>
                    <a:gd name="T1" fmla="*/ 1 h 14"/>
                    <a:gd name="T2" fmla="*/ 2 w 131"/>
                    <a:gd name="T3" fmla="*/ 0 h 14"/>
                    <a:gd name="T4" fmla="*/ 0 w 131"/>
                    <a:gd name="T5" fmla="*/ 0 h 14"/>
                    <a:gd name="T6" fmla="*/ 0 w 131"/>
                    <a:gd name="T7" fmla="*/ 1 h 14"/>
                    <a:gd name="T8" fmla="*/ 2 w 131"/>
                    <a:gd name="T9" fmla="*/ 1 h 14"/>
                    <a:gd name="T10" fmla="*/ 3 w 131"/>
                    <a:gd name="T11" fmla="*/ 1 h 14"/>
                    <a:gd name="T12" fmla="*/ 2 w 131"/>
                    <a:gd name="T13" fmla="*/ 1 h 14"/>
                    <a:gd name="T14" fmla="*/ 2 w 131"/>
                    <a:gd name="T15" fmla="*/ 1 h 14"/>
                    <a:gd name="T16" fmla="*/ 3 w 131"/>
                    <a:gd name="T17" fmla="*/ 1 h 14"/>
                    <a:gd name="T18" fmla="*/ 2 w 131"/>
                    <a:gd name="T19" fmla="*/ 1 h 14"/>
                    <a:gd name="T20" fmla="*/ 2 w 131"/>
                    <a:gd name="T21" fmla="*/ 0 h 14"/>
                    <a:gd name="T22" fmla="*/ 2 w 13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14"/>
                    <a:gd name="T38" fmla="*/ 131 w 13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14">
                      <a:moveTo>
                        <a:pt x="117" y="7"/>
                      </a:moveTo>
                      <a:lnTo>
                        <a:pt x="1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24" y="14"/>
                      </a:lnTo>
                      <a:lnTo>
                        <a:pt x="131" y="7"/>
                      </a:lnTo>
                      <a:lnTo>
                        <a:pt x="124" y="14"/>
                      </a:lnTo>
                      <a:lnTo>
                        <a:pt x="128" y="11"/>
                      </a:lnTo>
                      <a:lnTo>
                        <a:pt x="131" y="7"/>
                      </a:lnTo>
                      <a:lnTo>
                        <a:pt x="128" y="2"/>
                      </a:lnTo>
                      <a:lnTo>
                        <a:pt x="124" y="0"/>
                      </a:lnTo>
                      <a:lnTo>
                        <a:pt x="1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5" name="Rectangle 583"/>
                <p:cNvSpPr>
                  <a:spLocks noChangeArrowheads="1"/>
                </p:cNvSpPr>
                <p:nvPr/>
              </p:nvSpPr>
              <p:spPr bwMode="auto">
                <a:xfrm>
                  <a:off x="4981" y="3174"/>
                  <a:ext cx="62" cy="19"/>
                </a:xfrm>
                <a:prstGeom prst="rect">
                  <a:avLst/>
                </a:prstGeom>
                <a:solidFill>
                  <a:srgbClr val="5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6" name="Freeform 584"/>
                <p:cNvSpPr>
                  <a:spLocks/>
                </p:cNvSpPr>
                <p:nvPr/>
              </p:nvSpPr>
              <p:spPr bwMode="auto">
                <a:xfrm>
                  <a:off x="5040" y="3170"/>
                  <a:ext cx="7" cy="23"/>
                </a:xfrm>
                <a:custGeom>
                  <a:avLst/>
                  <a:gdLst>
                    <a:gd name="T0" fmla="*/ 1 w 14"/>
                    <a:gd name="T1" fmla="*/ 1 h 45"/>
                    <a:gd name="T2" fmla="*/ 0 w 14"/>
                    <a:gd name="T3" fmla="*/ 1 h 45"/>
                    <a:gd name="T4" fmla="*/ 0 w 14"/>
                    <a:gd name="T5" fmla="*/ 1 h 45"/>
                    <a:gd name="T6" fmla="*/ 1 w 14"/>
                    <a:gd name="T7" fmla="*/ 1 h 45"/>
                    <a:gd name="T8" fmla="*/ 1 w 14"/>
                    <a:gd name="T9" fmla="*/ 1 h 45"/>
                    <a:gd name="T10" fmla="*/ 1 w 14"/>
                    <a:gd name="T11" fmla="*/ 0 h 45"/>
                    <a:gd name="T12" fmla="*/ 1 w 14"/>
                    <a:gd name="T13" fmla="*/ 1 h 45"/>
                    <a:gd name="T14" fmla="*/ 1 w 14"/>
                    <a:gd name="T15" fmla="*/ 1 h 45"/>
                    <a:gd name="T16" fmla="*/ 1 w 14"/>
                    <a:gd name="T17" fmla="*/ 0 h 45"/>
                    <a:gd name="T18" fmla="*/ 1 w 14"/>
                    <a:gd name="T19" fmla="*/ 1 h 45"/>
                    <a:gd name="T20" fmla="*/ 0 w 14"/>
                    <a:gd name="T21" fmla="*/ 1 h 45"/>
                    <a:gd name="T22" fmla="*/ 1 w 14"/>
                    <a:gd name="T23" fmla="*/ 1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5"/>
                    <a:gd name="T38" fmla="*/ 14 w 14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5">
                      <a:moveTo>
                        <a:pt x="7" y="15"/>
                      </a:moveTo>
                      <a:lnTo>
                        <a:pt x="0" y="8"/>
                      </a:lnTo>
                      <a:lnTo>
                        <a:pt x="0" y="45"/>
                      </a:lnTo>
                      <a:lnTo>
                        <a:pt x="14" y="45"/>
                      </a:ln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7" name="Freeform 585"/>
                <p:cNvSpPr>
                  <a:spLocks/>
                </p:cNvSpPr>
                <p:nvPr/>
              </p:nvSpPr>
              <p:spPr bwMode="auto">
                <a:xfrm>
                  <a:off x="4978" y="3170"/>
                  <a:ext cx="65" cy="7"/>
                </a:xfrm>
                <a:custGeom>
                  <a:avLst/>
                  <a:gdLst>
                    <a:gd name="T0" fmla="*/ 0 w 131"/>
                    <a:gd name="T1" fmla="*/ 0 h 15"/>
                    <a:gd name="T2" fmla="*/ 0 w 131"/>
                    <a:gd name="T3" fmla="*/ 0 h 15"/>
                    <a:gd name="T4" fmla="*/ 2 w 131"/>
                    <a:gd name="T5" fmla="*/ 0 h 15"/>
                    <a:gd name="T6" fmla="*/ 2 w 131"/>
                    <a:gd name="T7" fmla="*/ 0 h 15"/>
                    <a:gd name="T8" fmla="*/ 0 w 131"/>
                    <a:gd name="T9" fmla="*/ 0 h 15"/>
                    <a:gd name="T10" fmla="*/ 0 w 131"/>
                    <a:gd name="T11" fmla="*/ 0 h 15"/>
                    <a:gd name="T12" fmla="*/ 0 w 131"/>
                    <a:gd name="T13" fmla="*/ 0 h 15"/>
                    <a:gd name="T14" fmla="*/ 0 w 131"/>
                    <a:gd name="T15" fmla="*/ 0 h 15"/>
                    <a:gd name="T16" fmla="*/ 0 w 131"/>
                    <a:gd name="T17" fmla="*/ 0 h 15"/>
                    <a:gd name="T18" fmla="*/ 0 w 131"/>
                    <a:gd name="T19" fmla="*/ 0 h 15"/>
                    <a:gd name="T20" fmla="*/ 0 w 131"/>
                    <a:gd name="T21" fmla="*/ 0 h 15"/>
                    <a:gd name="T22" fmla="*/ 0 w 131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15"/>
                    <a:gd name="T38" fmla="*/ 131 w 131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15">
                      <a:moveTo>
                        <a:pt x="14" y="8"/>
                      </a:moveTo>
                      <a:lnTo>
                        <a:pt x="7" y="15"/>
                      </a:lnTo>
                      <a:lnTo>
                        <a:pt x="131" y="15"/>
                      </a:lnTo>
                      <a:lnTo>
                        <a:pt x="131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8" name="Freeform 586"/>
                <p:cNvSpPr>
                  <a:spLocks/>
                </p:cNvSpPr>
                <p:nvPr/>
              </p:nvSpPr>
              <p:spPr bwMode="auto">
                <a:xfrm>
                  <a:off x="4978" y="3174"/>
                  <a:ext cx="7" cy="22"/>
                </a:xfrm>
                <a:custGeom>
                  <a:avLst/>
                  <a:gdLst>
                    <a:gd name="T0" fmla="*/ 1 w 14"/>
                    <a:gd name="T1" fmla="*/ 1 h 44"/>
                    <a:gd name="T2" fmla="*/ 1 w 14"/>
                    <a:gd name="T3" fmla="*/ 1 h 44"/>
                    <a:gd name="T4" fmla="*/ 1 w 14"/>
                    <a:gd name="T5" fmla="*/ 0 h 44"/>
                    <a:gd name="T6" fmla="*/ 0 w 14"/>
                    <a:gd name="T7" fmla="*/ 0 h 44"/>
                    <a:gd name="T8" fmla="*/ 0 w 14"/>
                    <a:gd name="T9" fmla="*/ 1 h 44"/>
                    <a:gd name="T10" fmla="*/ 1 w 14"/>
                    <a:gd name="T11" fmla="*/ 1 h 44"/>
                    <a:gd name="T12" fmla="*/ 0 w 14"/>
                    <a:gd name="T13" fmla="*/ 1 h 44"/>
                    <a:gd name="T14" fmla="*/ 1 w 14"/>
                    <a:gd name="T15" fmla="*/ 1 h 44"/>
                    <a:gd name="T16" fmla="*/ 1 w 14"/>
                    <a:gd name="T17" fmla="*/ 1 h 44"/>
                    <a:gd name="T18" fmla="*/ 1 w 14"/>
                    <a:gd name="T19" fmla="*/ 1 h 44"/>
                    <a:gd name="T20" fmla="*/ 1 w 14"/>
                    <a:gd name="T21" fmla="*/ 1 h 44"/>
                    <a:gd name="T22" fmla="*/ 1 w 14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4"/>
                    <a:gd name="T38" fmla="*/ 14 w 14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4">
                      <a:moveTo>
                        <a:pt x="7" y="30"/>
                      </a:moveTo>
                      <a:lnTo>
                        <a:pt x="14" y="3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7" y="44"/>
                      </a:lnTo>
                      <a:lnTo>
                        <a:pt x="0" y="37"/>
                      </a:lnTo>
                      <a:lnTo>
                        <a:pt x="3" y="41"/>
                      </a:lnTo>
                      <a:lnTo>
                        <a:pt x="7" y="43"/>
                      </a:lnTo>
                      <a:lnTo>
                        <a:pt x="11" y="41"/>
                      </a:lnTo>
                      <a:lnTo>
                        <a:pt x="14" y="37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89" name="Freeform 587"/>
                <p:cNvSpPr>
                  <a:spLocks/>
                </p:cNvSpPr>
                <p:nvPr/>
              </p:nvSpPr>
              <p:spPr bwMode="auto">
                <a:xfrm>
                  <a:off x="4981" y="3189"/>
                  <a:ext cx="66" cy="7"/>
                </a:xfrm>
                <a:custGeom>
                  <a:avLst/>
                  <a:gdLst>
                    <a:gd name="T0" fmla="*/ 2 w 131"/>
                    <a:gd name="T1" fmla="*/ 1 h 14"/>
                    <a:gd name="T2" fmla="*/ 2 w 131"/>
                    <a:gd name="T3" fmla="*/ 0 h 14"/>
                    <a:gd name="T4" fmla="*/ 0 w 131"/>
                    <a:gd name="T5" fmla="*/ 0 h 14"/>
                    <a:gd name="T6" fmla="*/ 0 w 131"/>
                    <a:gd name="T7" fmla="*/ 1 h 14"/>
                    <a:gd name="T8" fmla="*/ 2 w 131"/>
                    <a:gd name="T9" fmla="*/ 1 h 14"/>
                    <a:gd name="T10" fmla="*/ 3 w 131"/>
                    <a:gd name="T11" fmla="*/ 1 h 14"/>
                    <a:gd name="T12" fmla="*/ 2 w 131"/>
                    <a:gd name="T13" fmla="*/ 1 h 14"/>
                    <a:gd name="T14" fmla="*/ 2 w 131"/>
                    <a:gd name="T15" fmla="*/ 1 h 14"/>
                    <a:gd name="T16" fmla="*/ 3 w 131"/>
                    <a:gd name="T17" fmla="*/ 1 h 14"/>
                    <a:gd name="T18" fmla="*/ 2 w 131"/>
                    <a:gd name="T19" fmla="*/ 1 h 14"/>
                    <a:gd name="T20" fmla="*/ 2 w 131"/>
                    <a:gd name="T21" fmla="*/ 0 h 14"/>
                    <a:gd name="T22" fmla="*/ 2 w 13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14"/>
                    <a:gd name="T38" fmla="*/ 131 w 13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14">
                      <a:moveTo>
                        <a:pt x="117" y="7"/>
                      </a:moveTo>
                      <a:lnTo>
                        <a:pt x="1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24" y="14"/>
                      </a:lnTo>
                      <a:lnTo>
                        <a:pt x="131" y="7"/>
                      </a:lnTo>
                      <a:lnTo>
                        <a:pt x="124" y="14"/>
                      </a:lnTo>
                      <a:lnTo>
                        <a:pt x="128" y="11"/>
                      </a:lnTo>
                      <a:lnTo>
                        <a:pt x="131" y="7"/>
                      </a:lnTo>
                      <a:lnTo>
                        <a:pt x="128" y="3"/>
                      </a:lnTo>
                      <a:lnTo>
                        <a:pt x="124" y="0"/>
                      </a:lnTo>
                      <a:lnTo>
                        <a:pt x="1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0" name="Rectangle 588"/>
                <p:cNvSpPr>
                  <a:spLocks noChangeArrowheads="1"/>
                </p:cNvSpPr>
                <p:nvPr/>
              </p:nvSpPr>
              <p:spPr bwMode="auto">
                <a:xfrm>
                  <a:off x="4635" y="3121"/>
                  <a:ext cx="323" cy="22"/>
                </a:xfrm>
                <a:prstGeom prst="rect">
                  <a:avLst/>
                </a:prstGeom>
                <a:solidFill>
                  <a:srgbClr val="B7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1" name="Freeform 589"/>
                <p:cNvSpPr>
                  <a:spLocks/>
                </p:cNvSpPr>
                <p:nvPr/>
              </p:nvSpPr>
              <p:spPr bwMode="auto">
                <a:xfrm>
                  <a:off x="4955" y="3118"/>
                  <a:ext cx="7" cy="25"/>
                </a:xfrm>
                <a:custGeom>
                  <a:avLst/>
                  <a:gdLst>
                    <a:gd name="T0" fmla="*/ 1 w 14"/>
                    <a:gd name="T1" fmla="*/ 0 h 51"/>
                    <a:gd name="T2" fmla="*/ 0 w 14"/>
                    <a:gd name="T3" fmla="*/ 0 h 51"/>
                    <a:gd name="T4" fmla="*/ 0 w 14"/>
                    <a:gd name="T5" fmla="*/ 0 h 51"/>
                    <a:gd name="T6" fmla="*/ 1 w 14"/>
                    <a:gd name="T7" fmla="*/ 0 h 51"/>
                    <a:gd name="T8" fmla="*/ 1 w 14"/>
                    <a:gd name="T9" fmla="*/ 0 h 51"/>
                    <a:gd name="T10" fmla="*/ 1 w 14"/>
                    <a:gd name="T11" fmla="*/ 0 h 51"/>
                    <a:gd name="T12" fmla="*/ 1 w 14"/>
                    <a:gd name="T13" fmla="*/ 0 h 51"/>
                    <a:gd name="T14" fmla="*/ 1 w 14"/>
                    <a:gd name="T15" fmla="*/ 0 h 51"/>
                    <a:gd name="T16" fmla="*/ 1 w 14"/>
                    <a:gd name="T17" fmla="*/ 0 h 51"/>
                    <a:gd name="T18" fmla="*/ 1 w 14"/>
                    <a:gd name="T19" fmla="*/ 0 h 51"/>
                    <a:gd name="T20" fmla="*/ 0 w 14"/>
                    <a:gd name="T21" fmla="*/ 0 h 51"/>
                    <a:gd name="T22" fmla="*/ 1 w 14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51"/>
                    <a:gd name="T38" fmla="*/ 14 w 14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51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51"/>
                      </a:lnTo>
                      <a:lnTo>
                        <a:pt x="14" y="51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2" name="Freeform 590"/>
                <p:cNvSpPr>
                  <a:spLocks/>
                </p:cNvSpPr>
                <p:nvPr/>
              </p:nvSpPr>
              <p:spPr bwMode="auto">
                <a:xfrm>
                  <a:off x="4632" y="3118"/>
                  <a:ext cx="326" cy="7"/>
                </a:xfrm>
                <a:custGeom>
                  <a:avLst/>
                  <a:gdLst>
                    <a:gd name="T0" fmla="*/ 0 w 653"/>
                    <a:gd name="T1" fmla="*/ 1 h 14"/>
                    <a:gd name="T2" fmla="*/ 0 w 653"/>
                    <a:gd name="T3" fmla="*/ 1 h 14"/>
                    <a:gd name="T4" fmla="*/ 10 w 653"/>
                    <a:gd name="T5" fmla="*/ 1 h 14"/>
                    <a:gd name="T6" fmla="*/ 10 w 653"/>
                    <a:gd name="T7" fmla="*/ 0 h 14"/>
                    <a:gd name="T8" fmla="*/ 0 w 653"/>
                    <a:gd name="T9" fmla="*/ 0 h 14"/>
                    <a:gd name="T10" fmla="*/ 0 w 653"/>
                    <a:gd name="T11" fmla="*/ 1 h 14"/>
                    <a:gd name="T12" fmla="*/ 0 w 653"/>
                    <a:gd name="T13" fmla="*/ 0 h 14"/>
                    <a:gd name="T14" fmla="*/ 0 w 653"/>
                    <a:gd name="T15" fmla="*/ 1 h 14"/>
                    <a:gd name="T16" fmla="*/ 0 w 653"/>
                    <a:gd name="T17" fmla="*/ 1 h 14"/>
                    <a:gd name="T18" fmla="*/ 0 w 653"/>
                    <a:gd name="T19" fmla="*/ 1 h 14"/>
                    <a:gd name="T20" fmla="*/ 0 w 653"/>
                    <a:gd name="T21" fmla="*/ 1 h 14"/>
                    <a:gd name="T22" fmla="*/ 0 w 653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3"/>
                    <a:gd name="T37" fmla="*/ 0 h 14"/>
                    <a:gd name="T38" fmla="*/ 653 w 653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3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653" y="14"/>
                      </a:lnTo>
                      <a:lnTo>
                        <a:pt x="653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3" name="Freeform 591"/>
                <p:cNvSpPr>
                  <a:spLocks/>
                </p:cNvSpPr>
                <p:nvPr/>
              </p:nvSpPr>
              <p:spPr bwMode="auto">
                <a:xfrm>
                  <a:off x="4632" y="3121"/>
                  <a:ext cx="7" cy="25"/>
                </a:xfrm>
                <a:custGeom>
                  <a:avLst/>
                  <a:gdLst>
                    <a:gd name="T0" fmla="*/ 1 w 14"/>
                    <a:gd name="T1" fmla="*/ 0 h 51"/>
                    <a:gd name="T2" fmla="*/ 1 w 14"/>
                    <a:gd name="T3" fmla="*/ 0 h 51"/>
                    <a:gd name="T4" fmla="*/ 1 w 14"/>
                    <a:gd name="T5" fmla="*/ 0 h 51"/>
                    <a:gd name="T6" fmla="*/ 0 w 14"/>
                    <a:gd name="T7" fmla="*/ 0 h 51"/>
                    <a:gd name="T8" fmla="*/ 0 w 14"/>
                    <a:gd name="T9" fmla="*/ 0 h 51"/>
                    <a:gd name="T10" fmla="*/ 1 w 14"/>
                    <a:gd name="T11" fmla="*/ 0 h 51"/>
                    <a:gd name="T12" fmla="*/ 0 w 14"/>
                    <a:gd name="T13" fmla="*/ 0 h 51"/>
                    <a:gd name="T14" fmla="*/ 1 w 14"/>
                    <a:gd name="T15" fmla="*/ 0 h 51"/>
                    <a:gd name="T16" fmla="*/ 1 w 14"/>
                    <a:gd name="T17" fmla="*/ 0 h 51"/>
                    <a:gd name="T18" fmla="*/ 1 w 14"/>
                    <a:gd name="T19" fmla="*/ 0 h 51"/>
                    <a:gd name="T20" fmla="*/ 1 w 14"/>
                    <a:gd name="T21" fmla="*/ 0 h 51"/>
                    <a:gd name="T22" fmla="*/ 1 w 14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51"/>
                    <a:gd name="T38" fmla="*/ 14 w 14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51">
                      <a:moveTo>
                        <a:pt x="7" y="36"/>
                      </a:move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7" y="51"/>
                      </a:lnTo>
                      <a:lnTo>
                        <a:pt x="0" y="44"/>
                      </a:lnTo>
                      <a:lnTo>
                        <a:pt x="3" y="48"/>
                      </a:lnTo>
                      <a:lnTo>
                        <a:pt x="7" y="49"/>
                      </a:lnTo>
                      <a:lnTo>
                        <a:pt x="11" y="48"/>
                      </a:lnTo>
                      <a:lnTo>
                        <a:pt x="14" y="44"/>
                      </a:lnTo>
                      <a:lnTo>
                        <a:pt x="7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4" name="Freeform 592"/>
                <p:cNvSpPr>
                  <a:spLocks/>
                </p:cNvSpPr>
                <p:nvPr/>
              </p:nvSpPr>
              <p:spPr bwMode="auto">
                <a:xfrm>
                  <a:off x="4635" y="3139"/>
                  <a:ext cx="327" cy="7"/>
                </a:xfrm>
                <a:custGeom>
                  <a:avLst/>
                  <a:gdLst>
                    <a:gd name="T0" fmla="*/ 10 w 653"/>
                    <a:gd name="T1" fmla="*/ 0 h 15"/>
                    <a:gd name="T2" fmla="*/ 11 w 653"/>
                    <a:gd name="T3" fmla="*/ 0 h 15"/>
                    <a:gd name="T4" fmla="*/ 0 w 653"/>
                    <a:gd name="T5" fmla="*/ 0 h 15"/>
                    <a:gd name="T6" fmla="*/ 0 w 653"/>
                    <a:gd name="T7" fmla="*/ 0 h 15"/>
                    <a:gd name="T8" fmla="*/ 11 w 653"/>
                    <a:gd name="T9" fmla="*/ 0 h 15"/>
                    <a:gd name="T10" fmla="*/ 11 w 653"/>
                    <a:gd name="T11" fmla="*/ 0 h 15"/>
                    <a:gd name="T12" fmla="*/ 11 w 653"/>
                    <a:gd name="T13" fmla="*/ 0 h 15"/>
                    <a:gd name="T14" fmla="*/ 11 w 653"/>
                    <a:gd name="T15" fmla="*/ 0 h 15"/>
                    <a:gd name="T16" fmla="*/ 11 w 653"/>
                    <a:gd name="T17" fmla="*/ 0 h 15"/>
                    <a:gd name="T18" fmla="*/ 11 w 653"/>
                    <a:gd name="T19" fmla="*/ 0 h 15"/>
                    <a:gd name="T20" fmla="*/ 11 w 653"/>
                    <a:gd name="T21" fmla="*/ 0 h 15"/>
                    <a:gd name="T22" fmla="*/ 10 w 65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3"/>
                    <a:gd name="T37" fmla="*/ 0 h 15"/>
                    <a:gd name="T38" fmla="*/ 653 w 65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3" h="15">
                      <a:moveTo>
                        <a:pt x="639" y="8"/>
                      </a:moveTo>
                      <a:lnTo>
                        <a:pt x="64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46" y="15"/>
                      </a:lnTo>
                      <a:lnTo>
                        <a:pt x="653" y="8"/>
                      </a:lnTo>
                      <a:lnTo>
                        <a:pt x="646" y="15"/>
                      </a:lnTo>
                      <a:lnTo>
                        <a:pt x="650" y="12"/>
                      </a:lnTo>
                      <a:lnTo>
                        <a:pt x="653" y="8"/>
                      </a:lnTo>
                      <a:lnTo>
                        <a:pt x="650" y="3"/>
                      </a:lnTo>
                      <a:lnTo>
                        <a:pt x="646" y="0"/>
                      </a:lnTo>
                      <a:lnTo>
                        <a:pt x="63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5" name="Rectangle 593"/>
                <p:cNvSpPr>
                  <a:spLocks noChangeArrowheads="1"/>
                </p:cNvSpPr>
                <p:nvPr/>
              </p:nvSpPr>
              <p:spPr bwMode="auto">
                <a:xfrm>
                  <a:off x="4932" y="2903"/>
                  <a:ext cx="158" cy="49"/>
                </a:xfrm>
                <a:prstGeom prst="rect">
                  <a:avLst/>
                </a:prstGeom>
                <a:solidFill>
                  <a:srgbClr val="D6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6" name="Freeform 594"/>
                <p:cNvSpPr>
                  <a:spLocks/>
                </p:cNvSpPr>
                <p:nvPr/>
              </p:nvSpPr>
              <p:spPr bwMode="auto">
                <a:xfrm>
                  <a:off x="5086" y="2899"/>
                  <a:ext cx="7" cy="53"/>
                </a:xfrm>
                <a:custGeom>
                  <a:avLst/>
                  <a:gdLst>
                    <a:gd name="T0" fmla="*/ 1 w 14"/>
                    <a:gd name="T1" fmla="*/ 0 h 107"/>
                    <a:gd name="T2" fmla="*/ 0 w 14"/>
                    <a:gd name="T3" fmla="*/ 0 h 107"/>
                    <a:gd name="T4" fmla="*/ 0 w 14"/>
                    <a:gd name="T5" fmla="*/ 1 h 107"/>
                    <a:gd name="T6" fmla="*/ 1 w 14"/>
                    <a:gd name="T7" fmla="*/ 1 h 107"/>
                    <a:gd name="T8" fmla="*/ 1 w 14"/>
                    <a:gd name="T9" fmla="*/ 0 h 107"/>
                    <a:gd name="T10" fmla="*/ 1 w 14"/>
                    <a:gd name="T11" fmla="*/ 0 h 107"/>
                    <a:gd name="T12" fmla="*/ 1 w 14"/>
                    <a:gd name="T13" fmla="*/ 0 h 107"/>
                    <a:gd name="T14" fmla="*/ 1 w 14"/>
                    <a:gd name="T15" fmla="*/ 0 h 107"/>
                    <a:gd name="T16" fmla="*/ 1 w 14"/>
                    <a:gd name="T17" fmla="*/ 0 h 107"/>
                    <a:gd name="T18" fmla="*/ 1 w 14"/>
                    <a:gd name="T19" fmla="*/ 0 h 107"/>
                    <a:gd name="T20" fmla="*/ 0 w 14"/>
                    <a:gd name="T21" fmla="*/ 0 h 107"/>
                    <a:gd name="T22" fmla="*/ 1 w 14"/>
                    <a:gd name="T23" fmla="*/ 0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07"/>
                    <a:gd name="T38" fmla="*/ 14 w 14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07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107"/>
                      </a:lnTo>
                      <a:lnTo>
                        <a:pt x="14" y="107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7" name="Freeform 595"/>
                <p:cNvSpPr>
                  <a:spLocks/>
                </p:cNvSpPr>
                <p:nvPr/>
              </p:nvSpPr>
              <p:spPr bwMode="auto">
                <a:xfrm>
                  <a:off x="4929" y="2899"/>
                  <a:ext cx="161" cy="7"/>
                </a:xfrm>
                <a:custGeom>
                  <a:avLst/>
                  <a:gdLst>
                    <a:gd name="T0" fmla="*/ 1 w 321"/>
                    <a:gd name="T1" fmla="*/ 1 h 14"/>
                    <a:gd name="T2" fmla="*/ 1 w 321"/>
                    <a:gd name="T3" fmla="*/ 1 h 14"/>
                    <a:gd name="T4" fmla="*/ 6 w 321"/>
                    <a:gd name="T5" fmla="*/ 1 h 14"/>
                    <a:gd name="T6" fmla="*/ 6 w 321"/>
                    <a:gd name="T7" fmla="*/ 0 h 14"/>
                    <a:gd name="T8" fmla="*/ 1 w 321"/>
                    <a:gd name="T9" fmla="*/ 0 h 14"/>
                    <a:gd name="T10" fmla="*/ 0 w 321"/>
                    <a:gd name="T11" fmla="*/ 1 h 14"/>
                    <a:gd name="T12" fmla="*/ 1 w 321"/>
                    <a:gd name="T13" fmla="*/ 0 h 14"/>
                    <a:gd name="T14" fmla="*/ 1 w 321"/>
                    <a:gd name="T15" fmla="*/ 1 h 14"/>
                    <a:gd name="T16" fmla="*/ 1 w 321"/>
                    <a:gd name="T17" fmla="*/ 1 h 14"/>
                    <a:gd name="T18" fmla="*/ 1 w 321"/>
                    <a:gd name="T19" fmla="*/ 1 h 14"/>
                    <a:gd name="T20" fmla="*/ 1 w 321"/>
                    <a:gd name="T21" fmla="*/ 1 h 14"/>
                    <a:gd name="T22" fmla="*/ 1 w 32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1"/>
                    <a:gd name="T37" fmla="*/ 0 h 14"/>
                    <a:gd name="T38" fmla="*/ 321 w 32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1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321" y="14"/>
                      </a:lnTo>
                      <a:lnTo>
                        <a:pt x="321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8" name="Freeform 596"/>
                <p:cNvSpPr>
                  <a:spLocks/>
                </p:cNvSpPr>
                <p:nvPr/>
              </p:nvSpPr>
              <p:spPr bwMode="auto">
                <a:xfrm>
                  <a:off x="4929" y="2903"/>
                  <a:ext cx="7" cy="53"/>
                </a:xfrm>
                <a:custGeom>
                  <a:avLst/>
                  <a:gdLst>
                    <a:gd name="T0" fmla="*/ 1 w 14"/>
                    <a:gd name="T1" fmla="*/ 1 h 107"/>
                    <a:gd name="T2" fmla="*/ 1 w 14"/>
                    <a:gd name="T3" fmla="*/ 1 h 107"/>
                    <a:gd name="T4" fmla="*/ 1 w 14"/>
                    <a:gd name="T5" fmla="*/ 0 h 107"/>
                    <a:gd name="T6" fmla="*/ 0 w 14"/>
                    <a:gd name="T7" fmla="*/ 0 h 107"/>
                    <a:gd name="T8" fmla="*/ 0 w 14"/>
                    <a:gd name="T9" fmla="*/ 1 h 107"/>
                    <a:gd name="T10" fmla="*/ 1 w 14"/>
                    <a:gd name="T11" fmla="*/ 1 h 107"/>
                    <a:gd name="T12" fmla="*/ 0 w 14"/>
                    <a:gd name="T13" fmla="*/ 1 h 107"/>
                    <a:gd name="T14" fmla="*/ 1 w 14"/>
                    <a:gd name="T15" fmla="*/ 1 h 107"/>
                    <a:gd name="T16" fmla="*/ 1 w 14"/>
                    <a:gd name="T17" fmla="*/ 1 h 107"/>
                    <a:gd name="T18" fmla="*/ 1 w 14"/>
                    <a:gd name="T19" fmla="*/ 1 h 107"/>
                    <a:gd name="T20" fmla="*/ 1 w 14"/>
                    <a:gd name="T21" fmla="*/ 1 h 107"/>
                    <a:gd name="T22" fmla="*/ 1 w 14"/>
                    <a:gd name="T23" fmla="*/ 1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07"/>
                    <a:gd name="T38" fmla="*/ 14 w 14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07">
                      <a:moveTo>
                        <a:pt x="7" y="92"/>
                      </a:moveTo>
                      <a:lnTo>
                        <a:pt x="14" y="10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7" y="107"/>
                      </a:lnTo>
                      <a:lnTo>
                        <a:pt x="0" y="100"/>
                      </a:lnTo>
                      <a:lnTo>
                        <a:pt x="3" y="104"/>
                      </a:lnTo>
                      <a:lnTo>
                        <a:pt x="7" y="105"/>
                      </a:lnTo>
                      <a:lnTo>
                        <a:pt x="11" y="104"/>
                      </a:lnTo>
                      <a:lnTo>
                        <a:pt x="14" y="100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99" name="Freeform 597"/>
                <p:cNvSpPr>
                  <a:spLocks/>
                </p:cNvSpPr>
                <p:nvPr/>
              </p:nvSpPr>
              <p:spPr bwMode="auto">
                <a:xfrm>
                  <a:off x="4932" y="2949"/>
                  <a:ext cx="161" cy="7"/>
                </a:xfrm>
                <a:custGeom>
                  <a:avLst/>
                  <a:gdLst>
                    <a:gd name="T0" fmla="*/ 5 w 321"/>
                    <a:gd name="T1" fmla="*/ 0 h 15"/>
                    <a:gd name="T2" fmla="*/ 5 w 321"/>
                    <a:gd name="T3" fmla="*/ 0 h 15"/>
                    <a:gd name="T4" fmla="*/ 0 w 321"/>
                    <a:gd name="T5" fmla="*/ 0 h 15"/>
                    <a:gd name="T6" fmla="*/ 0 w 321"/>
                    <a:gd name="T7" fmla="*/ 0 h 15"/>
                    <a:gd name="T8" fmla="*/ 5 w 321"/>
                    <a:gd name="T9" fmla="*/ 0 h 15"/>
                    <a:gd name="T10" fmla="*/ 6 w 321"/>
                    <a:gd name="T11" fmla="*/ 0 h 15"/>
                    <a:gd name="T12" fmla="*/ 5 w 321"/>
                    <a:gd name="T13" fmla="*/ 0 h 15"/>
                    <a:gd name="T14" fmla="*/ 5 w 321"/>
                    <a:gd name="T15" fmla="*/ 0 h 15"/>
                    <a:gd name="T16" fmla="*/ 6 w 321"/>
                    <a:gd name="T17" fmla="*/ 0 h 15"/>
                    <a:gd name="T18" fmla="*/ 5 w 321"/>
                    <a:gd name="T19" fmla="*/ 0 h 15"/>
                    <a:gd name="T20" fmla="*/ 5 w 321"/>
                    <a:gd name="T21" fmla="*/ 0 h 15"/>
                    <a:gd name="T22" fmla="*/ 5 w 321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1"/>
                    <a:gd name="T37" fmla="*/ 0 h 15"/>
                    <a:gd name="T38" fmla="*/ 321 w 321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1" h="15">
                      <a:moveTo>
                        <a:pt x="307" y="8"/>
                      </a:moveTo>
                      <a:lnTo>
                        <a:pt x="314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14" y="15"/>
                      </a:lnTo>
                      <a:lnTo>
                        <a:pt x="321" y="8"/>
                      </a:lnTo>
                      <a:lnTo>
                        <a:pt x="314" y="15"/>
                      </a:lnTo>
                      <a:lnTo>
                        <a:pt x="318" y="12"/>
                      </a:lnTo>
                      <a:lnTo>
                        <a:pt x="321" y="8"/>
                      </a:lnTo>
                      <a:lnTo>
                        <a:pt x="318" y="3"/>
                      </a:lnTo>
                      <a:lnTo>
                        <a:pt x="314" y="0"/>
                      </a:lnTo>
                      <a:lnTo>
                        <a:pt x="30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0" name="Rectangle 598"/>
                <p:cNvSpPr>
                  <a:spLocks noChangeArrowheads="1"/>
                </p:cNvSpPr>
                <p:nvPr/>
              </p:nvSpPr>
              <p:spPr bwMode="auto">
                <a:xfrm>
                  <a:off x="4806" y="2951"/>
                  <a:ext cx="237" cy="134"/>
                </a:xfrm>
                <a:prstGeom prst="rect">
                  <a:avLst/>
                </a:prstGeom>
                <a:solidFill>
                  <a:srgbClr val="D6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1" name="Freeform 599"/>
                <p:cNvSpPr>
                  <a:spLocks/>
                </p:cNvSpPr>
                <p:nvPr/>
              </p:nvSpPr>
              <p:spPr bwMode="auto">
                <a:xfrm>
                  <a:off x="5040" y="2947"/>
                  <a:ext cx="7" cy="138"/>
                </a:xfrm>
                <a:custGeom>
                  <a:avLst/>
                  <a:gdLst>
                    <a:gd name="T0" fmla="*/ 1 w 14"/>
                    <a:gd name="T1" fmla="*/ 1 h 275"/>
                    <a:gd name="T2" fmla="*/ 0 w 14"/>
                    <a:gd name="T3" fmla="*/ 1 h 275"/>
                    <a:gd name="T4" fmla="*/ 0 w 14"/>
                    <a:gd name="T5" fmla="*/ 5 h 275"/>
                    <a:gd name="T6" fmla="*/ 1 w 14"/>
                    <a:gd name="T7" fmla="*/ 5 h 275"/>
                    <a:gd name="T8" fmla="*/ 1 w 14"/>
                    <a:gd name="T9" fmla="*/ 1 h 275"/>
                    <a:gd name="T10" fmla="*/ 1 w 14"/>
                    <a:gd name="T11" fmla="*/ 0 h 275"/>
                    <a:gd name="T12" fmla="*/ 1 w 14"/>
                    <a:gd name="T13" fmla="*/ 1 h 275"/>
                    <a:gd name="T14" fmla="*/ 1 w 14"/>
                    <a:gd name="T15" fmla="*/ 1 h 275"/>
                    <a:gd name="T16" fmla="*/ 1 w 14"/>
                    <a:gd name="T17" fmla="*/ 0 h 275"/>
                    <a:gd name="T18" fmla="*/ 1 w 14"/>
                    <a:gd name="T19" fmla="*/ 1 h 275"/>
                    <a:gd name="T20" fmla="*/ 0 w 14"/>
                    <a:gd name="T21" fmla="*/ 1 h 275"/>
                    <a:gd name="T22" fmla="*/ 1 w 14"/>
                    <a:gd name="T23" fmla="*/ 1 h 2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75"/>
                    <a:gd name="T38" fmla="*/ 14 w 14"/>
                    <a:gd name="T39" fmla="*/ 275 h 2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75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275"/>
                      </a:lnTo>
                      <a:lnTo>
                        <a:pt x="14" y="275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2" name="Freeform 600"/>
                <p:cNvSpPr>
                  <a:spLocks/>
                </p:cNvSpPr>
                <p:nvPr/>
              </p:nvSpPr>
              <p:spPr bwMode="auto">
                <a:xfrm>
                  <a:off x="4803" y="2947"/>
                  <a:ext cx="240" cy="7"/>
                </a:xfrm>
                <a:custGeom>
                  <a:avLst/>
                  <a:gdLst>
                    <a:gd name="T0" fmla="*/ 0 w 482"/>
                    <a:gd name="T1" fmla="*/ 1 h 14"/>
                    <a:gd name="T2" fmla="*/ 0 w 482"/>
                    <a:gd name="T3" fmla="*/ 1 h 14"/>
                    <a:gd name="T4" fmla="*/ 7 w 482"/>
                    <a:gd name="T5" fmla="*/ 1 h 14"/>
                    <a:gd name="T6" fmla="*/ 7 w 482"/>
                    <a:gd name="T7" fmla="*/ 0 h 14"/>
                    <a:gd name="T8" fmla="*/ 0 w 482"/>
                    <a:gd name="T9" fmla="*/ 0 h 14"/>
                    <a:gd name="T10" fmla="*/ 0 w 482"/>
                    <a:gd name="T11" fmla="*/ 1 h 14"/>
                    <a:gd name="T12" fmla="*/ 0 w 482"/>
                    <a:gd name="T13" fmla="*/ 0 h 14"/>
                    <a:gd name="T14" fmla="*/ 0 w 482"/>
                    <a:gd name="T15" fmla="*/ 1 h 14"/>
                    <a:gd name="T16" fmla="*/ 0 w 482"/>
                    <a:gd name="T17" fmla="*/ 1 h 14"/>
                    <a:gd name="T18" fmla="*/ 0 w 482"/>
                    <a:gd name="T19" fmla="*/ 1 h 14"/>
                    <a:gd name="T20" fmla="*/ 0 w 482"/>
                    <a:gd name="T21" fmla="*/ 1 h 14"/>
                    <a:gd name="T22" fmla="*/ 0 w 482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2"/>
                    <a:gd name="T37" fmla="*/ 0 h 14"/>
                    <a:gd name="T38" fmla="*/ 482 w 482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2" h="14">
                      <a:moveTo>
                        <a:pt x="15" y="7"/>
                      </a:moveTo>
                      <a:lnTo>
                        <a:pt x="8" y="14"/>
                      </a:lnTo>
                      <a:lnTo>
                        <a:pt x="482" y="14"/>
                      </a:lnTo>
                      <a:lnTo>
                        <a:pt x="482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8" y="14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3" name="Freeform 601"/>
                <p:cNvSpPr>
                  <a:spLocks/>
                </p:cNvSpPr>
                <p:nvPr/>
              </p:nvSpPr>
              <p:spPr bwMode="auto">
                <a:xfrm>
                  <a:off x="4803" y="2951"/>
                  <a:ext cx="7" cy="138"/>
                </a:xfrm>
                <a:custGeom>
                  <a:avLst/>
                  <a:gdLst>
                    <a:gd name="T0" fmla="*/ 0 w 15"/>
                    <a:gd name="T1" fmla="*/ 5 h 275"/>
                    <a:gd name="T2" fmla="*/ 0 w 15"/>
                    <a:gd name="T3" fmla="*/ 5 h 275"/>
                    <a:gd name="T4" fmla="*/ 0 w 15"/>
                    <a:gd name="T5" fmla="*/ 0 h 275"/>
                    <a:gd name="T6" fmla="*/ 0 w 15"/>
                    <a:gd name="T7" fmla="*/ 0 h 275"/>
                    <a:gd name="T8" fmla="*/ 0 w 15"/>
                    <a:gd name="T9" fmla="*/ 5 h 275"/>
                    <a:gd name="T10" fmla="*/ 0 w 15"/>
                    <a:gd name="T11" fmla="*/ 5 h 275"/>
                    <a:gd name="T12" fmla="*/ 0 w 15"/>
                    <a:gd name="T13" fmla="*/ 5 h 275"/>
                    <a:gd name="T14" fmla="*/ 0 w 15"/>
                    <a:gd name="T15" fmla="*/ 5 h 275"/>
                    <a:gd name="T16" fmla="*/ 0 w 15"/>
                    <a:gd name="T17" fmla="*/ 5 h 275"/>
                    <a:gd name="T18" fmla="*/ 0 w 15"/>
                    <a:gd name="T19" fmla="*/ 5 h 275"/>
                    <a:gd name="T20" fmla="*/ 0 w 15"/>
                    <a:gd name="T21" fmla="*/ 5 h 275"/>
                    <a:gd name="T22" fmla="*/ 0 w 15"/>
                    <a:gd name="T23" fmla="*/ 5 h 2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275"/>
                    <a:gd name="T38" fmla="*/ 15 w 15"/>
                    <a:gd name="T39" fmla="*/ 275 h 2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275">
                      <a:moveTo>
                        <a:pt x="8" y="261"/>
                      </a:moveTo>
                      <a:lnTo>
                        <a:pt x="15" y="26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68"/>
                      </a:lnTo>
                      <a:lnTo>
                        <a:pt x="8" y="275"/>
                      </a:lnTo>
                      <a:lnTo>
                        <a:pt x="0" y="268"/>
                      </a:lnTo>
                      <a:lnTo>
                        <a:pt x="3" y="272"/>
                      </a:lnTo>
                      <a:lnTo>
                        <a:pt x="8" y="274"/>
                      </a:lnTo>
                      <a:lnTo>
                        <a:pt x="12" y="272"/>
                      </a:lnTo>
                      <a:lnTo>
                        <a:pt x="15" y="268"/>
                      </a:lnTo>
                      <a:lnTo>
                        <a:pt x="8" y="2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4" name="Freeform 602"/>
                <p:cNvSpPr>
                  <a:spLocks/>
                </p:cNvSpPr>
                <p:nvPr/>
              </p:nvSpPr>
              <p:spPr bwMode="auto">
                <a:xfrm>
                  <a:off x="4806" y="3081"/>
                  <a:ext cx="241" cy="8"/>
                </a:xfrm>
                <a:custGeom>
                  <a:avLst/>
                  <a:gdLst>
                    <a:gd name="T0" fmla="*/ 8 w 481"/>
                    <a:gd name="T1" fmla="*/ 1 h 14"/>
                    <a:gd name="T2" fmla="*/ 8 w 481"/>
                    <a:gd name="T3" fmla="*/ 0 h 14"/>
                    <a:gd name="T4" fmla="*/ 0 w 481"/>
                    <a:gd name="T5" fmla="*/ 0 h 14"/>
                    <a:gd name="T6" fmla="*/ 0 w 481"/>
                    <a:gd name="T7" fmla="*/ 1 h 14"/>
                    <a:gd name="T8" fmla="*/ 8 w 481"/>
                    <a:gd name="T9" fmla="*/ 1 h 14"/>
                    <a:gd name="T10" fmla="*/ 8 w 481"/>
                    <a:gd name="T11" fmla="*/ 1 h 14"/>
                    <a:gd name="T12" fmla="*/ 8 w 481"/>
                    <a:gd name="T13" fmla="*/ 1 h 14"/>
                    <a:gd name="T14" fmla="*/ 8 w 481"/>
                    <a:gd name="T15" fmla="*/ 1 h 14"/>
                    <a:gd name="T16" fmla="*/ 8 w 481"/>
                    <a:gd name="T17" fmla="*/ 1 h 14"/>
                    <a:gd name="T18" fmla="*/ 8 w 481"/>
                    <a:gd name="T19" fmla="*/ 1 h 14"/>
                    <a:gd name="T20" fmla="*/ 8 w 481"/>
                    <a:gd name="T21" fmla="*/ 0 h 14"/>
                    <a:gd name="T22" fmla="*/ 8 w 48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1"/>
                    <a:gd name="T37" fmla="*/ 0 h 14"/>
                    <a:gd name="T38" fmla="*/ 481 w 48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1" h="14">
                      <a:moveTo>
                        <a:pt x="467" y="7"/>
                      </a:moveTo>
                      <a:lnTo>
                        <a:pt x="47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4" y="14"/>
                      </a:lnTo>
                      <a:lnTo>
                        <a:pt x="481" y="7"/>
                      </a:lnTo>
                      <a:lnTo>
                        <a:pt x="474" y="14"/>
                      </a:lnTo>
                      <a:lnTo>
                        <a:pt x="478" y="11"/>
                      </a:lnTo>
                      <a:lnTo>
                        <a:pt x="481" y="7"/>
                      </a:lnTo>
                      <a:lnTo>
                        <a:pt x="478" y="3"/>
                      </a:lnTo>
                      <a:lnTo>
                        <a:pt x="474" y="0"/>
                      </a:lnTo>
                      <a:lnTo>
                        <a:pt x="46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5" name="Rectangle 603"/>
                <p:cNvSpPr>
                  <a:spLocks noChangeArrowheads="1"/>
                </p:cNvSpPr>
                <p:nvPr/>
              </p:nvSpPr>
              <p:spPr bwMode="auto">
                <a:xfrm>
                  <a:off x="4806" y="2653"/>
                  <a:ext cx="237" cy="250"/>
                </a:xfrm>
                <a:prstGeom prst="rect">
                  <a:avLst/>
                </a:prstGeom>
                <a:solidFill>
                  <a:srgbClr val="D6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6" name="Freeform 604"/>
                <p:cNvSpPr>
                  <a:spLocks/>
                </p:cNvSpPr>
                <p:nvPr/>
              </p:nvSpPr>
              <p:spPr bwMode="auto">
                <a:xfrm>
                  <a:off x="5040" y="2649"/>
                  <a:ext cx="7" cy="254"/>
                </a:xfrm>
                <a:custGeom>
                  <a:avLst/>
                  <a:gdLst>
                    <a:gd name="T0" fmla="*/ 1 w 14"/>
                    <a:gd name="T1" fmla="*/ 1 h 506"/>
                    <a:gd name="T2" fmla="*/ 0 w 14"/>
                    <a:gd name="T3" fmla="*/ 1 h 506"/>
                    <a:gd name="T4" fmla="*/ 0 w 14"/>
                    <a:gd name="T5" fmla="*/ 8 h 506"/>
                    <a:gd name="T6" fmla="*/ 1 w 14"/>
                    <a:gd name="T7" fmla="*/ 8 h 506"/>
                    <a:gd name="T8" fmla="*/ 1 w 14"/>
                    <a:gd name="T9" fmla="*/ 1 h 506"/>
                    <a:gd name="T10" fmla="*/ 1 w 14"/>
                    <a:gd name="T11" fmla="*/ 0 h 506"/>
                    <a:gd name="T12" fmla="*/ 1 w 14"/>
                    <a:gd name="T13" fmla="*/ 1 h 506"/>
                    <a:gd name="T14" fmla="*/ 1 w 14"/>
                    <a:gd name="T15" fmla="*/ 1 h 506"/>
                    <a:gd name="T16" fmla="*/ 1 w 14"/>
                    <a:gd name="T17" fmla="*/ 0 h 506"/>
                    <a:gd name="T18" fmla="*/ 1 w 14"/>
                    <a:gd name="T19" fmla="*/ 1 h 506"/>
                    <a:gd name="T20" fmla="*/ 0 w 14"/>
                    <a:gd name="T21" fmla="*/ 1 h 506"/>
                    <a:gd name="T22" fmla="*/ 1 w 14"/>
                    <a:gd name="T23" fmla="*/ 1 h 5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506"/>
                    <a:gd name="T38" fmla="*/ 14 w 14"/>
                    <a:gd name="T39" fmla="*/ 506 h 5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506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506"/>
                      </a:lnTo>
                      <a:lnTo>
                        <a:pt x="14" y="506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7" name="Freeform 605"/>
                <p:cNvSpPr>
                  <a:spLocks/>
                </p:cNvSpPr>
                <p:nvPr/>
              </p:nvSpPr>
              <p:spPr bwMode="auto">
                <a:xfrm>
                  <a:off x="4803" y="2649"/>
                  <a:ext cx="240" cy="8"/>
                </a:xfrm>
                <a:custGeom>
                  <a:avLst/>
                  <a:gdLst>
                    <a:gd name="T0" fmla="*/ 0 w 482"/>
                    <a:gd name="T1" fmla="*/ 1 h 14"/>
                    <a:gd name="T2" fmla="*/ 0 w 482"/>
                    <a:gd name="T3" fmla="*/ 1 h 14"/>
                    <a:gd name="T4" fmla="*/ 7 w 482"/>
                    <a:gd name="T5" fmla="*/ 1 h 14"/>
                    <a:gd name="T6" fmla="*/ 7 w 482"/>
                    <a:gd name="T7" fmla="*/ 0 h 14"/>
                    <a:gd name="T8" fmla="*/ 0 w 482"/>
                    <a:gd name="T9" fmla="*/ 0 h 14"/>
                    <a:gd name="T10" fmla="*/ 0 w 482"/>
                    <a:gd name="T11" fmla="*/ 1 h 14"/>
                    <a:gd name="T12" fmla="*/ 0 w 482"/>
                    <a:gd name="T13" fmla="*/ 0 h 14"/>
                    <a:gd name="T14" fmla="*/ 0 w 482"/>
                    <a:gd name="T15" fmla="*/ 1 h 14"/>
                    <a:gd name="T16" fmla="*/ 0 w 482"/>
                    <a:gd name="T17" fmla="*/ 1 h 14"/>
                    <a:gd name="T18" fmla="*/ 0 w 482"/>
                    <a:gd name="T19" fmla="*/ 1 h 14"/>
                    <a:gd name="T20" fmla="*/ 0 w 482"/>
                    <a:gd name="T21" fmla="*/ 1 h 14"/>
                    <a:gd name="T22" fmla="*/ 0 w 482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2"/>
                    <a:gd name="T37" fmla="*/ 0 h 14"/>
                    <a:gd name="T38" fmla="*/ 482 w 482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2" h="14">
                      <a:moveTo>
                        <a:pt x="15" y="7"/>
                      </a:moveTo>
                      <a:lnTo>
                        <a:pt x="8" y="14"/>
                      </a:lnTo>
                      <a:lnTo>
                        <a:pt x="482" y="14"/>
                      </a:lnTo>
                      <a:lnTo>
                        <a:pt x="482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8" y="14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8" name="Freeform 606"/>
                <p:cNvSpPr>
                  <a:spLocks/>
                </p:cNvSpPr>
                <p:nvPr/>
              </p:nvSpPr>
              <p:spPr bwMode="auto">
                <a:xfrm>
                  <a:off x="4803" y="2653"/>
                  <a:ext cx="7" cy="253"/>
                </a:xfrm>
                <a:custGeom>
                  <a:avLst/>
                  <a:gdLst>
                    <a:gd name="T0" fmla="*/ 0 w 15"/>
                    <a:gd name="T1" fmla="*/ 8 h 506"/>
                    <a:gd name="T2" fmla="*/ 0 w 15"/>
                    <a:gd name="T3" fmla="*/ 8 h 506"/>
                    <a:gd name="T4" fmla="*/ 0 w 15"/>
                    <a:gd name="T5" fmla="*/ 0 h 506"/>
                    <a:gd name="T6" fmla="*/ 0 w 15"/>
                    <a:gd name="T7" fmla="*/ 0 h 506"/>
                    <a:gd name="T8" fmla="*/ 0 w 15"/>
                    <a:gd name="T9" fmla="*/ 8 h 506"/>
                    <a:gd name="T10" fmla="*/ 0 w 15"/>
                    <a:gd name="T11" fmla="*/ 8 h 506"/>
                    <a:gd name="T12" fmla="*/ 0 w 15"/>
                    <a:gd name="T13" fmla="*/ 8 h 506"/>
                    <a:gd name="T14" fmla="*/ 0 w 15"/>
                    <a:gd name="T15" fmla="*/ 8 h 506"/>
                    <a:gd name="T16" fmla="*/ 0 w 15"/>
                    <a:gd name="T17" fmla="*/ 8 h 506"/>
                    <a:gd name="T18" fmla="*/ 0 w 15"/>
                    <a:gd name="T19" fmla="*/ 8 h 506"/>
                    <a:gd name="T20" fmla="*/ 0 w 15"/>
                    <a:gd name="T21" fmla="*/ 8 h 506"/>
                    <a:gd name="T22" fmla="*/ 0 w 15"/>
                    <a:gd name="T23" fmla="*/ 8 h 5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506"/>
                    <a:gd name="T38" fmla="*/ 15 w 15"/>
                    <a:gd name="T39" fmla="*/ 506 h 5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506">
                      <a:moveTo>
                        <a:pt x="8" y="492"/>
                      </a:moveTo>
                      <a:lnTo>
                        <a:pt x="15" y="499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499"/>
                      </a:lnTo>
                      <a:lnTo>
                        <a:pt x="8" y="506"/>
                      </a:lnTo>
                      <a:lnTo>
                        <a:pt x="0" y="499"/>
                      </a:lnTo>
                      <a:lnTo>
                        <a:pt x="3" y="503"/>
                      </a:lnTo>
                      <a:lnTo>
                        <a:pt x="8" y="505"/>
                      </a:lnTo>
                      <a:lnTo>
                        <a:pt x="12" y="503"/>
                      </a:lnTo>
                      <a:lnTo>
                        <a:pt x="15" y="499"/>
                      </a:lnTo>
                      <a:lnTo>
                        <a:pt x="8" y="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09" name="Freeform 607"/>
                <p:cNvSpPr>
                  <a:spLocks/>
                </p:cNvSpPr>
                <p:nvPr/>
              </p:nvSpPr>
              <p:spPr bwMode="auto">
                <a:xfrm>
                  <a:off x="4806" y="2899"/>
                  <a:ext cx="241" cy="7"/>
                </a:xfrm>
                <a:custGeom>
                  <a:avLst/>
                  <a:gdLst>
                    <a:gd name="T0" fmla="*/ 8 w 481"/>
                    <a:gd name="T1" fmla="*/ 1 h 14"/>
                    <a:gd name="T2" fmla="*/ 8 w 481"/>
                    <a:gd name="T3" fmla="*/ 0 h 14"/>
                    <a:gd name="T4" fmla="*/ 0 w 481"/>
                    <a:gd name="T5" fmla="*/ 0 h 14"/>
                    <a:gd name="T6" fmla="*/ 0 w 481"/>
                    <a:gd name="T7" fmla="*/ 1 h 14"/>
                    <a:gd name="T8" fmla="*/ 8 w 481"/>
                    <a:gd name="T9" fmla="*/ 1 h 14"/>
                    <a:gd name="T10" fmla="*/ 8 w 481"/>
                    <a:gd name="T11" fmla="*/ 1 h 14"/>
                    <a:gd name="T12" fmla="*/ 8 w 481"/>
                    <a:gd name="T13" fmla="*/ 1 h 14"/>
                    <a:gd name="T14" fmla="*/ 8 w 481"/>
                    <a:gd name="T15" fmla="*/ 1 h 14"/>
                    <a:gd name="T16" fmla="*/ 8 w 481"/>
                    <a:gd name="T17" fmla="*/ 1 h 14"/>
                    <a:gd name="T18" fmla="*/ 8 w 481"/>
                    <a:gd name="T19" fmla="*/ 1 h 14"/>
                    <a:gd name="T20" fmla="*/ 8 w 481"/>
                    <a:gd name="T21" fmla="*/ 0 h 14"/>
                    <a:gd name="T22" fmla="*/ 8 w 48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1"/>
                    <a:gd name="T37" fmla="*/ 0 h 14"/>
                    <a:gd name="T38" fmla="*/ 481 w 48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1" h="14">
                      <a:moveTo>
                        <a:pt x="467" y="7"/>
                      </a:moveTo>
                      <a:lnTo>
                        <a:pt x="47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4" y="14"/>
                      </a:lnTo>
                      <a:lnTo>
                        <a:pt x="481" y="7"/>
                      </a:lnTo>
                      <a:lnTo>
                        <a:pt x="474" y="14"/>
                      </a:lnTo>
                      <a:lnTo>
                        <a:pt x="478" y="11"/>
                      </a:lnTo>
                      <a:lnTo>
                        <a:pt x="481" y="7"/>
                      </a:lnTo>
                      <a:lnTo>
                        <a:pt x="478" y="3"/>
                      </a:lnTo>
                      <a:lnTo>
                        <a:pt x="474" y="0"/>
                      </a:lnTo>
                      <a:lnTo>
                        <a:pt x="46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0" name="Freeform 608"/>
                <p:cNvSpPr>
                  <a:spLocks/>
                </p:cNvSpPr>
                <p:nvPr/>
              </p:nvSpPr>
              <p:spPr bwMode="auto">
                <a:xfrm>
                  <a:off x="5127" y="2687"/>
                  <a:ext cx="51" cy="188"/>
                </a:xfrm>
                <a:custGeom>
                  <a:avLst/>
                  <a:gdLst>
                    <a:gd name="T0" fmla="*/ 2 w 102"/>
                    <a:gd name="T1" fmla="*/ 6 h 376"/>
                    <a:gd name="T2" fmla="*/ 2 w 102"/>
                    <a:gd name="T3" fmla="*/ 1 h 376"/>
                    <a:gd name="T4" fmla="*/ 0 w 102"/>
                    <a:gd name="T5" fmla="*/ 0 h 376"/>
                    <a:gd name="T6" fmla="*/ 0 w 102"/>
                    <a:gd name="T7" fmla="*/ 6 h 376"/>
                    <a:gd name="T8" fmla="*/ 2 w 102"/>
                    <a:gd name="T9" fmla="*/ 6 h 3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376"/>
                    <a:gd name="T17" fmla="*/ 102 w 102"/>
                    <a:gd name="T18" fmla="*/ 376 h 3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376">
                      <a:moveTo>
                        <a:pt x="102" y="334"/>
                      </a:moveTo>
                      <a:lnTo>
                        <a:pt x="102" y="42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102" y="334"/>
                      </a:lnTo>
                      <a:close/>
                    </a:path>
                  </a:pathLst>
                </a:cu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1" name="Freeform 609"/>
                <p:cNvSpPr>
                  <a:spLocks/>
                </p:cNvSpPr>
                <p:nvPr/>
              </p:nvSpPr>
              <p:spPr bwMode="auto">
                <a:xfrm>
                  <a:off x="5175" y="2704"/>
                  <a:ext cx="7" cy="150"/>
                </a:xfrm>
                <a:custGeom>
                  <a:avLst/>
                  <a:gdLst>
                    <a:gd name="T0" fmla="*/ 0 w 15"/>
                    <a:gd name="T1" fmla="*/ 1 h 300"/>
                    <a:gd name="T2" fmla="*/ 0 w 15"/>
                    <a:gd name="T3" fmla="*/ 1 h 300"/>
                    <a:gd name="T4" fmla="*/ 0 w 15"/>
                    <a:gd name="T5" fmla="*/ 5 h 300"/>
                    <a:gd name="T6" fmla="*/ 0 w 15"/>
                    <a:gd name="T7" fmla="*/ 5 h 300"/>
                    <a:gd name="T8" fmla="*/ 0 w 15"/>
                    <a:gd name="T9" fmla="*/ 1 h 300"/>
                    <a:gd name="T10" fmla="*/ 0 w 15"/>
                    <a:gd name="T11" fmla="*/ 1 h 300"/>
                    <a:gd name="T12" fmla="*/ 0 w 15"/>
                    <a:gd name="T13" fmla="*/ 1 h 300"/>
                    <a:gd name="T14" fmla="*/ 0 w 15"/>
                    <a:gd name="T15" fmla="*/ 1 h 300"/>
                    <a:gd name="T16" fmla="*/ 0 w 15"/>
                    <a:gd name="T17" fmla="*/ 0 h 300"/>
                    <a:gd name="T18" fmla="*/ 0 w 15"/>
                    <a:gd name="T19" fmla="*/ 1 h 300"/>
                    <a:gd name="T20" fmla="*/ 0 w 15"/>
                    <a:gd name="T21" fmla="*/ 1 h 300"/>
                    <a:gd name="T22" fmla="*/ 0 w 15"/>
                    <a:gd name="T23" fmla="*/ 1 h 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300"/>
                    <a:gd name="T38" fmla="*/ 15 w 15"/>
                    <a:gd name="T39" fmla="*/ 300 h 3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300">
                      <a:moveTo>
                        <a:pt x="6" y="13"/>
                      </a:moveTo>
                      <a:lnTo>
                        <a:pt x="0" y="8"/>
                      </a:lnTo>
                      <a:lnTo>
                        <a:pt x="0" y="300"/>
                      </a:lnTo>
                      <a:lnTo>
                        <a:pt x="15" y="300"/>
                      </a:lnTo>
                      <a:lnTo>
                        <a:pt x="15" y="8"/>
                      </a:lnTo>
                      <a:lnTo>
                        <a:pt x="9" y="2"/>
                      </a:lnTo>
                      <a:lnTo>
                        <a:pt x="15" y="8"/>
                      </a:lnTo>
                      <a:lnTo>
                        <a:pt x="12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2" name="Freeform 610"/>
                <p:cNvSpPr>
                  <a:spLocks/>
                </p:cNvSpPr>
                <p:nvPr/>
              </p:nvSpPr>
              <p:spPr bwMode="auto">
                <a:xfrm>
                  <a:off x="5123" y="2684"/>
                  <a:ext cx="56" cy="27"/>
                </a:xfrm>
                <a:custGeom>
                  <a:avLst/>
                  <a:gdLst>
                    <a:gd name="T0" fmla="*/ 1 w 111"/>
                    <a:gd name="T1" fmla="*/ 1 h 53"/>
                    <a:gd name="T2" fmla="*/ 1 w 111"/>
                    <a:gd name="T3" fmla="*/ 1 h 53"/>
                    <a:gd name="T4" fmla="*/ 2 w 111"/>
                    <a:gd name="T5" fmla="*/ 1 h 53"/>
                    <a:gd name="T6" fmla="*/ 2 w 111"/>
                    <a:gd name="T7" fmla="*/ 1 h 53"/>
                    <a:gd name="T8" fmla="*/ 1 w 111"/>
                    <a:gd name="T9" fmla="*/ 0 h 53"/>
                    <a:gd name="T10" fmla="*/ 0 w 111"/>
                    <a:gd name="T11" fmla="*/ 1 h 53"/>
                    <a:gd name="T12" fmla="*/ 1 w 111"/>
                    <a:gd name="T13" fmla="*/ 0 h 53"/>
                    <a:gd name="T14" fmla="*/ 1 w 111"/>
                    <a:gd name="T15" fmla="*/ 1 h 53"/>
                    <a:gd name="T16" fmla="*/ 1 w 111"/>
                    <a:gd name="T17" fmla="*/ 1 h 53"/>
                    <a:gd name="T18" fmla="*/ 1 w 111"/>
                    <a:gd name="T19" fmla="*/ 1 h 53"/>
                    <a:gd name="T20" fmla="*/ 1 w 111"/>
                    <a:gd name="T21" fmla="*/ 1 h 53"/>
                    <a:gd name="T22" fmla="*/ 1 w 11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53"/>
                    <a:gd name="T38" fmla="*/ 111 w 11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53">
                      <a:moveTo>
                        <a:pt x="14" y="6"/>
                      </a:moveTo>
                      <a:lnTo>
                        <a:pt x="6" y="12"/>
                      </a:lnTo>
                      <a:lnTo>
                        <a:pt x="108" y="53"/>
                      </a:lnTo>
                      <a:lnTo>
                        <a:pt x="111" y="42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3" y="9"/>
                      </a:lnTo>
                      <a:lnTo>
                        <a:pt x="6" y="12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3" name="Freeform 611"/>
                <p:cNvSpPr>
                  <a:spLocks/>
                </p:cNvSpPr>
                <p:nvPr/>
              </p:nvSpPr>
              <p:spPr bwMode="auto">
                <a:xfrm>
                  <a:off x="5123" y="2687"/>
                  <a:ext cx="8" cy="191"/>
                </a:xfrm>
                <a:custGeom>
                  <a:avLst/>
                  <a:gdLst>
                    <a:gd name="T0" fmla="*/ 1 w 14"/>
                    <a:gd name="T1" fmla="*/ 6 h 382"/>
                    <a:gd name="T2" fmla="*/ 1 w 14"/>
                    <a:gd name="T3" fmla="*/ 6 h 382"/>
                    <a:gd name="T4" fmla="*/ 1 w 14"/>
                    <a:gd name="T5" fmla="*/ 0 h 382"/>
                    <a:gd name="T6" fmla="*/ 0 w 14"/>
                    <a:gd name="T7" fmla="*/ 0 h 382"/>
                    <a:gd name="T8" fmla="*/ 0 w 14"/>
                    <a:gd name="T9" fmla="*/ 6 h 382"/>
                    <a:gd name="T10" fmla="*/ 1 w 14"/>
                    <a:gd name="T11" fmla="*/ 6 h 382"/>
                    <a:gd name="T12" fmla="*/ 0 w 14"/>
                    <a:gd name="T13" fmla="*/ 6 h 382"/>
                    <a:gd name="T14" fmla="*/ 1 w 14"/>
                    <a:gd name="T15" fmla="*/ 6 h 382"/>
                    <a:gd name="T16" fmla="*/ 1 w 14"/>
                    <a:gd name="T17" fmla="*/ 6 h 382"/>
                    <a:gd name="T18" fmla="*/ 1 w 14"/>
                    <a:gd name="T19" fmla="*/ 6 h 382"/>
                    <a:gd name="T20" fmla="*/ 1 w 14"/>
                    <a:gd name="T21" fmla="*/ 6 h 382"/>
                    <a:gd name="T22" fmla="*/ 1 w 14"/>
                    <a:gd name="T23" fmla="*/ 6 h 3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382"/>
                    <a:gd name="T38" fmla="*/ 14 w 14"/>
                    <a:gd name="T39" fmla="*/ 382 h 3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382">
                      <a:moveTo>
                        <a:pt x="6" y="371"/>
                      </a:moveTo>
                      <a:lnTo>
                        <a:pt x="14" y="37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76"/>
                      </a:lnTo>
                      <a:lnTo>
                        <a:pt x="9" y="382"/>
                      </a:lnTo>
                      <a:lnTo>
                        <a:pt x="0" y="376"/>
                      </a:lnTo>
                      <a:lnTo>
                        <a:pt x="3" y="381"/>
                      </a:lnTo>
                      <a:lnTo>
                        <a:pt x="7" y="382"/>
                      </a:lnTo>
                      <a:lnTo>
                        <a:pt x="11" y="381"/>
                      </a:lnTo>
                      <a:lnTo>
                        <a:pt x="14" y="376"/>
                      </a:lnTo>
                      <a:lnTo>
                        <a:pt x="6" y="3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4" name="Freeform 612"/>
                <p:cNvSpPr>
                  <a:spLocks/>
                </p:cNvSpPr>
                <p:nvPr/>
              </p:nvSpPr>
              <p:spPr bwMode="auto">
                <a:xfrm>
                  <a:off x="5126" y="2851"/>
                  <a:ext cx="56" cy="27"/>
                </a:xfrm>
                <a:custGeom>
                  <a:avLst/>
                  <a:gdLst>
                    <a:gd name="T0" fmla="*/ 2 w 111"/>
                    <a:gd name="T1" fmla="*/ 1 h 53"/>
                    <a:gd name="T2" fmla="*/ 2 w 111"/>
                    <a:gd name="T3" fmla="*/ 0 h 53"/>
                    <a:gd name="T4" fmla="*/ 0 w 111"/>
                    <a:gd name="T5" fmla="*/ 1 h 53"/>
                    <a:gd name="T6" fmla="*/ 1 w 111"/>
                    <a:gd name="T7" fmla="*/ 1 h 53"/>
                    <a:gd name="T8" fmla="*/ 2 w 111"/>
                    <a:gd name="T9" fmla="*/ 1 h 53"/>
                    <a:gd name="T10" fmla="*/ 2 w 111"/>
                    <a:gd name="T11" fmla="*/ 1 h 53"/>
                    <a:gd name="T12" fmla="*/ 2 w 111"/>
                    <a:gd name="T13" fmla="*/ 1 h 53"/>
                    <a:gd name="T14" fmla="*/ 2 w 111"/>
                    <a:gd name="T15" fmla="*/ 1 h 53"/>
                    <a:gd name="T16" fmla="*/ 2 w 111"/>
                    <a:gd name="T17" fmla="*/ 1 h 53"/>
                    <a:gd name="T18" fmla="*/ 2 w 111"/>
                    <a:gd name="T19" fmla="*/ 1 h 53"/>
                    <a:gd name="T20" fmla="*/ 2 w 111"/>
                    <a:gd name="T21" fmla="*/ 0 h 53"/>
                    <a:gd name="T22" fmla="*/ 2 w 11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53"/>
                    <a:gd name="T38" fmla="*/ 111 w 11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53">
                      <a:moveTo>
                        <a:pt x="96" y="5"/>
                      </a:moveTo>
                      <a:lnTo>
                        <a:pt x="102" y="0"/>
                      </a:lnTo>
                      <a:lnTo>
                        <a:pt x="0" y="42"/>
                      </a:lnTo>
                      <a:lnTo>
                        <a:pt x="3" y="53"/>
                      </a:lnTo>
                      <a:lnTo>
                        <a:pt x="105" y="11"/>
                      </a:lnTo>
                      <a:lnTo>
                        <a:pt x="111" y="5"/>
                      </a:lnTo>
                      <a:lnTo>
                        <a:pt x="105" y="11"/>
                      </a:lnTo>
                      <a:lnTo>
                        <a:pt x="109" y="8"/>
                      </a:lnTo>
                      <a:lnTo>
                        <a:pt x="109" y="4"/>
                      </a:lnTo>
                      <a:lnTo>
                        <a:pt x="106" y="1"/>
                      </a:lnTo>
                      <a:lnTo>
                        <a:pt x="102" y="0"/>
                      </a:lnTo>
                      <a:lnTo>
                        <a:pt x="9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5" name="Rectangle 613"/>
                <p:cNvSpPr>
                  <a:spLocks noChangeArrowheads="1"/>
                </p:cNvSpPr>
                <p:nvPr/>
              </p:nvSpPr>
              <p:spPr bwMode="auto">
                <a:xfrm>
                  <a:off x="5043" y="2951"/>
                  <a:ext cx="136" cy="134"/>
                </a:xfrm>
                <a:prstGeom prst="rect">
                  <a:avLst/>
                </a:pr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6" name="Freeform 614"/>
                <p:cNvSpPr>
                  <a:spLocks/>
                </p:cNvSpPr>
                <p:nvPr/>
              </p:nvSpPr>
              <p:spPr bwMode="auto">
                <a:xfrm>
                  <a:off x="5175" y="2947"/>
                  <a:ext cx="8" cy="138"/>
                </a:xfrm>
                <a:custGeom>
                  <a:avLst/>
                  <a:gdLst>
                    <a:gd name="T0" fmla="*/ 1 w 14"/>
                    <a:gd name="T1" fmla="*/ 1 h 275"/>
                    <a:gd name="T2" fmla="*/ 0 w 14"/>
                    <a:gd name="T3" fmla="*/ 1 h 275"/>
                    <a:gd name="T4" fmla="*/ 0 w 14"/>
                    <a:gd name="T5" fmla="*/ 5 h 275"/>
                    <a:gd name="T6" fmla="*/ 1 w 14"/>
                    <a:gd name="T7" fmla="*/ 5 h 275"/>
                    <a:gd name="T8" fmla="*/ 1 w 14"/>
                    <a:gd name="T9" fmla="*/ 1 h 275"/>
                    <a:gd name="T10" fmla="*/ 1 w 14"/>
                    <a:gd name="T11" fmla="*/ 0 h 275"/>
                    <a:gd name="T12" fmla="*/ 1 w 14"/>
                    <a:gd name="T13" fmla="*/ 1 h 275"/>
                    <a:gd name="T14" fmla="*/ 1 w 14"/>
                    <a:gd name="T15" fmla="*/ 1 h 275"/>
                    <a:gd name="T16" fmla="*/ 1 w 14"/>
                    <a:gd name="T17" fmla="*/ 0 h 275"/>
                    <a:gd name="T18" fmla="*/ 1 w 14"/>
                    <a:gd name="T19" fmla="*/ 1 h 275"/>
                    <a:gd name="T20" fmla="*/ 0 w 14"/>
                    <a:gd name="T21" fmla="*/ 1 h 275"/>
                    <a:gd name="T22" fmla="*/ 1 w 14"/>
                    <a:gd name="T23" fmla="*/ 1 h 2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75"/>
                    <a:gd name="T38" fmla="*/ 14 w 14"/>
                    <a:gd name="T39" fmla="*/ 275 h 2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75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275"/>
                      </a:lnTo>
                      <a:lnTo>
                        <a:pt x="14" y="275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7" name="Freeform 615"/>
                <p:cNvSpPr>
                  <a:spLocks/>
                </p:cNvSpPr>
                <p:nvPr/>
              </p:nvSpPr>
              <p:spPr bwMode="auto">
                <a:xfrm>
                  <a:off x="5040" y="2947"/>
                  <a:ext cx="139" cy="7"/>
                </a:xfrm>
                <a:custGeom>
                  <a:avLst/>
                  <a:gdLst>
                    <a:gd name="T0" fmla="*/ 1 w 278"/>
                    <a:gd name="T1" fmla="*/ 1 h 14"/>
                    <a:gd name="T2" fmla="*/ 1 w 278"/>
                    <a:gd name="T3" fmla="*/ 1 h 14"/>
                    <a:gd name="T4" fmla="*/ 5 w 278"/>
                    <a:gd name="T5" fmla="*/ 1 h 14"/>
                    <a:gd name="T6" fmla="*/ 5 w 278"/>
                    <a:gd name="T7" fmla="*/ 0 h 14"/>
                    <a:gd name="T8" fmla="*/ 1 w 278"/>
                    <a:gd name="T9" fmla="*/ 0 h 14"/>
                    <a:gd name="T10" fmla="*/ 0 w 278"/>
                    <a:gd name="T11" fmla="*/ 1 h 14"/>
                    <a:gd name="T12" fmla="*/ 1 w 278"/>
                    <a:gd name="T13" fmla="*/ 0 h 14"/>
                    <a:gd name="T14" fmla="*/ 1 w 278"/>
                    <a:gd name="T15" fmla="*/ 1 h 14"/>
                    <a:gd name="T16" fmla="*/ 1 w 278"/>
                    <a:gd name="T17" fmla="*/ 1 h 14"/>
                    <a:gd name="T18" fmla="*/ 1 w 278"/>
                    <a:gd name="T19" fmla="*/ 1 h 14"/>
                    <a:gd name="T20" fmla="*/ 1 w 278"/>
                    <a:gd name="T21" fmla="*/ 1 h 14"/>
                    <a:gd name="T22" fmla="*/ 1 w 278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8"/>
                    <a:gd name="T37" fmla="*/ 0 h 14"/>
                    <a:gd name="T38" fmla="*/ 278 w 278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8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278" y="14"/>
                      </a:lnTo>
                      <a:lnTo>
                        <a:pt x="278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8" name="Freeform 616"/>
                <p:cNvSpPr>
                  <a:spLocks/>
                </p:cNvSpPr>
                <p:nvPr/>
              </p:nvSpPr>
              <p:spPr bwMode="auto">
                <a:xfrm>
                  <a:off x="5040" y="2951"/>
                  <a:ext cx="7" cy="138"/>
                </a:xfrm>
                <a:custGeom>
                  <a:avLst/>
                  <a:gdLst>
                    <a:gd name="T0" fmla="*/ 1 w 14"/>
                    <a:gd name="T1" fmla="*/ 5 h 275"/>
                    <a:gd name="T2" fmla="*/ 1 w 14"/>
                    <a:gd name="T3" fmla="*/ 5 h 275"/>
                    <a:gd name="T4" fmla="*/ 1 w 14"/>
                    <a:gd name="T5" fmla="*/ 0 h 275"/>
                    <a:gd name="T6" fmla="*/ 0 w 14"/>
                    <a:gd name="T7" fmla="*/ 0 h 275"/>
                    <a:gd name="T8" fmla="*/ 0 w 14"/>
                    <a:gd name="T9" fmla="*/ 5 h 275"/>
                    <a:gd name="T10" fmla="*/ 1 w 14"/>
                    <a:gd name="T11" fmla="*/ 5 h 275"/>
                    <a:gd name="T12" fmla="*/ 0 w 14"/>
                    <a:gd name="T13" fmla="*/ 5 h 275"/>
                    <a:gd name="T14" fmla="*/ 1 w 14"/>
                    <a:gd name="T15" fmla="*/ 5 h 275"/>
                    <a:gd name="T16" fmla="*/ 1 w 14"/>
                    <a:gd name="T17" fmla="*/ 5 h 275"/>
                    <a:gd name="T18" fmla="*/ 1 w 14"/>
                    <a:gd name="T19" fmla="*/ 5 h 275"/>
                    <a:gd name="T20" fmla="*/ 1 w 14"/>
                    <a:gd name="T21" fmla="*/ 5 h 275"/>
                    <a:gd name="T22" fmla="*/ 1 w 14"/>
                    <a:gd name="T23" fmla="*/ 5 h 2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75"/>
                    <a:gd name="T38" fmla="*/ 14 w 14"/>
                    <a:gd name="T39" fmla="*/ 275 h 2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75">
                      <a:moveTo>
                        <a:pt x="7" y="261"/>
                      </a:moveTo>
                      <a:lnTo>
                        <a:pt x="14" y="26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68"/>
                      </a:lnTo>
                      <a:lnTo>
                        <a:pt x="7" y="275"/>
                      </a:lnTo>
                      <a:lnTo>
                        <a:pt x="0" y="268"/>
                      </a:lnTo>
                      <a:lnTo>
                        <a:pt x="3" y="272"/>
                      </a:lnTo>
                      <a:lnTo>
                        <a:pt x="7" y="274"/>
                      </a:lnTo>
                      <a:lnTo>
                        <a:pt x="11" y="272"/>
                      </a:lnTo>
                      <a:lnTo>
                        <a:pt x="14" y="268"/>
                      </a:lnTo>
                      <a:lnTo>
                        <a:pt x="7" y="2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19" name="Freeform 617"/>
                <p:cNvSpPr>
                  <a:spLocks/>
                </p:cNvSpPr>
                <p:nvPr/>
              </p:nvSpPr>
              <p:spPr bwMode="auto">
                <a:xfrm>
                  <a:off x="5043" y="3081"/>
                  <a:ext cx="140" cy="8"/>
                </a:xfrm>
                <a:custGeom>
                  <a:avLst/>
                  <a:gdLst>
                    <a:gd name="T0" fmla="*/ 5 w 278"/>
                    <a:gd name="T1" fmla="*/ 1 h 14"/>
                    <a:gd name="T2" fmla="*/ 5 w 278"/>
                    <a:gd name="T3" fmla="*/ 0 h 14"/>
                    <a:gd name="T4" fmla="*/ 0 w 278"/>
                    <a:gd name="T5" fmla="*/ 0 h 14"/>
                    <a:gd name="T6" fmla="*/ 0 w 278"/>
                    <a:gd name="T7" fmla="*/ 1 h 14"/>
                    <a:gd name="T8" fmla="*/ 5 w 278"/>
                    <a:gd name="T9" fmla="*/ 1 h 14"/>
                    <a:gd name="T10" fmla="*/ 5 w 278"/>
                    <a:gd name="T11" fmla="*/ 1 h 14"/>
                    <a:gd name="T12" fmla="*/ 5 w 278"/>
                    <a:gd name="T13" fmla="*/ 1 h 14"/>
                    <a:gd name="T14" fmla="*/ 5 w 278"/>
                    <a:gd name="T15" fmla="*/ 1 h 14"/>
                    <a:gd name="T16" fmla="*/ 5 w 278"/>
                    <a:gd name="T17" fmla="*/ 1 h 14"/>
                    <a:gd name="T18" fmla="*/ 5 w 278"/>
                    <a:gd name="T19" fmla="*/ 1 h 14"/>
                    <a:gd name="T20" fmla="*/ 5 w 278"/>
                    <a:gd name="T21" fmla="*/ 0 h 14"/>
                    <a:gd name="T22" fmla="*/ 5 w 278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8"/>
                    <a:gd name="T37" fmla="*/ 0 h 14"/>
                    <a:gd name="T38" fmla="*/ 278 w 278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8" h="14">
                      <a:moveTo>
                        <a:pt x="264" y="7"/>
                      </a:moveTo>
                      <a:lnTo>
                        <a:pt x="271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71" y="14"/>
                      </a:lnTo>
                      <a:lnTo>
                        <a:pt x="278" y="7"/>
                      </a:lnTo>
                      <a:lnTo>
                        <a:pt x="271" y="14"/>
                      </a:lnTo>
                      <a:lnTo>
                        <a:pt x="275" y="11"/>
                      </a:lnTo>
                      <a:lnTo>
                        <a:pt x="278" y="7"/>
                      </a:lnTo>
                      <a:lnTo>
                        <a:pt x="275" y="3"/>
                      </a:lnTo>
                      <a:lnTo>
                        <a:pt x="271" y="0"/>
                      </a:lnTo>
                      <a:lnTo>
                        <a:pt x="2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0" name="Rectangle 618"/>
                <p:cNvSpPr>
                  <a:spLocks noChangeArrowheads="1"/>
                </p:cNvSpPr>
                <p:nvPr/>
              </p:nvSpPr>
              <p:spPr bwMode="auto">
                <a:xfrm>
                  <a:off x="5043" y="2653"/>
                  <a:ext cx="84" cy="250"/>
                </a:xfrm>
                <a:prstGeom prst="rect">
                  <a:avLst/>
                </a:pr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1" name="Freeform 619"/>
                <p:cNvSpPr>
                  <a:spLocks/>
                </p:cNvSpPr>
                <p:nvPr/>
              </p:nvSpPr>
              <p:spPr bwMode="auto">
                <a:xfrm>
                  <a:off x="5123" y="2649"/>
                  <a:ext cx="8" cy="254"/>
                </a:xfrm>
                <a:custGeom>
                  <a:avLst/>
                  <a:gdLst>
                    <a:gd name="T0" fmla="*/ 1 w 14"/>
                    <a:gd name="T1" fmla="*/ 1 h 506"/>
                    <a:gd name="T2" fmla="*/ 0 w 14"/>
                    <a:gd name="T3" fmla="*/ 1 h 506"/>
                    <a:gd name="T4" fmla="*/ 0 w 14"/>
                    <a:gd name="T5" fmla="*/ 8 h 506"/>
                    <a:gd name="T6" fmla="*/ 1 w 14"/>
                    <a:gd name="T7" fmla="*/ 8 h 506"/>
                    <a:gd name="T8" fmla="*/ 1 w 14"/>
                    <a:gd name="T9" fmla="*/ 1 h 506"/>
                    <a:gd name="T10" fmla="*/ 1 w 14"/>
                    <a:gd name="T11" fmla="*/ 0 h 506"/>
                    <a:gd name="T12" fmla="*/ 1 w 14"/>
                    <a:gd name="T13" fmla="*/ 1 h 506"/>
                    <a:gd name="T14" fmla="*/ 1 w 14"/>
                    <a:gd name="T15" fmla="*/ 1 h 506"/>
                    <a:gd name="T16" fmla="*/ 1 w 14"/>
                    <a:gd name="T17" fmla="*/ 0 h 506"/>
                    <a:gd name="T18" fmla="*/ 1 w 14"/>
                    <a:gd name="T19" fmla="*/ 1 h 506"/>
                    <a:gd name="T20" fmla="*/ 0 w 14"/>
                    <a:gd name="T21" fmla="*/ 1 h 506"/>
                    <a:gd name="T22" fmla="*/ 1 w 14"/>
                    <a:gd name="T23" fmla="*/ 1 h 5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506"/>
                    <a:gd name="T38" fmla="*/ 14 w 14"/>
                    <a:gd name="T39" fmla="*/ 506 h 5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506">
                      <a:moveTo>
                        <a:pt x="7" y="14"/>
                      </a:moveTo>
                      <a:lnTo>
                        <a:pt x="0" y="7"/>
                      </a:lnTo>
                      <a:lnTo>
                        <a:pt x="0" y="506"/>
                      </a:lnTo>
                      <a:lnTo>
                        <a:pt x="14" y="506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2" name="Freeform 620"/>
                <p:cNvSpPr>
                  <a:spLocks/>
                </p:cNvSpPr>
                <p:nvPr/>
              </p:nvSpPr>
              <p:spPr bwMode="auto">
                <a:xfrm>
                  <a:off x="5040" y="2649"/>
                  <a:ext cx="87" cy="8"/>
                </a:xfrm>
                <a:custGeom>
                  <a:avLst/>
                  <a:gdLst>
                    <a:gd name="T0" fmla="*/ 1 w 174"/>
                    <a:gd name="T1" fmla="*/ 1 h 14"/>
                    <a:gd name="T2" fmla="*/ 1 w 174"/>
                    <a:gd name="T3" fmla="*/ 1 h 14"/>
                    <a:gd name="T4" fmla="*/ 3 w 174"/>
                    <a:gd name="T5" fmla="*/ 1 h 14"/>
                    <a:gd name="T6" fmla="*/ 3 w 174"/>
                    <a:gd name="T7" fmla="*/ 0 h 14"/>
                    <a:gd name="T8" fmla="*/ 1 w 174"/>
                    <a:gd name="T9" fmla="*/ 0 h 14"/>
                    <a:gd name="T10" fmla="*/ 0 w 174"/>
                    <a:gd name="T11" fmla="*/ 1 h 14"/>
                    <a:gd name="T12" fmla="*/ 1 w 174"/>
                    <a:gd name="T13" fmla="*/ 0 h 14"/>
                    <a:gd name="T14" fmla="*/ 1 w 174"/>
                    <a:gd name="T15" fmla="*/ 1 h 14"/>
                    <a:gd name="T16" fmla="*/ 1 w 174"/>
                    <a:gd name="T17" fmla="*/ 1 h 14"/>
                    <a:gd name="T18" fmla="*/ 1 w 174"/>
                    <a:gd name="T19" fmla="*/ 1 h 14"/>
                    <a:gd name="T20" fmla="*/ 1 w 174"/>
                    <a:gd name="T21" fmla="*/ 1 h 14"/>
                    <a:gd name="T22" fmla="*/ 1 w 174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4"/>
                    <a:gd name="T37" fmla="*/ 0 h 14"/>
                    <a:gd name="T38" fmla="*/ 174 w 174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4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174" y="14"/>
                      </a:lnTo>
                      <a:lnTo>
                        <a:pt x="174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3" name="Freeform 621"/>
                <p:cNvSpPr>
                  <a:spLocks/>
                </p:cNvSpPr>
                <p:nvPr/>
              </p:nvSpPr>
              <p:spPr bwMode="auto">
                <a:xfrm>
                  <a:off x="5040" y="2653"/>
                  <a:ext cx="7" cy="253"/>
                </a:xfrm>
                <a:custGeom>
                  <a:avLst/>
                  <a:gdLst>
                    <a:gd name="T0" fmla="*/ 1 w 14"/>
                    <a:gd name="T1" fmla="*/ 8 h 506"/>
                    <a:gd name="T2" fmla="*/ 1 w 14"/>
                    <a:gd name="T3" fmla="*/ 8 h 506"/>
                    <a:gd name="T4" fmla="*/ 1 w 14"/>
                    <a:gd name="T5" fmla="*/ 0 h 506"/>
                    <a:gd name="T6" fmla="*/ 0 w 14"/>
                    <a:gd name="T7" fmla="*/ 0 h 506"/>
                    <a:gd name="T8" fmla="*/ 0 w 14"/>
                    <a:gd name="T9" fmla="*/ 8 h 506"/>
                    <a:gd name="T10" fmla="*/ 1 w 14"/>
                    <a:gd name="T11" fmla="*/ 8 h 506"/>
                    <a:gd name="T12" fmla="*/ 0 w 14"/>
                    <a:gd name="T13" fmla="*/ 8 h 506"/>
                    <a:gd name="T14" fmla="*/ 1 w 14"/>
                    <a:gd name="T15" fmla="*/ 8 h 506"/>
                    <a:gd name="T16" fmla="*/ 1 w 14"/>
                    <a:gd name="T17" fmla="*/ 8 h 506"/>
                    <a:gd name="T18" fmla="*/ 1 w 14"/>
                    <a:gd name="T19" fmla="*/ 8 h 506"/>
                    <a:gd name="T20" fmla="*/ 1 w 14"/>
                    <a:gd name="T21" fmla="*/ 8 h 506"/>
                    <a:gd name="T22" fmla="*/ 1 w 14"/>
                    <a:gd name="T23" fmla="*/ 8 h 5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506"/>
                    <a:gd name="T38" fmla="*/ 14 w 14"/>
                    <a:gd name="T39" fmla="*/ 506 h 5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506">
                      <a:moveTo>
                        <a:pt x="7" y="492"/>
                      </a:moveTo>
                      <a:lnTo>
                        <a:pt x="14" y="49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99"/>
                      </a:lnTo>
                      <a:lnTo>
                        <a:pt x="7" y="506"/>
                      </a:lnTo>
                      <a:lnTo>
                        <a:pt x="0" y="499"/>
                      </a:lnTo>
                      <a:lnTo>
                        <a:pt x="3" y="503"/>
                      </a:lnTo>
                      <a:lnTo>
                        <a:pt x="7" y="505"/>
                      </a:lnTo>
                      <a:lnTo>
                        <a:pt x="11" y="503"/>
                      </a:lnTo>
                      <a:lnTo>
                        <a:pt x="14" y="499"/>
                      </a:lnTo>
                      <a:lnTo>
                        <a:pt x="7" y="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4" name="Freeform 622"/>
                <p:cNvSpPr>
                  <a:spLocks/>
                </p:cNvSpPr>
                <p:nvPr/>
              </p:nvSpPr>
              <p:spPr bwMode="auto">
                <a:xfrm>
                  <a:off x="5043" y="2899"/>
                  <a:ext cx="88" cy="7"/>
                </a:xfrm>
                <a:custGeom>
                  <a:avLst/>
                  <a:gdLst>
                    <a:gd name="T0" fmla="*/ 3 w 174"/>
                    <a:gd name="T1" fmla="*/ 1 h 14"/>
                    <a:gd name="T2" fmla="*/ 3 w 174"/>
                    <a:gd name="T3" fmla="*/ 0 h 14"/>
                    <a:gd name="T4" fmla="*/ 0 w 174"/>
                    <a:gd name="T5" fmla="*/ 0 h 14"/>
                    <a:gd name="T6" fmla="*/ 0 w 174"/>
                    <a:gd name="T7" fmla="*/ 1 h 14"/>
                    <a:gd name="T8" fmla="*/ 3 w 174"/>
                    <a:gd name="T9" fmla="*/ 1 h 14"/>
                    <a:gd name="T10" fmla="*/ 3 w 174"/>
                    <a:gd name="T11" fmla="*/ 1 h 14"/>
                    <a:gd name="T12" fmla="*/ 3 w 174"/>
                    <a:gd name="T13" fmla="*/ 1 h 14"/>
                    <a:gd name="T14" fmla="*/ 3 w 174"/>
                    <a:gd name="T15" fmla="*/ 1 h 14"/>
                    <a:gd name="T16" fmla="*/ 3 w 174"/>
                    <a:gd name="T17" fmla="*/ 1 h 14"/>
                    <a:gd name="T18" fmla="*/ 3 w 174"/>
                    <a:gd name="T19" fmla="*/ 1 h 14"/>
                    <a:gd name="T20" fmla="*/ 3 w 174"/>
                    <a:gd name="T21" fmla="*/ 0 h 14"/>
                    <a:gd name="T22" fmla="*/ 3 w 174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4"/>
                    <a:gd name="T37" fmla="*/ 0 h 14"/>
                    <a:gd name="T38" fmla="*/ 174 w 174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4" h="14">
                      <a:moveTo>
                        <a:pt x="160" y="7"/>
                      </a:move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67" y="14"/>
                      </a:lnTo>
                      <a:lnTo>
                        <a:pt x="174" y="7"/>
                      </a:lnTo>
                      <a:lnTo>
                        <a:pt x="167" y="14"/>
                      </a:lnTo>
                      <a:lnTo>
                        <a:pt x="171" y="11"/>
                      </a:lnTo>
                      <a:lnTo>
                        <a:pt x="174" y="7"/>
                      </a:lnTo>
                      <a:lnTo>
                        <a:pt x="171" y="3"/>
                      </a:lnTo>
                      <a:lnTo>
                        <a:pt x="167" y="0"/>
                      </a:lnTo>
                      <a:lnTo>
                        <a:pt x="16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5" name="Freeform 623"/>
                <p:cNvSpPr>
                  <a:spLocks/>
                </p:cNvSpPr>
                <p:nvPr/>
              </p:nvSpPr>
              <p:spPr bwMode="auto">
                <a:xfrm>
                  <a:off x="4958" y="3063"/>
                  <a:ext cx="110" cy="80"/>
                </a:xfrm>
                <a:custGeom>
                  <a:avLst/>
                  <a:gdLst>
                    <a:gd name="T0" fmla="*/ 0 w 219"/>
                    <a:gd name="T1" fmla="*/ 2 h 159"/>
                    <a:gd name="T2" fmla="*/ 0 w 219"/>
                    <a:gd name="T3" fmla="*/ 3 h 159"/>
                    <a:gd name="T4" fmla="*/ 4 w 219"/>
                    <a:gd name="T5" fmla="*/ 2 h 159"/>
                    <a:gd name="T6" fmla="*/ 4 w 219"/>
                    <a:gd name="T7" fmla="*/ 0 h 159"/>
                    <a:gd name="T8" fmla="*/ 0 w 219"/>
                    <a:gd name="T9" fmla="*/ 2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9"/>
                    <a:gd name="T16" fmla="*/ 0 h 159"/>
                    <a:gd name="T17" fmla="*/ 219 w 219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9" h="159">
                      <a:moveTo>
                        <a:pt x="0" y="115"/>
                      </a:moveTo>
                      <a:lnTo>
                        <a:pt x="0" y="159"/>
                      </a:lnTo>
                      <a:lnTo>
                        <a:pt x="219" y="86"/>
                      </a:lnTo>
                      <a:lnTo>
                        <a:pt x="219" y="0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6" name="Freeform 624"/>
                <p:cNvSpPr>
                  <a:spLocks/>
                </p:cNvSpPr>
                <p:nvPr/>
              </p:nvSpPr>
              <p:spPr bwMode="auto">
                <a:xfrm>
                  <a:off x="4955" y="3121"/>
                  <a:ext cx="7" cy="25"/>
                </a:xfrm>
                <a:custGeom>
                  <a:avLst/>
                  <a:gdLst>
                    <a:gd name="T0" fmla="*/ 1 w 14"/>
                    <a:gd name="T1" fmla="*/ 1 h 49"/>
                    <a:gd name="T2" fmla="*/ 1 w 14"/>
                    <a:gd name="T3" fmla="*/ 1 h 49"/>
                    <a:gd name="T4" fmla="*/ 1 w 14"/>
                    <a:gd name="T5" fmla="*/ 0 h 49"/>
                    <a:gd name="T6" fmla="*/ 0 w 14"/>
                    <a:gd name="T7" fmla="*/ 0 h 49"/>
                    <a:gd name="T8" fmla="*/ 0 w 14"/>
                    <a:gd name="T9" fmla="*/ 1 h 49"/>
                    <a:gd name="T10" fmla="*/ 1 w 14"/>
                    <a:gd name="T11" fmla="*/ 1 h 49"/>
                    <a:gd name="T12" fmla="*/ 0 w 14"/>
                    <a:gd name="T13" fmla="*/ 1 h 49"/>
                    <a:gd name="T14" fmla="*/ 1 w 14"/>
                    <a:gd name="T15" fmla="*/ 1 h 49"/>
                    <a:gd name="T16" fmla="*/ 1 w 14"/>
                    <a:gd name="T17" fmla="*/ 1 h 49"/>
                    <a:gd name="T18" fmla="*/ 1 w 14"/>
                    <a:gd name="T19" fmla="*/ 1 h 49"/>
                    <a:gd name="T20" fmla="*/ 1 w 14"/>
                    <a:gd name="T21" fmla="*/ 1 h 49"/>
                    <a:gd name="T22" fmla="*/ 1 w 14"/>
                    <a:gd name="T23" fmla="*/ 1 h 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9"/>
                    <a:gd name="T38" fmla="*/ 14 w 14"/>
                    <a:gd name="T39" fmla="*/ 49 h 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9">
                      <a:moveTo>
                        <a:pt x="5" y="38"/>
                      </a:move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9"/>
                      </a:lnTo>
                      <a:lnTo>
                        <a:pt x="0" y="44"/>
                      </a:lnTo>
                      <a:lnTo>
                        <a:pt x="2" y="48"/>
                      </a:lnTo>
                      <a:lnTo>
                        <a:pt x="7" y="49"/>
                      </a:lnTo>
                      <a:lnTo>
                        <a:pt x="11" y="48"/>
                      </a:lnTo>
                      <a:lnTo>
                        <a:pt x="14" y="44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7" name="Freeform 625"/>
                <p:cNvSpPr>
                  <a:spLocks/>
                </p:cNvSpPr>
                <p:nvPr/>
              </p:nvSpPr>
              <p:spPr bwMode="auto">
                <a:xfrm>
                  <a:off x="4958" y="3104"/>
                  <a:ext cx="114" cy="42"/>
                </a:xfrm>
                <a:custGeom>
                  <a:avLst/>
                  <a:gdLst>
                    <a:gd name="T0" fmla="*/ 4 w 228"/>
                    <a:gd name="T1" fmla="*/ 1 h 83"/>
                    <a:gd name="T2" fmla="*/ 4 w 228"/>
                    <a:gd name="T3" fmla="*/ 0 h 83"/>
                    <a:gd name="T4" fmla="*/ 0 w 228"/>
                    <a:gd name="T5" fmla="*/ 2 h 83"/>
                    <a:gd name="T6" fmla="*/ 1 w 228"/>
                    <a:gd name="T7" fmla="*/ 2 h 83"/>
                    <a:gd name="T8" fmla="*/ 4 w 228"/>
                    <a:gd name="T9" fmla="*/ 1 h 83"/>
                    <a:gd name="T10" fmla="*/ 4 w 228"/>
                    <a:gd name="T11" fmla="*/ 1 h 83"/>
                    <a:gd name="T12" fmla="*/ 4 w 228"/>
                    <a:gd name="T13" fmla="*/ 1 h 83"/>
                    <a:gd name="T14" fmla="*/ 4 w 228"/>
                    <a:gd name="T15" fmla="*/ 1 h 83"/>
                    <a:gd name="T16" fmla="*/ 4 w 228"/>
                    <a:gd name="T17" fmla="*/ 1 h 83"/>
                    <a:gd name="T18" fmla="*/ 4 w 228"/>
                    <a:gd name="T19" fmla="*/ 1 h 83"/>
                    <a:gd name="T20" fmla="*/ 4 w 228"/>
                    <a:gd name="T21" fmla="*/ 0 h 83"/>
                    <a:gd name="T22" fmla="*/ 4 w 228"/>
                    <a:gd name="T23" fmla="*/ 1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"/>
                    <a:gd name="T37" fmla="*/ 0 h 83"/>
                    <a:gd name="T38" fmla="*/ 228 w 228"/>
                    <a:gd name="T39" fmla="*/ 83 h 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" h="83">
                      <a:moveTo>
                        <a:pt x="214" y="5"/>
                      </a:moveTo>
                      <a:lnTo>
                        <a:pt x="219" y="0"/>
                      </a:lnTo>
                      <a:lnTo>
                        <a:pt x="0" y="72"/>
                      </a:lnTo>
                      <a:lnTo>
                        <a:pt x="3" y="83"/>
                      </a:lnTo>
                      <a:lnTo>
                        <a:pt x="222" y="11"/>
                      </a:lnTo>
                      <a:lnTo>
                        <a:pt x="228" y="5"/>
                      </a:lnTo>
                      <a:lnTo>
                        <a:pt x="222" y="11"/>
                      </a:lnTo>
                      <a:lnTo>
                        <a:pt x="227" y="8"/>
                      </a:lnTo>
                      <a:lnTo>
                        <a:pt x="227" y="4"/>
                      </a:lnTo>
                      <a:lnTo>
                        <a:pt x="224" y="1"/>
                      </a:lnTo>
                      <a:lnTo>
                        <a:pt x="219" y="0"/>
                      </a:lnTo>
                      <a:lnTo>
                        <a:pt x="2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8" name="Freeform 626"/>
                <p:cNvSpPr>
                  <a:spLocks/>
                </p:cNvSpPr>
                <p:nvPr/>
              </p:nvSpPr>
              <p:spPr bwMode="auto">
                <a:xfrm>
                  <a:off x="5064" y="3060"/>
                  <a:ext cx="8" cy="47"/>
                </a:xfrm>
                <a:custGeom>
                  <a:avLst/>
                  <a:gdLst>
                    <a:gd name="T0" fmla="*/ 1 w 14"/>
                    <a:gd name="T1" fmla="*/ 1 h 93"/>
                    <a:gd name="T2" fmla="*/ 0 w 14"/>
                    <a:gd name="T3" fmla="*/ 1 h 93"/>
                    <a:gd name="T4" fmla="*/ 0 w 14"/>
                    <a:gd name="T5" fmla="*/ 2 h 93"/>
                    <a:gd name="T6" fmla="*/ 1 w 14"/>
                    <a:gd name="T7" fmla="*/ 2 h 93"/>
                    <a:gd name="T8" fmla="*/ 1 w 14"/>
                    <a:gd name="T9" fmla="*/ 1 h 93"/>
                    <a:gd name="T10" fmla="*/ 1 w 14"/>
                    <a:gd name="T11" fmla="*/ 1 h 93"/>
                    <a:gd name="T12" fmla="*/ 1 w 14"/>
                    <a:gd name="T13" fmla="*/ 1 h 93"/>
                    <a:gd name="T14" fmla="*/ 1 w 14"/>
                    <a:gd name="T15" fmla="*/ 1 h 93"/>
                    <a:gd name="T16" fmla="*/ 1 w 14"/>
                    <a:gd name="T17" fmla="*/ 0 h 93"/>
                    <a:gd name="T18" fmla="*/ 1 w 14"/>
                    <a:gd name="T19" fmla="*/ 1 h 93"/>
                    <a:gd name="T20" fmla="*/ 0 w 14"/>
                    <a:gd name="T21" fmla="*/ 1 h 93"/>
                    <a:gd name="T22" fmla="*/ 1 w 14"/>
                    <a:gd name="T23" fmla="*/ 1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93"/>
                    <a:gd name="T38" fmla="*/ 14 w 14"/>
                    <a:gd name="T39" fmla="*/ 93 h 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93">
                      <a:moveTo>
                        <a:pt x="10" y="13"/>
                      </a:moveTo>
                      <a:lnTo>
                        <a:pt x="0" y="7"/>
                      </a:lnTo>
                      <a:lnTo>
                        <a:pt x="0" y="93"/>
                      </a:lnTo>
                      <a:lnTo>
                        <a:pt x="14" y="93"/>
                      </a:lnTo>
                      <a:lnTo>
                        <a:pt x="14" y="7"/>
                      </a:lnTo>
                      <a:lnTo>
                        <a:pt x="4" y="1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29" name="Freeform 627"/>
                <p:cNvSpPr>
                  <a:spLocks/>
                </p:cNvSpPr>
                <p:nvPr/>
              </p:nvSpPr>
              <p:spPr bwMode="auto">
                <a:xfrm>
                  <a:off x="4955" y="3061"/>
                  <a:ext cx="114" cy="63"/>
                </a:xfrm>
                <a:custGeom>
                  <a:avLst/>
                  <a:gdLst>
                    <a:gd name="T0" fmla="*/ 0 w 229"/>
                    <a:gd name="T1" fmla="*/ 1 h 127"/>
                    <a:gd name="T2" fmla="*/ 0 w 229"/>
                    <a:gd name="T3" fmla="*/ 1 h 127"/>
                    <a:gd name="T4" fmla="*/ 3 w 229"/>
                    <a:gd name="T5" fmla="*/ 0 h 127"/>
                    <a:gd name="T6" fmla="*/ 3 w 229"/>
                    <a:gd name="T7" fmla="*/ 0 h 127"/>
                    <a:gd name="T8" fmla="*/ 0 w 229"/>
                    <a:gd name="T9" fmla="*/ 1 h 127"/>
                    <a:gd name="T10" fmla="*/ 0 w 229"/>
                    <a:gd name="T11" fmla="*/ 1 h 127"/>
                    <a:gd name="T12" fmla="*/ 0 w 229"/>
                    <a:gd name="T13" fmla="*/ 1 h 127"/>
                    <a:gd name="T14" fmla="*/ 0 w 229"/>
                    <a:gd name="T15" fmla="*/ 1 h 127"/>
                    <a:gd name="T16" fmla="*/ 0 w 229"/>
                    <a:gd name="T17" fmla="*/ 1 h 127"/>
                    <a:gd name="T18" fmla="*/ 0 w 229"/>
                    <a:gd name="T19" fmla="*/ 1 h 127"/>
                    <a:gd name="T20" fmla="*/ 0 w 229"/>
                    <a:gd name="T21" fmla="*/ 1 h 127"/>
                    <a:gd name="T22" fmla="*/ 0 w 229"/>
                    <a:gd name="T23" fmla="*/ 1 h 1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9"/>
                    <a:gd name="T37" fmla="*/ 0 h 127"/>
                    <a:gd name="T38" fmla="*/ 229 w 229"/>
                    <a:gd name="T39" fmla="*/ 127 h 1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9" h="127">
                      <a:moveTo>
                        <a:pt x="14" y="121"/>
                      </a:moveTo>
                      <a:lnTo>
                        <a:pt x="10" y="127"/>
                      </a:lnTo>
                      <a:lnTo>
                        <a:pt x="229" y="12"/>
                      </a:lnTo>
                      <a:lnTo>
                        <a:pt x="223" y="0"/>
                      </a:lnTo>
                      <a:lnTo>
                        <a:pt x="4" y="115"/>
                      </a:lnTo>
                      <a:lnTo>
                        <a:pt x="0" y="121"/>
                      </a:lnTo>
                      <a:lnTo>
                        <a:pt x="4" y="115"/>
                      </a:lnTo>
                      <a:lnTo>
                        <a:pt x="1" y="118"/>
                      </a:lnTo>
                      <a:lnTo>
                        <a:pt x="1" y="123"/>
                      </a:lnTo>
                      <a:lnTo>
                        <a:pt x="5" y="127"/>
                      </a:lnTo>
                      <a:lnTo>
                        <a:pt x="10" y="127"/>
                      </a:lnTo>
                      <a:lnTo>
                        <a:pt x="14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0" name="Rectangle 628"/>
                <p:cNvSpPr>
                  <a:spLocks noChangeArrowheads="1"/>
                </p:cNvSpPr>
                <p:nvPr/>
              </p:nvSpPr>
              <p:spPr bwMode="auto">
                <a:xfrm>
                  <a:off x="4834" y="2680"/>
                  <a:ext cx="181" cy="195"/>
                </a:xfrm>
                <a:prstGeom prst="rect">
                  <a:avLst/>
                </a:prstGeom>
                <a:solidFill>
                  <a:srgbClr val="003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1" name="Freeform 629"/>
                <p:cNvSpPr>
                  <a:spLocks/>
                </p:cNvSpPr>
                <p:nvPr/>
              </p:nvSpPr>
              <p:spPr bwMode="auto">
                <a:xfrm>
                  <a:off x="5012" y="2677"/>
                  <a:ext cx="7" cy="198"/>
                </a:xfrm>
                <a:custGeom>
                  <a:avLst/>
                  <a:gdLst>
                    <a:gd name="T0" fmla="*/ 0 w 15"/>
                    <a:gd name="T1" fmla="*/ 1 h 396"/>
                    <a:gd name="T2" fmla="*/ 0 w 15"/>
                    <a:gd name="T3" fmla="*/ 1 h 396"/>
                    <a:gd name="T4" fmla="*/ 0 w 15"/>
                    <a:gd name="T5" fmla="*/ 6 h 396"/>
                    <a:gd name="T6" fmla="*/ 0 w 15"/>
                    <a:gd name="T7" fmla="*/ 6 h 396"/>
                    <a:gd name="T8" fmla="*/ 0 w 15"/>
                    <a:gd name="T9" fmla="*/ 1 h 396"/>
                    <a:gd name="T10" fmla="*/ 0 w 15"/>
                    <a:gd name="T11" fmla="*/ 0 h 396"/>
                    <a:gd name="T12" fmla="*/ 0 w 15"/>
                    <a:gd name="T13" fmla="*/ 1 h 396"/>
                    <a:gd name="T14" fmla="*/ 0 w 15"/>
                    <a:gd name="T15" fmla="*/ 1 h 396"/>
                    <a:gd name="T16" fmla="*/ 0 w 15"/>
                    <a:gd name="T17" fmla="*/ 0 h 396"/>
                    <a:gd name="T18" fmla="*/ 0 w 15"/>
                    <a:gd name="T19" fmla="*/ 1 h 396"/>
                    <a:gd name="T20" fmla="*/ 0 w 15"/>
                    <a:gd name="T21" fmla="*/ 1 h 396"/>
                    <a:gd name="T22" fmla="*/ 0 w 15"/>
                    <a:gd name="T23" fmla="*/ 1 h 3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396"/>
                    <a:gd name="T38" fmla="*/ 15 w 15"/>
                    <a:gd name="T39" fmla="*/ 396 h 3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396">
                      <a:moveTo>
                        <a:pt x="8" y="14"/>
                      </a:moveTo>
                      <a:lnTo>
                        <a:pt x="0" y="7"/>
                      </a:lnTo>
                      <a:lnTo>
                        <a:pt x="0" y="396"/>
                      </a:lnTo>
                      <a:lnTo>
                        <a:pt x="15" y="396"/>
                      </a:lnTo>
                      <a:lnTo>
                        <a:pt x="15" y="7"/>
                      </a:lnTo>
                      <a:lnTo>
                        <a:pt x="8" y="0"/>
                      </a:lnTo>
                      <a:lnTo>
                        <a:pt x="15" y="7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2" name="Freeform 630"/>
                <p:cNvSpPr>
                  <a:spLocks/>
                </p:cNvSpPr>
                <p:nvPr/>
              </p:nvSpPr>
              <p:spPr bwMode="auto">
                <a:xfrm>
                  <a:off x="4830" y="2677"/>
                  <a:ext cx="185" cy="7"/>
                </a:xfrm>
                <a:custGeom>
                  <a:avLst/>
                  <a:gdLst>
                    <a:gd name="T0" fmla="*/ 0 w 371"/>
                    <a:gd name="T1" fmla="*/ 1 h 14"/>
                    <a:gd name="T2" fmla="*/ 0 w 371"/>
                    <a:gd name="T3" fmla="*/ 1 h 14"/>
                    <a:gd name="T4" fmla="*/ 5 w 371"/>
                    <a:gd name="T5" fmla="*/ 1 h 14"/>
                    <a:gd name="T6" fmla="*/ 5 w 371"/>
                    <a:gd name="T7" fmla="*/ 0 h 14"/>
                    <a:gd name="T8" fmla="*/ 0 w 371"/>
                    <a:gd name="T9" fmla="*/ 0 h 14"/>
                    <a:gd name="T10" fmla="*/ 0 w 371"/>
                    <a:gd name="T11" fmla="*/ 1 h 14"/>
                    <a:gd name="T12" fmla="*/ 0 w 371"/>
                    <a:gd name="T13" fmla="*/ 0 h 14"/>
                    <a:gd name="T14" fmla="*/ 0 w 371"/>
                    <a:gd name="T15" fmla="*/ 1 h 14"/>
                    <a:gd name="T16" fmla="*/ 0 w 371"/>
                    <a:gd name="T17" fmla="*/ 1 h 14"/>
                    <a:gd name="T18" fmla="*/ 0 w 371"/>
                    <a:gd name="T19" fmla="*/ 1 h 14"/>
                    <a:gd name="T20" fmla="*/ 0 w 371"/>
                    <a:gd name="T21" fmla="*/ 1 h 14"/>
                    <a:gd name="T22" fmla="*/ 0 w 371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1"/>
                    <a:gd name="T37" fmla="*/ 0 h 14"/>
                    <a:gd name="T38" fmla="*/ 371 w 37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1" h="14">
                      <a:moveTo>
                        <a:pt x="15" y="7"/>
                      </a:moveTo>
                      <a:lnTo>
                        <a:pt x="7" y="14"/>
                      </a:lnTo>
                      <a:lnTo>
                        <a:pt x="371" y="14"/>
                      </a:lnTo>
                      <a:lnTo>
                        <a:pt x="371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3" name="Freeform 631"/>
                <p:cNvSpPr>
                  <a:spLocks/>
                </p:cNvSpPr>
                <p:nvPr/>
              </p:nvSpPr>
              <p:spPr bwMode="auto">
                <a:xfrm>
                  <a:off x="4830" y="2680"/>
                  <a:ext cx="7" cy="199"/>
                </a:xfrm>
                <a:custGeom>
                  <a:avLst/>
                  <a:gdLst>
                    <a:gd name="T0" fmla="*/ 0 w 15"/>
                    <a:gd name="T1" fmla="*/ 6 h 397"/>
                    <a:gd name="T2" fmla="*/ 0 w 15"/>
                    <a:gd name="T3" fmla="*/ 7 h 397"/>
                    <a:gd name="T4" fmla="*/ 0 w 15"/>
                    <a:gd name="T5" fmla="*/ 0 h 397"/>
                    <a:gd name="T6" fmla="*/ 0 w 15"/>
                    <a:gd name="T7" fmla="*/ 0 h 397"/>
                    <a:gd name="T8" fmla="*/ 0 w 15"/>
                    <a:gd name="T9" fmla="*/ 7 h 397"/>
                    <a:gd name="T10" fmla="*/ 0 w 15"/>
                    <a:gd name="T11" fmla="*/ 7 h 397"/>
                    <a:gd name="T12" fmla="*/ 0 w 15"/>
                    <a:gd name="T13" fmla="*/ 7 h 397"/>
                    <a:gd name="T14" fmla="*/ 0 w 15"/>
                    <a:gd name="T15" fmla="*/ 7 h 397"/>
                    <a:gd name="T16" fmla="*/ 0 w 15"/>
                    <a:gd name="T17" fmla="*/ 7 h 397"/>
                    <a:gd name="T18" fmla="*/ 0 w 15"/>
                    <a:gd name="T19" fmla="*/ 7 h 397"/>
                    <a:gd name="T20" fmla="*/ 0 w 15"/>
                    <a:gd name="T21" fmla="*/ 7 h 397"/>
                    <a:gd name="T22" fmla="*/ 0 w 15"/>
                    <a:gd name="T23" fmla="*/ 6 h 3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397"/>
                    <a:gd name="T38" fmla="*/ 15 w 15"/>
                    <a:gd name="T39" fmla="*/ 397 h 3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397">
                      <a:moveTo>
                        <a:pt x="7" y="382"/>
                      </a:moveTo>
                      <a:lnTo>
                        <a:pt x="15" y="389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89"/>
                      </a:lnTo>
                      <a:lnTo>
                        <a:pt x="7" y="397"/>
                      </a:lnTo>
                      <a:lnTo>
                        <a:pt x="0" y="389"/>
                      </a:lnTo>
                      <a:lnTo>
                        <a:pt x="3" y="394"/>
                      </a:lnTo>
                      <a:lnTo>
                        <a:pt x="7" y="395"/>
                      </a:lnTo>
                      <a:lnTo>
                        <a:pt x="12" y="394"/>
                      </a:lnTo>
                      <a:lnTo>
                        <a:pt x="15" y="389"/>
                      </a:lnTo>
                      <a:lnTo>
                        <a:pt x="7" y="3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4" name="Freeform 632"/>
                <p:cNvSpPr>
                  <a:spLocks/>
                </p:cNvSpPr>
                <p:nvPr/>
              </p:nvSpPr>
              <p:spPr bwMode="auto">
                <a:xfrm>
                  <a:off x="4834" y="2872"/>
                  <a:ext cx="185" cy="7"/>
                </a:xfrm>
                <a:custGeom>
                  <a:avLst/>
                  <a:gdLst>
                    <a:gd name="T0" fmla="*/ 5 w 371"/>
                    <a:gd name="T1" fmla="*/ 0 h 15"/>
                    <a:gd name="T2" fmla="*/ 5 w 371"/>
                    <a:gd name="T3" fmla="*/ 0 h 15"/>
                    <a:gd name="T4" fmla="*/ 0 w 371"/>
                    <a:gd name="T5" fmla="*/ 0 h 15"/>
                    <a:gd name="T6" fmla="*/ 0 w 371"/>
                    <a:gd name="T7" fmla="*/ 0 h 15"/>
                    <a:gd name="T8" fmla="*/ 5 w 371"/>
                    <a:gd name="T9" fmla="*/ 0 h 15"/>
                    <a:gd name="T10" fmla="*/ 5 w 371"/>
                    <a:gd name="T11" fmla="*/ 0 h 15"/>
                    <a:gd name="T12" fmla="*/ 5 w 371"/>
                    <a:gd name="T13" fmla="*/ 0 h 15"/>
                    <a:gd name="T14" fmla="*/ 5 w 371"/>
                    <a:gd name="T15" fmla="*/ 0 h 15"/>
                    <a:gd name="T16" fmla="*/ 5 w 371"/>
                    <a:gd name="T17" fmla="*/ 0 h 15"/>
                    <a:gd name="T18" fmla="*/ 5 w 371"/>
                    <a:gd name="T19" fmla="*/ 0 h 15"/>
                    <a:gd name="T20" fmla="*/ 5 w 371"/>
                    <a:gd name="T21" fmla="*/ 0 h 15"/>
                    <a:gd name="T22" fmla="*/ 5 w 371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1"/>
                    <a:gd name="T37" fmla="*/ 0 h 15"/>
                    <a:gd name="T38" fmla="*/ 371 w 371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1" h="15">
                      <a:moveTo>
                        <a:pt x="356" y="7"/>
                      </a:moveTo>
                      <a:lnTo>
                        <a:pt x="364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64" y="15"/>
                      </a:lnTo>
                      <a:lnTo>
                        <a:pt x="371" y="7"/>
                      </a:lnTo>
                      <a:lnTo>
                        <a:pt x="364" y="15"/>
                      </a:lnTo>
                      <a:lnTo>
                        <a:pt x="368" y="12"/>
                      </a:lnTo>
                      <a:lnTo>
                        <a:pt x="371" y="7"/>
                      </a:lnTo>
                      <a:lnTo>
                        <a:pt x="368" y="3"/>
                      </a:lnTo>
                      <a:lnTo>
                        <a:pt x="364" y="0"/>
                      </a:lnTo>
                      <a:lnTo>
                        <a:pt x="35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5" name="Freeform 633"/>
                <p:cNvSpPr>
                  <a:spLocks/>
                </p:cNvSpPr>
                <p:nvPr/>
              </p:nvSpPr>
              <p:spPr bwMode="auto">
                <a:xfrm>
                  <a:off x="4635" y="3063"/>
                  <a:ext cx="433" cy="58"/>
                </a:xfrm>
                <a:custGeom>
                  <a:avLst/>
                  <a:gdLst>
                    <a:gd name="T0" fmla="*/ 4 w 865"/>
                    <a:gd name="T1" fmla="*/ 0 h 115"/>
                    <a:gd name="T2" fmla="*/ 0 w 865"/>
                    <a:gd name="T3" fmla="*/ 2 h 115"/>
                    <a:gd name="T4" fmla="*/ 11 w 865"/>
                    <a:gd name="T5" fmla="*/ 2 h 115"/>
                    <a:gd name="T6" fmla="*/ 14 w 865"/>
                    <a:gd name="T7" fmla="*/ 0 h 115"/>
                    <a:gd name="T8" fmla="*/ 4 w 865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5"/>
                    <a:gd name="T16" fmla="*/ 0 h 115"/>
                    <a:gd name="T17" fmla="*/ 865 w 865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5" h="115">
                      <a:moveTo>
                        <a:pt x="222" y="0"/>
                      </a:moveTo>
                      <a:lnTo>
                        <a:pt x="0" y="115"/>
                      </a:lnTo>
                      <a:lnTo>
                        <a:pt x="643" y="115"/>
                      </a:lnTo>
                      <a:lnTo>
                        <a:pt x="865" y="0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D6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6" name="Freeform 634"/>
                <p:cNvSpPr>
                  <a:spLocks/>
                </p:cNvSpPr>
                <p:nvPr/>
              </p:nvSpPr>
              <p:spPr bwMode="auto">
                <a:xfrm>
                  <a:off x="4633" y="3061"/>
                  <a:ext cx="115" cy="64"/>
                </a:xfrm>
                <a:custGeom>
                  <a:avLst/>
                  <a:gdLst>
                    <a:gd name="T0" fmla="*/ 0 w 231"/>
                    <a:gd name="T1" fmla="*/ 2 h 128"/>
                    <a:gd name="T2" fmla="*/ 0 w 231"/>
                    <a:gd name="T3" fmla="*/ 2 h 128"/>
                    <a:gd name="T4" fmla="*/ 3 w 231"/>
                    <a:gd name="T5" fmla="*/ 1 h 128"/>
                    <a:gd name="T6" fmla="*/ 3 w 231"/>
                    <a:gd name="T7" fmla="*/ 0 h 128"/>
                    <a:gd name="T8" fmla="*/ 0 w 231"/>
                    <a:gd name="T9" fmla="*/ 2 h 128"/>
                    <a:gd name="T10" fmla="*/ 0 w 231"/>
                    <a:gd name="T11" fmla="*/ 2 h 128"/>
                    <a:gd name="T12" fmla="*/ 0 w 231"/>
                    <a:gd name="T13" fmla="*/ 2 h 128"/>
                    <a:gd name="T14" fmla="*/ 0 w 231"/>
                    <a:gd name="T15" fmla="*/ 2 h 128"/>
                    <a:gd name="T16" fmla="*/ 0 w 231"/>
                    <a:gd name="T17" fmla="*/ 2 h 128"/>
                    <a:gd name="T18" fmla="*/ 0 w 231"/>
                    <a:gd name="T19" fmla="*/ 2 h 128"/>
                    <a:gd name="T20" fmla="*/ 0 w 231"/>
                    <a:gd name="T21" fmla="*/ 2 h 128"/>
                    <a:gd name="T22" fmla="*/ 0 w 231"/>
                    <a:gd name="T23" fmla="*/ 2 h 1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1"/>
                    <a:gd name="T37" fmla="*/ 0 h 128"/>
                    <a:gd name="T38" fmla="*/ 231 w 231"/>
                    <a:gd name="T39" fmla="*/ 128 h 1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1" h="128">
                      <a:moveTo>
                        <a:pt x="6" y="114"/>
                      </a:moveTo>
                      <a:lnTo>
                        <a:pt x="9" y="127"/>
                      </a:lnTo>
                      <a:lnTo>
                        <a:pt x="231" y="12"/>
                      </a:lnTo>
                      <a:lnTo>
                        <a:pt x="225" y="0"/>
                      </a:lnTo>
                      <a:lnTo>
                        <a:pt x="3" y="115"/>
                      </a:lnTo>
                      <a:lnTo>
                        <a:pt x="6" y="128"/>
                      </a:lnTo>
                      <a:lnTo>
                        <a:pt x="3" y="115"/>
                      </a:lnTo>
                      <a:lnTo>
                        <a:pt x="0" y="118"/>
                      </a:lnTo>
                      <a:lnTo>
                        <a:pt x="0" y="123"/>
                      </a:lnTo>
                      <a:lnTo>
                        <a:pt x="4" y="127"/>
                      </a:lnTo>
                      <a:lnTo>
                        <a:pt x="9" y="127"/>
                      </a:lnTo>
                      <a:lnTo>
                        <a:pt x="6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7" name="Freeform 635"/>
                <p:cNvSpPr>
                  <a:spLocks/>
                </p:cNvSpPr>
                <p:nvPr/>
              </p:nvSpPr>
              <p:spPr bwMode="auto">
                <a:xfrm>
                  <a:off x="4635" y="3118"/>
                  <a:ext cx="326" cy="7"/>
                </a:xfrm>
                <a:custGeom>
                  <a:avLst/>
                  <a:gdLst>
                    <a:gd name="T0" fmla="*/ 11 w 650"/>
                    <a:gd name="T1" fmla="*/ 1 h 14"/>
                    <a:gd name="T2" fmla="*/ 11 w 650"/>
                    <a:gd name="T3" fmla="*/ 0 h 14"/>
                    <a:gd name="T4" fmla="*/ 0 w 650"/>
                    <a:gd name="T5" fmla="*/ 0 h 14"/>
                    <a:gd name="T6" fmla="*/ 0 w 650"/>
                    <a:gd name="T7" fmla="*/ 1 h 14"/>
                    <a:gd name="T8" fmla="*/ 11 w 650"/>
                    <a:gd name="T9" fmla="*/ 1 h 14"/>
                    <a:gd name="T10" fmla="*/ 11 w 650"/>
                    <a:gd name="T11" fmla="*/ 1 h 14"/>
                    <a:gd name="T12" fmla="*/ 11 w 650"/>
                    <a:gd name="T13" fmla="*/ 1 h 14"/>
                    <a:gd name="T14" fmla="*/ 11 w 650"/>
                    <a:gd name="T15" fmla="*/ 1 h 14"/>
                    <a:gd name="T16" fmla="*/ 11 w 650"/>
                    <a:gd name="T17" fmla="*/ 1 h 14"/>
                    <a:gd name="T18" fmla="*/ 11 w 650"/>
                    <a:gd name="T19" fmla="*/ 1 h 14"/>
                    <a:gd name="T20" fmla="*/ 11 w 650"/>
                    <a:gd name="T21" fmla="*/ 0 h 14"/>
                    <a:gd name="T22" fmla="*/ 11 w 650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0"/>
                    <a:gd name="T37" fmla="*/ 0 h 14"/>
                    <a:gd name="T38" fmla="*/ 650 w 65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0" h="14">
                      <a:moveTo>
                        <a:pt x="640" y="1"/>
                      </a:moveTo>
                      <a:lnTo>
                        <a:pt x="64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43" y="14"/>
                      </a:lnTo>
                      <a:lnTo>
                        <a:pt x="646" y="13"/>
                      </a:lnTo>
                      <a:lnTo>
                        <a:pt x="643" y="14"/>
                      </a:lnTo>
                      <a:lnTo>
                        <a:pt x="647" y="12"/>
                      </a:lnTo>
                      <a:lnTo>
                        <a:pt x="650" y="7"/>
                      </a:lnTo>
                      <a:lnTo>
                        <a:pt x="647" y="3"/>
                      </a:lnTo>
                      <a:lnTo>
                        <a:pt x="643" y="0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8" name="Freeform 636"/>
                <p:cNvSpPr>
                  <a:spLocks/>
                </p:cNvSpPr>
                <p:nvPr/>
              </p:nvSpPr>
              <p:spPr bwMode="auto">
                <a:xfrm>
                  <a:off x="4955" y="3060"/>
                  <a:ext cx="116" cy="64"/>
                </a:xfrm>
                <a:custGeom>
                  <a:avLst/>
                  <a:gdLst>
                    <a:gd name="T0" fmla="*/ 4 w 231"/>
                    <a:gd name="T1" fmla="*/ 1 h 128"/>
                    <a:gd name="T2" fmla="*/ 4 w 231"/>
                    <a:gd name="T3" fmla="*/ 1 h 128"/>
                    <a:gd name="T4" fmla="*/ 0 w 231"/>
                    <a:gd name="T5" fmla="*/ 2 h 128"/>
                    <a:gd name="T6" fmla="*/ 1 w 231"/>
                    <a:gd name="T7" fmla="*/ 2 h 128"/>
                    <a:gd name="T8" fmla="*/ 4 w 231"/>
                    <a:gd name="T9" fmla="*/ 1 h 128"/>
                    <a:gd name="T10" fmla="*/ 4 w 231"/>
                    <a:gd name="T11" fmla="*/ 0 h 128"/>
                    <a:gd name="T12" fmla="*/ 4 w 231"/>
                    <a:gd name="T13" fmla="*/ 1 h 128"/>
                    <a:gd name="T14" fmla="*/ 4 w 231"/>
                    <a:gd name="T15" fmla="*/ 1 h 128"/>
                    <a:gd name="T16" fmla="*/ 4 w 231"/>
                    <a:gd name="T17" fmla="*/ 1 h 128"/>
                    <a:gd name="T18" fmla="*/ 4 w 231"/>
                    <a:gd name="T19" fmla="*/ 1 h 128"/>
                    <a:gd name="T20" fmla="*/ 4 w 231"/>
                    <a:gd name="T21" fmla="*/ 1 h 128"/>
                    <a:gd name="T22" fmla="*/ 4 w 231"/>
                    <a:gd name="T23" fmla="*/ 1 h 1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1"/>
                    <a:gd name="T37" fmla="*/ 0 h 128"/>
                    <a:gd name="T38" fmla="*/ 231 w 231"/>
                    <a:gd name="T39" fmla="*/ 128 h 1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1" h="128">
                      <a:moveTo>
                        <a:pt x="225" y="14"/>
                      </a:moveTo>
                      <a:lnTo>
                        <a:pt x="222" y="1"/>
                      </a:lnTo>
                      <a:lnTo>
                        <a:pt x="0" y="116"/>
                      </a:lnTo>
                      <a:lnTo>
                        <a:pt x="6" y="128"/>
                      </a:lnTo>
                      <a:lnTo>
                        <a:pt x="228" y="13"/>
                      </a:lnTo>
                      <a:lnTo>
                        <a:pt x="225" y="0"/>
                      </a:lnTo>
                      <a:lnTo>
                        <a:pt x="228" y="13"/>
                      </a:lnTo>
                      <a:lnTo>
                        <a:pt x="231" y="10"/>
                      </a:lnTo>
                      <a:lnTo>
                        <a:pt x="231" y="4"/>
                      </a:lnTo>
                      <a:lnTo>
                        <a:pt x="226" y="1"/>
                      </a:lnTo>
                      <a:lnTo>
                        <a:pt x="222" y="1"/>
                      </a:lnTo>
                      <a:lnTo>
                        <a:pt x="22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39" name="Freeform 637"/>
                <p:cNvSpPr>
                  <a:spLocks/>
                </p:cNvSpPr>
                <p:nvPr/>
              </p:nvSpPr>
              <p:spPr bwMode="auto">
                <a:xfrm>
                  <a:off x="4744" y="3060"/>
                  <a:ext cx="324" cy="7"/>
                </a:xfrm>
                <a:custGeom>
                  <a:avLst/>
                  <a:gdLst>
                    <a:gd name="T0" fmla="*/ 0 w 649"/>
                    <a:gd name="T1" fmla="*/ 1 h 14"/>
                    <a:gd name="T2" fmla="*/ 0 w 649"/>
                    <a:gd name="T3" fmla="*/ 1 h 14"/>
                    <a:gd name="T4" fmla="*/ 10 w 649"/>
                    <a:gd name="T5" fmla="*/ 1 h 14"/>
                    <a:gd name="T6" fmla="*/ 10 w 649"/>
                    <a:gd name="T7" fmla="*/ 0 h 14"/>
                    <a:gd name="T8" fmla="*/ 0 w 649"/>
                    <a:gd name="T9" fmla="*/ 0 h 14"/>
                    <a:gd name="T10" fmla="*/ 0 w 649"/>
                    <a:gd name="T11" fmla="*/ 1 h 14"/>
                    <a:gd name="T12" fmla="*/ 0 w 649"/>
                    <a:gd name="T13" fmla="*/ 0 h 14"/>
                    <a:gd name="T14" fmla="*/ 0 w 649"/>
                    <a:gd name="T15" fmla="*/ 1 h 14"/>
                    <a:gd name="T16" fmla="*/ 0 w 649"/>
                    <a:gd name="T17" fmla="*/ 1 h 14"/>
                    <a:gd name="T18" fmla="*/ 0 w 649"/>
                    <a:gd name="T19" fmla="*/ 1 h 14"/>
                    <a:gd name="T20" fmla="*/ 0 w 649"/>
                    <a:gd name="T21" fmla="*/ 1 h 14"/>
                    <a:gd name="T22" fmla="*/ 0 w 649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9"/>
                    <a:gd name="T37" fmla="*/ 0 h 14"/>
                    <a:gd name="T38" fmla="*/ 649 w 649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9" h="14">
                      <a:moveTo>
                        <a:pt x="9" y="13"/>
                      </a:moveTo>
                      <a:lnTo>
                        <a:pt x="6" y="14"/>
                      </a:lnTo>
                      <a:lnTo>
                        <a:pt x="649" y="14"/>
                      </a:lnTo>
                      <a:lnTo>
                        <a:pt x="649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4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0" name="Freeform 638"/>
                <p:cNvSpPr>
                  <a:spLocks/>
                </p:cNvSpPr>
                <p:nvPr/>
              </p:nvSpPr>
              <p:spPr bwMode="auto">
                <a:xfrm>
                  <a:off x="5029" y="3097"/>
                  <a:ext cx="64" cy="30"/>
                </a:xfrm>
                <a:custGeom>
                  <a:avLst/>
                  <a:gdLst>
                    <a:gd name="T0" fmla="*/ 1 w 128"/>
                    <a:gd name="T1" fmla="*/ 0 h 61"/>
                    <a:gd name="T2" fmla="*/ 2 w 128"/>
                    <a:gd name="T3" fmla="*/ 0 h 61"/>
                    <a:gd name="T4" fmla="*/ 1 w 128"/>
                    <a:gd name="T5" fmla="*/ 0 h 61"/>
                    <a:gd name="T6" fmla="*/ 0 w 128"/>
                    <a:gd name="T7" fmla="*/ 0 h 61"/>
                    <a:gd name="T8" fmla="*/ 1 w 128"/>
                    <a:gd name="T9" fmla="*/ 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61"/>
                    <a:gd name="T17" fmla="*/ 128 w 128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61">
                      <a:moveTo>
                        <a:pt x="68" y="0"/>
                      </a:moveTo>
                      <a:lnTo>
                        <a:pt x="128" y="33"/>
                      </a:lnTo>
                      <a:lnTo>
                        <a:pt x="62" y="61"/>
                      </a:lnTo>
                      <a:lnTo>
                        <a:pt x="0" y="2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E0DB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1" name="Freeform 639"/>
                <p:cNvSpPr>
                  <a:spLocks/>
                </p:cNvSpPr>
                <p:nvPr/>
              </p:nvSpPr>
              <p:spPr bwMode="auto">
                <a:xfrm>
                  <a:off x="5061" y="3094"/>
                  <a:ext cx="35" cy="22"/>
                </a:xfrm>
                <a:custGeom>
                  <a:avLst/>
                  <a:gdLst>
                    <a:gd name="T0" fmla="*/ 2 w 69"/>
                    <a:gd name="T1" fmla="*/ 0 h 45"/>
                    <a:gd name="T2" fmla="*/ 2 w 69"/>
                    <a:gd name="T3" fmla="*/ 0 h 45"/>
                    <a:gd name="T4" fmla="*/ 1 w 69"/>
                    <a:gd name="T5" fmla="*/ 0 h 45"/>
                    <a:gd name="T6" fmla="*/ 0 w 69"/>
                    <a:gd name="T7" fmla="*/ 0 h 45"/>
                    <a:gd name="T8" fmla="*/ 1 w 69"/>
                    <a:gd name="T9" fmla="*/ 0 h 45"/>
                    <a:gd name="T10" fmla="*/ 1 w 69"/>
                    <a:gd name="T11" fmla="*/ 0 h 45"/>
                    <a:gd name="T12" fmla="*/ 1 w 69"/>
                    <a:gd name="T13" fmla="*/ 0 h 45"/>
                    <a:gd name="T14" fmla="*/ 2 w 69"/>
                    <a:gd name="T15" fmla="*/ 0 h 45"/>
                    <a:gd name="T16" fmla="*/ 2 w 69"/>
                    <a:gd name="T17" fmla="*/ 0 h 45"/>
                    <a:gd name="T18" fmla="*/ 2 w 69"/>
                    <a:gd name="T19" fmla="*/ 0 h 45"/>
                    <a:gd name="T20" fmla="*/ 2 w 69"/>
                    <a:gd name="T21" fmla="*/ 0 h 45"/>
                    <a:gd name="T22" fmla="*/ 2 w 69"/>
                    <a:gd name="T23" fmla="*/ 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45"/>
                    <a:gd name="T38" fmla="*/ 69 w 69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45">
                      <a:moveTo>
                        <a:pt x="65" y="45"/>
                      </a:moveTo>
                      <a:lnTo>
                        <a:pt x="66" y="34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0" y="45"/>
                      </a:lnTo>
                      <a:lnTo>
                        <a:pt x="62" y="34"/>
                      </a:lnTo>
                      <a:lnTo>
                        <a:pt x="60" y="45"/>
                      </a:lnTo>
                      <a:lnTo>
                        <a:pt x="65" y="45"/>
                      </a:lnTo>
                      <a:lnTo>
                        <a:pt x="69" y="41"/>
                      </a:lnTo>
                      <a:lnTo>
                        <a:pt x="69" y="36"/>
                      </a:lnTo>
                      <a:lnTo>
                        <a:pt x="66" y="34"/>
                      </a:lnTo>
                      <a:lnTo>
                        <a:pt x="6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2" name="Freeform 640"/>
                <p:cNvSpPr>
                  <a:spLocks/>
                </p:cNvSpPr>
                <p:nvPr/>
              </p:nvSpPr>
              <p:spPr bwMode="auto">
                <a:xfrm>
                  <a:off x="5057" y="3110"/>
                  <a:ext cx="37" cy="20"/>
                </a:xfrm>
                <a:custGeom>
                  <a:avLst/>
                  <a:gdLst>
                    <a:gd name="T0" fmla="*/ 1 w 74"/>
                    <a:gd name="T1" fmla="*/ 1 h 39"/>
                    <a:gd name="T2" fmla="*/ 1 w 74"/>
                    <a:gd name="T3" fmla="*/ 1 h 39"/>
                    <a:gd name="T4" fmla="*/ 1 w 74"/>
                    <a:gd name="T5" fmla="*/ 1 h 39"/>
                    <a:gd name="T6" fmla="*/ 1 w 74"/>
                    <a:gd name="T7" fmla="*/ 0 h 39"/>
                    <a:gd name="T8" fmla="*/ 1 w 74"/>
                    <a:gd name="T9" fmla="*/ 1 h 39"/>
                    <a:gd name="T10" fmla="*/ 1 w 74"/>
                    <a:gd name="T11" fmla="*/ 1 h 39"/>
                    <a:gd name="T12" fmla="*/ 1 w 74"/>
                    <a:gd name="T13" fmla="*/ 1 h 39"/>
                    <a:gd name="T14" fmla="*/ 1 w 74"/>
                    <a:gd name="T15" fmla="*/ 1 h 39"/>
                    <a:gd name="T16" fmla="*/ 0 w 74"/>
                    <a:gd name="T17" fmla="*/ 1 h 39"/>
                    <a:gd name="T18" fmla="*/ 1 w 74"/>
                    <a:gd name="T19" fmla="*/ 1 h 39"/>
                    <a:gd name="T20" fmla="*/ 1 w 74"/>
                    <a:gd name="T21" fmla="*/ 1 h 39"/>
                    <a:gd name="T22" fmla="*/ 1 w 74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4"/>
                    <a:gd name="T37" fmla="*/ 0 h 39"/>
                    <a:gd name="T38" fmla="*/ 74 w 74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4" h="39">
                      <a:moveTo>
                        <a:pt x="3" y="39"/>
                      </a:moveTo>
                      <a:lnTo>
                        <a:pt x="7" y="39"/>
                      </a:lnTo>
                      <a:lnTo>
                        <a:pt x="74" y="11"/>
                      </a:lnTo>
                      <a:lnTo>
                        <a:pt x="71" y="0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5" y="27"/>
                      </a:lnTo>
                      <a:lnTo>
                        <a:pt x="2" y="30"/>
                      </a:lnTo>
                      <a:lnTo>
                        <a:pt x="0" y="34"/>
                      </a:lnTo>
                      <a:lnTo>
                        <a:pt x="3" y="37"/>
                      </a:lnTo>
                      <a:lnTo>
                        <a:pt x="7" y="39"/>
                      </a:lnTo>
                      <a:lnTo>
                        <a:pt x="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3" name="Freeform 641"/>
                <p:cNvSpPr>
                  <a:spLocks/>
                </p:cNvSpPr>
                <p:nvPr/>
              </p:nvSpPr>
              <p:spPr bwMode="auto">
                <a:xfrm>
                  <a:off x="5026" y="3107"/>
                  <a:ext cx="35" cy="23"/>
                </a:xfrm>
                <a:custGeom>
                  <a:avLst/>
                  <a:gdLst>
                    <a:gd name="T0" fmla="*/ 0 w 71"/>
                    <a:gd name="T1" fmla="*/ 0 h 45"/>
                    <a:gd name="T2" fmla="*/ 0 w 71"/>
                    <a:gd name="T3" fmla="*/ 1 h 45"/>
                    <a:gd name="T4" fmla="*/ 1 w 71"/>
                    <a:gd name="T5" fmla="*/ 1 h 45"/>
                    <a:gd name="T6" fmla="*/ 1 w 71"/>
                    <a:gd name="T7" fmla="*/ 1 h 45"/>
                    <a:gd name="T8" fmla="*/ 0 w 71"/>
                    <a:gd name="T9" fmla="*/ 0 h 45"/>
                    <a:gd name="T10" fmla="*/ 0 w 71"/>
                    <a:gd name="T11" fmla="*/ 1 h 45"/>
                    <a:gd name="T12" fmla="*/ 0 w 71"/>
                    <a:gd name="T13" fmla="*/ 0 h 45"/>
                    <a:gd name="T14" fmla="*/ 0 w 71"/>
                    <a:gd name="T15" fmla="*/ 0 h 45"/>
                    <a:gd name="T16" fmla="*/ 0 w 71"/>
                    <a:gd name="T17" fmla="*/ 1 h 45"/>
                    <a:gd name="T18" fmla="*/ 0 w 71"/>
                    <a:gd name="T19" fmla="*/ 1 h 45"/>
                    <a:gd name="T20" fmla="*/ 0 w 71"/>
                    <a:gd name="T21" fmla="*/ 1 h 45"/>
                    <a:gd name="T22" fmla="*/ 0 w 71"/>
                    <a:gd name="T23" fmla="*/ 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1"/>
                    <a:gd name="T37" fmla="*/ 0 h 45"/>
                    <a:gd name="T38" fmla="*/ 71 w 71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1" h="45">
                      <a:moveTo>
                        <a:pt x="5" y="0"/>
                      </a:moveTo>
                      <a:lnTo>
                        <a:pt x="3" y="11"/>
                      </a:lnTo>
                      <a:lnTo>
                        <a:pt x="65" y="45"/>
                      </a:lnTo>
                      <a:lnTo>
                        <a:pt x="71" y="33"/>
                      </a:lnTo>
                      <a:lnTo>
                        <a:pt x="9" y="0"/>
                      </a:lnTo>
                      <a:lnTo>
                        <a:pt x="7" y="11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4" name="Freeform 642"/>
                <p:cNvSpPr>
                  <a:spLocks/>
                </p:cNvSpPr>
                <p:nvPr/>
              </p:nvSpPr>
              <p:spPr bwMode="auto">
                <a:xfrm>
                  <a:off x="5028" y="3094"/>
                  <a:ext cx="38" cy="19"/>
                </a:xfrm>
                <a:custGeom>
                  <a:avLst/>
                  <a:gdLst>
                    <a:gd name="T0" fmla="*/ 2 w 75"/>
                    <a:gd name="T1" fmla="*/ 0 h 39"/>
                    <a:gd name="T2" fmla="*/ 2 w 75"/>
                    <a:gd name="T3" fmla="*/ 0 h 39"/>
                    <a:gd name="T4" fmla="*/ 0 w 75"/>
                    <a:gd name="T5" fmla="*/ 0 h 39"/>
                    <a:gd name="T6" fmla="*/ 1 w 75"/>
                    <a:gd name="T7" fmla="*/ 0 h 39"/>
                    <a:gd name="T8" fmla="*/ 2 w 75"/>
                    <a:gd name="T9" fmla="*/ 0 h 39"/>
                    <a:gd name="T10" fmla="*/ 2 w 75"/>
                    <a:gd name="T11" fmla="*/ 0 h 39"/>
                    <a:gd name="T12" fmla="*/ 2 w 75"/>
                    <a:gd name="T13" fmla="*/ 0 h 39"/>
                    <a:gd name="T14" fmla="*/ 2 w 75"/>
                    <a:gd name="T15" fmla="*/ 0 h 39"/>
                    <a:gd name="T16" fmla="*/ 2 w 75"/>
                    <a:gd name="T17" fmla="*/ 0 h 39"/>
                    <a:gd name="T18" fmla="*/ 2 w 75"/>
                    <a:gd name="T19" fmla="*/ 0 h 39"/>
                    <a:gd name="T20" fmla="*/ 2 w 75"/>
                    <a:gd name="T21" fmla="*/ 0 h 39"/>
                    <a:gd name="T22" fmla="*/ 2 w 75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5"/>
                    <a:gd name="T37" fmla="*/ 0 h 39"/>
                    <a:gd name="T38" fmla="*/ 75 w 75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5" h="39">
                      <a:moveTo>
                        <a:pt x="72" y="0"/>
                      </a:moveTo>
                      <a:lnTo>
                        <a:pt x="67" y="0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70" y="12"/>
                      </a:lnTo>
                      <a:lnTo>
                        <a:pt x="66" y="12"/>
                      </a:lnTo>
                      <a:lnTo>
                        <a:pt x="70" y="12"/>
                      </a:lnTo>
                      <a:lnTo>
                        <a:pt x="75" y="9"/>
                      </a:lnTo>
                      <a:lnTo>
                        <a:pt x="75" y="5"/>
                      </a:lnTo>
                      <a:lnTo>
                        <a:pt x="72" y="2"/>
                      </a:lnTo>
                      <a:lnTo>
                        <a:pt x="67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5" name="Freeform 643"/>
                <p:cNvSpPr>
                  <a:spLocks/>
                </p:cNvSpPr>
                <p:nvPr/>
              </p:nvSpPr>
              <p:spPr bwMode="auto">
                <a:xfrm>
                  <a:off x="5061" y="3110"/>
                  <a:ext cx="88" cy="36"/>
                </a:xfrm>
                <a:custGeom>
                  <a:avLst/>
                  <a:gdLst>
                    <a:gd name="T0" fmla="*/ 2 w 178"/>
                    <a:gd name="T1" fmla="*/ 0 h 74"/>
                    <a:gd name="T2" fmla="*/ 2 w 178"/>
                    <a:gd name="T3" fmla="*/ 0 h 74"/>
                    <a:gd name="T4" fmla="*/ 0 w 178"/>
                    <a:gd name="T5" fmla="*/ 1 h 74"/>
                    <a:gd name="T6" fmla="*/ 0 w 178"/>
                    <a:gd name="T7" fmla="*/ 0 h 74"/>
                    <a:gd name="T8" fmla="*/ 0 w 178"/>
                    <a:gd name="T9" fmla="*/ 0 h 74"/>
                    <a:gd name="T10" fmla="*/ 2 w 178"/>
                    <a:gd name="T11" fmla="*/ 0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8"/>
                    <a:gd name="T19" fmla="*/ 0 h 74"/>
                    <a:gd name="T20" fmla="*/ 178 w 178"/>
                    <a:gd name="T21" fmla="*/ 74 h 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8" h="74">
                      <a:moveTo>
                        <a:pt x="178" y="0"/>
                      </a:moveTo>
                      <a:lnTo>
                        <a:pt x="178" y="41"/>
                      </a:lnTo>
                      <a:lnTo>
                        <a:pt x="0" y="74"/>
                      </a:lnTo>
                      <a:lnTo>
                        <a:pt x="0" y="35"/>
                      </a:lnTo>
                      <a:lnTo>
                        <a:pt x="62" y="7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6" name="Freeform 644"/>
                <p:cNvSpPr>
                  <a:spLocks/>
                </p:cNvSpPr>
                <p:nvPr/>
              </p:nvSpPr>
              <p:spPr bwMode="auto">
                <a:xfrm>
                  <a:off x="5146" y="3110"/>
                  <a:ext cx="7" cy="23"/>
                </a:xfrm>
                <a:custGeom>
                  <a:avLst/>
                  <a:gdLst>
                    <a:gd name="T0" fmla="*/ 1 w 14"/>
                    <a:gd name="T1" fmla="*/ 1 h 46"/>
                    <a:gd name="T2" fmla="*/ 1 w 14"/>
                    <a:gd name="T3" fmla="*/ 1 h 46"/>
                    <a:gd name="T4" fmla="*/ 1 w 14"/>
                    <a:gd name="T5" fmla="*/ 0 h 46"/>
                    <a:gd name="T6" fmla="*/ 0 w 14"/>
                    <a:gd name="T7" fmla="*/ 0 h 46"/>
                    <a:gd name="T8" fmla="*/ 0 w 14"/>
                    <a:gd name="T9" fmla="*/ 1 h 46"/>
                    <a:gd name="T10" fmla="*/ 1 w 14"/>
                    <a:gd name="T11" fmla="*/ 1 h 46"/>
                    <a:gd name="T12" fmla="*/ 0 w 14"/>
                    <a:gd name="T13" fmla="*/ 1 h 46"/>
                    <a:gd name="T14" fmla="*/ 1 w 14"/>
                    <a:gd name="T15" fmla="*/ 1 h 46"/>
                    <a:gd name="T16" fmla="*/ 1 w 14"/>
                    <a:gd name="T17" fmla="*/ 1 h 46"/>
                    <a:gd name="T18" fmla="*/ 1 w 14"/>
                    <a:gd name="T19" fmla="*/ 1 h 46"/>
                    <a:gd name="T20" fmla="*/ 1 w 14"/>
                    <a:gd name="T21" fmla="*/ 1 h 46"/>
                    <a:gd name="T22" fmla="*/ 1 w 14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6"/>
                    <a:gd name="T38" fmla="*/ 14 w 14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6">
                      <a:moveTo>
                        <a:pt x="7" y="46"/>
                      </a:moveTo>
                      <a:lnTo>
                        <a:pt x="14" y="4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7" y="35"/>
                      </a:lnTo>
                      <a:lnTo>
                        <a:pt x="0" y="41"/>
                      </a:lnTo>
                      <a:lnTo>
                        <a:pt x="2" y="45"/>
                      </a:lnTo>
                      <a:lnTo>
                        <a:pt x="7" y="46"/>
                      </a:lnTo>
                      <a:lnTo>
                        <a:pt x="11" y="45"/>
                      </a:lnTo>
                      <a:lnTo>
                        <a:pt x="14" y="41"/>
                      </a:lnTo>
                      <a:lnTo>
                        <a:pt x="7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7" name="Freeform 645"/>
                <p:cNvSpPr>
                  <a:spLocks/>
                </p:cNvSpPr>
                <p:nvPr/>
              </p:nvSpPr>
              <p:spPr bwMode="auto">
                <a:xfrm>
                  <a:off x="5057" y="3127"/>
                  <a:ext cx="92" cy="22"/>
                </a:xfrm>
                <a:custGeom>
                  <a:avLst/>
                  <a:gdLst>
                    <a:gd name="T0" fmla="*/ 0 w 185"/>
                    <a:gd name="T1" fmla="*/ 0 h 45"/>
                    <a:gd name="T2" fmla="*/ 0 w 185"/>
                    <a:gd name="T3" fmla="*/ 0 h 45"/>
                    <a:gd name="T4" fmla="*/ 2 w 185"/>
                    <a:gd name="T5" fmla="*/ 0 h 45"/>
                    <a:gd name="T6" fmla="*/ 2 w 185"/>
                    <a:gd name="T7" fmla="*/ 0 h 45"/>
                    <a:gd name="T8" fmla="*/ 0 w 185"/>
                    <a:gd name="T9" fmla="*/ 0 h 45"/>
                    <a:gd name="T10" fmla="*/ 0 w 185"/>
                    <a:gd name="T11" fmla="*/ 0 h 45"/>
                    <a:gd name="T12" fmla="*/ 0 w 185"/>
                    <a:gd name="T13" fmla="*/ 0 h 45"/>
                    <a:gd name="T14" fmla="*/ 0 w 185"/>
                    <a:gd name="T15" fmla="*/ 0 h 45"/>
                    <a:gd name="T16" fmla="*/ 0 w 185"/>
                    <a:gd name="T17" fmla="*/ 0 h 45"/>
                    <a:gd name="T18" fmla="*/ 0 w 185"/>
                    <a:gd name="T19" fmla="*/ 0 h 45"/>
                    <a:gd name="T20" fmla="*/ 0 w 185"/>
                    <a:gd name="T21" fmla="*/ 0 h 45"/>
                    <a:gd name="T22" fmla="*/ 0 w 185"/>
                    <a:gd name="T23" fmla="*/ 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5"/>
                    <a:gd name="T37" fmla="*/ 0 h 45"/>
                    <a:gd name="T38" fmla="*/ 185 w 185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5" h="45">
                      <a:moveTo>
                        <a:pt x="0" y="39"/>
                      </a:moveTo>
                      <a:lnTo>
                        <a:pt x="7" y="45"/>
                      </a:lnTo>
                      <a:lnTo>
                        <a:pt x="185" y="11"/>
                      </a:lnTo>
                      <a:lnTo>
                        <a:pt x="185" y="0"/>
                      </a:lnTo>
                      <a:lnTo>
                        <a:pt x="7" y="33"/>
                      </a:lnTo>
                      <a:lnTo>
                        <a:pt x="15" y="39"/>
                      </a:lnTo>
                      <a:lnTo>
                        <a:pt x="7" y="33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8" name="Freeform 646"/>
                <p:cNvSpPr>
                  <a:spLocks/>
                </p:cNvSpPr>
                <p:nvPr/>
              </p:nvSpPr>
              <p:spPr bwMode="auto">
                <a:xfrm>
                  <a:off x="5057" y="3123"/>
                  <a:ext cx="7" cy="23"/>
                </a:xfrm>
                <a:custGeom>
                  <a:avLst/>
                  <a:gdLst>
                    <a:gd name="T0" fmla="*/ 0 w 15"/>
                    <a:gd name="T1" fmla="*/ 1 h 46"/>
                    <a:gd name="T2" fmla="*/ 0 w 15"/>
                    <a:gd name="T3" fmla="*/ 1 h 46"/>
                    <a:gd name="T4" fmla="*/ 0 w 15"/>
                    <a:gd name="T5" fmla="*/ 1 h 46"/>
                    <a:gd name="T6" fmla="*/ 0 w 15"/>
                    <a:gd name="T7" fmla="*/ 1 h 46"/>
                    <a:gd name="T8" fmla="*/ 0 w 15"/>
                    <a:gd name="T9" fmla="*/ 1 h 46"/>
                    <a:gd name="T10" fmla="*/ 0 w 15"/>
                    <a:gd name="T11" fmla="*/ 1 h 46"/>
                    <a:gd name="T12" fmla="*/ 0 w 15"/>
                    <a:gd name="T13" fmla="*/ 1 h 46"/>
                    <a:gd name="T14" fmla="*/ 0 w 15"/>
                    <a:gd name="T15" fmla="*/ 1 h 46"/>
                    <a:gd name="T16" fmla="*/ 0 w 15"/>
                    <a:gd name="T17" fmla="*/ 0 h 46"/>
                    <a:gd name="T18" fmla="*/ 0 w 15"/>
                    <a:gd name="T19" fmla="*/ 1 h 46"/>
                    <a:gd name="T20" fmla="*/ 0 w 15"/>
                    <a:gd name="T21" fmla="*/ 1 h 46"/>
                    <a:gd name="T22" fmla="*/ 0 w 15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46"/>
                    <a:gd name="T38" fmla="*/ 15 w 15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46">
                      <a:moveTo>
                        <a:pt x="5" y="1"/>
                      </a:moveTo>
                      <a:lnTo>
                        <a:pt x="0" y="7"/>
                      </a:lnTo>
                      <a:lnTo>
                        <a:pt x="0" y="46"/>
                      </a:lnTo>
                      <a:lnTo>
                        <a:pt x="15" y="46"/>
                      </a:lnTo>
                      <a:lnTo>
                        <a:pt x="15" y="7"/>
                      </a:lnTo>
                      <a:lnTo>
                        <a:pt x="10" y="13"/>
                      </a:lnTo>
                      <a:lnTo>
                        <a:pt x="15" y="7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49" name="Freeform 647"/>
                <p:cNvSpPr>
                  <a:spLocks/>
                </p:cNvSpPr>
                <p:nvPr/>
              </p:nvSpPr>
              <p:spPr bwMode="auto">
                <a:xfrm>
                  <a:off x="5059" y="3110"/>
                  <a:ext cx="36" cy="20"/>
                </a:xfrm>
                <a:custGeom>
                  <a:avLst/>
                  <a:gdLst>
                    <a:gd name="T0" fmla="*/ 2 w 70"/>
                    <a:gd name="T1" fmla="*/ 0 h 39"/>
                    <a:gd name="T2" fmla="*/ 1 w 70"/>
                    <a:gd name="T3" fmla="*/ 0 h 39"/>
                    <a:gd name="T4" fmla="*/ 0 w 70"/>
                    <a:gd name="T5" fmla="*/ 1 h 39"/>
                    <a:gd name="T6" fmla="*/ 1 w 70"/>
                    <a:gd name="T7" fmla="*/ 1 h 39"/>
                    <a:gd name="T8" fmla="*/ 2 w 70"/>
                    <a:gd name="T9" fmla="*/ 1 h 39"/>
                    <a:gd name="T10" fmla="*/ 2 w 70"/>
                    <a:gd name="T11" fmla="*/ 1 h 39"/>
                    <a:gd name="T12" fmla="*/ 2 w 70"/>
                    <a:gd name="T13" fmla="*/ 1 h 39"/>
                    <a:gd name="T14" fmla="*/ 2 w 70"/>
                    <a:gd name="T15" fmla="*/ 1 h 39"/>
                    <a:gd name="T16" fmla="*/ 2 w 70"/>
                    <a:gd name="T17" fmla="*/ 1 h 39"/>
                    <a:gd name="T18" fmla="*/ 2 w 70"/>
                    <a:gd name="T19" fmla="*/ 0 h 39"/>
                    <a:gd name="T20" fmla="*/ 1 w 70"/>
                    <a:gd name="T21" fmla="*/ 0 h 39"/>
                    <a:gd name="T22" fmla="*/ 2 w 70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9"/>
                    <a:gd name="T38" fmla="*/ 70 w 70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9">
                      <a:moveTo>
                        <a:pt x="64" y="0"/>
                      </a:moveTo>
                      <a:lnTo>
                        <a:pt x="62" y="0"/>
                      </a:lnTo>
                      <a:lnTo>
                        <a:pt x="0" y="27"/>
                      </a:lnTo>
                      <a:lnTo>
                        <a:pt x="5" y="39"/>
                      </a:lnTo>
                      <a:lnTo>
                        <a:pt x="67" y="11"/>
                      </a:lnTo>
                      <a:lnTo>
                        <a:pt x="64" y="11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0" name="Freeform 648"/>
                <p:cNvSpPr>
                  <a:spLocks/>
                </p:cNvSpPr>
                <p:nvPr/>
              </p:nvSpPr>
              <p:spPr bwMode="auto">
                <a:xfrm>
                  <a:off x="5092" y="3107"/>
                  <a:ext cx="61" cy="9"/>
                </a:xfrm>
                <a:custGeom>
                  <a:avLst/>
                  <a:gdLst>
                    <a:gd name="T0" fmla="*/ 1 w 123"/>
                    <a:gd name="T1" fmla="*/ 0 h 19"/>
                    <a:gd name="T2" fmla="*/ 1 w 123"/>
                    <a:gd name="T3" fmla="*/ 0 h 19"/>
                    <a:gd name="T4" fmla="*/ 0 w 123"/>
                    <a:gd name="T5" fmla="*/ 0 h 19"/>
                    <a:gd name="T6" fmla="*/ 0 w 123"/>
                    <a:gd name="T7" fmla="*/ 0 h 19"/>
                    <a:gd name="T8" fmla="*/ 1 w 123"/>
                    <a:gd name="T9" fmla="*/ 0 h 19"/>
                    <a:gd name="T10" fmla="*/ 1 w 123"/>
                    <a:gd name="T11" fmla="*/ 0 h 19"/>
                    <a:gd name="T12" fmla="*/ 1 w 123"/>
                    <a:gd name="T13" fmla="*/ 0 h 19"/>
                    <a:gd name="T14" fmla="*/ 1 w 123"/>
                    <a:gd name="T15" fmla="*/ 0 h 19"/>
                    <a:gd name="T16" fmla="*/ 1 w 123"/>
                    <a:gd name="T17" fmla="*/ 0 h 19"/>
                    <a:gd name="T18" fmla="*/ 1 w 123"/>
                    <a:gd name="T19" fmla="*/ 0 h 19"/>
                    <a:gd name="T20" fmla="*/ 1 w 123"/>
                    <a:gd name="T21" fmla="*/ 0 h 19"/>
                    <a:gd name="T22" fmla="*/ 1 w 123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3"/>
                    <a:gd name="T37" fmla="*/ 0 h 19"/>
                    <a:gd name="T38" fmla="*/ 123 w 12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3" h="19">
                      <a:moveTo>
                        <a:pt x="123" y="6"/>
                      </a:moveTo>
                      <a:lnTo>
                        <a:pt x="116" y="0"/>
                      </a:lnTo>
                      <a:lnTo>
                        <a:pt x="0" y="8"/>
                      </a:lnTo>
                      <a:lnTo>
                        <a:pt x="0" y="19"/>
                      </a:lnTo>
                      <a:lnTo>
                        <a:pt x="116" y="12"/>
                      </a:lnTo>
                      <a:lnTo>
                        <a:pt x="109" y="6"/>
                      </a:lnTo>
                      <a:lnTo>
                        <a:pt x="116" y="12"/>
                      </a:lnTo>
                      <a:lnTo>
                        <a:pt x="120" y="10"/>
                      </a:lnTo>
                      <a:lnTo>
                        <a:pt x="122" y="6"/>
                      </a:lnTo>
                      <a:lnTo>
                        <a:pt x="120" y="2"/>
                      </a:lnTo>
                      <a:lnTo>
                        <a:pt x="116" y="0"/>
                      </a:lnTo>
                      <a:lnTo>
                        <a:pt x="1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1" name="Freeform 649"/>
                <p:cNvSpPr>
                  <a:spLocks/>
                </p:cNvSpPr>
                <p:nvPr/>
              </p:nvSpPr>
              <p:spPr bwMode="auto">
                <a:xfrm>
                  <a:off x="5029" y="3110"/>
                  <a:ext cx="32" cy="36"/>
                </a:xfrm>
                <a:custGeom>
                  <a:avLst/>
                  <a:gdLst>
                    <a:gd name="T0" fmla="*/ 0 w 63"/>
                    <a:gd name="T1" fmla="*/ 0 h 72"/>
                    <a:gd name="T2" fmla="*/ 1 w 63"/>
                    <a:gd name="T3" fmla="*/ 1 h 72"/>
                    <a:gd name="T4" fmla="*/ 1 w 63"/>
                    <a:gd name="T5" fmla="*/ 1 h 72"/>
                    <a:gd name="T6" fmla="*/ 0 w 63"/>
                    <a:gd name="T7" fmla="*/ 1 h 72"/>
                    <a:gd name="T8" fmla="*/ 0 w 63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72"/>
                    <a:gd name="T17" fmla="*/ 63 w 63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72">
                      <a:moveTo>
                        <a:pt x="0" y="0"/>
                      </a:moveTo>
                      <a:lnTo>
                        <a:pt x="63" y="33"/>
                      </a:lnTo>
                      <a:lnTo>
                        <a:pt x="63" y="72"/>
                      </a:lnTo>
                      <a:lnTo>
                        <a:pt x="0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2" name="Freeform 650"/>
                <p:cNvSpPr>
                  <a:spLocks/>
                </p:cNvSpPr>
                <p:nvPr/>
              </p:nvSpPr>
              <p:spPr bwMode="auto">
                <a:xfrm>
                  <a:off x="5028" y="3107"/>
                  <a:ext cx="36" cy="23"/>
                </a:xfrm>
                <a:custGeom>
                  <a:avLst/>
                  <a:gdLst>
                    <a:gd name="T0" fmla="*/ 1 w 74"/>
                    <a:gd name="T1" fmla="*/ 1 h 45"/>
                    <a:gd name="T2" fmla="*/ 1 w 74"/>
                    <a:gd name="T3" fmla="*/ 1 h 45"/>
                    <a:gd name="T4" fmla="*/ 0 w 74"/>
                    <a:gd name="T5" fmla="*/ 0 h 45"/>
                    <a:gd name="T6" fmla="*/ 0 w 74"/>
                    <a:gd name="T7" fmla="*/ 1 h 45"/>
                    <a:gd name="T8" fmla="*/ 0 w 74"/>
                    <a:gd name="T9" fmla="*/ 1 h 45"/>
                    <a:gd name="T10" fmla="*/ 0 w 74"/>
                    <a:gd name="T11" fmla="*/ 1 h 45"/>
                    <a:gd name="T12" fmla="*/ 0 w 74"/>
                    <a:gd name="T13" fmla="*/ 1 h 45"/>
                    <a:gd name="T14" fmla="*/ 1 w 74"/>
                    <a:gd name="T15" fmla="*/ 1 h 45"/>
                    <a:gd name="T16" fmla="*/ 1 w 74"/>
                    <a:gd name="T17" fmla="*/ 1 h 45"/>
                    <a:gd name="T18" fmla="*/ 1 w 74"/>
                    <a:gd name="T19" fmla="*/ 1 h 45"/>
                    <a:gd name="T20" fmla="*/ 1 w 74"/>
                    <a:gd name="T21" fmla="*/ 1 h 45"/>
                    <a:gd name="T22" fmla="*/ 1 w 74"/>
                    <a:gd name="T23" fmla="*/ 1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4"/>
                    <a:gd name="T37" fmla="*/ 0 h 45"/>
                    <a:gd name="T38" fmla="*/ 74 w 74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4" h="45">
                      <a:moveTo>
                        <a:pt x="74" y="39"/>
                      </a:moveTo>
                      <a:lnTo>
                        <a:pt x="69" y="33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64" y="45"/>
                      </a:lnTo>
                      <a:lnTo>
                        <a:pt x="59" y="39"/>
                      </a:lnTo>
                      <a:lnTo>
                        <a:pt x="64" y="45"/>
                      </a:lnTo>
                      <a:lnTo>
                        <a:pt x="68" y="45"/>
                      </a:lnTo>
                      <a:lnTo>
                        <a:pt x="72" y="40"/>
                      </a:lnTo>
                      <a:lnTo>
                        <a:pt x="72" y="36"/>
                      </a:lnTo>
                      <a:lnTo>
                        <a:pt x="69" y="33"/>
                      </a:lnTo>
                      <a:lnTo>
                        <a:pt x="7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3" name="Freeform 651"/>
                <p:cNvSpPr>
                  <a:spLocks/>
                </p:cNvSpPr>
                <p:nvPr/>
              </p:nvSpPr>
              <p:spPr bwMode="auto">
                <a:xfrm>
                  <a:off x="5057" y="3127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0 w 15"/>
                    <a:gd name="T7" fmla="*/ 0 h 45"/>
                    <a:gd name="T8" fmla="*/ 0 w 15"/>
                    <a:gd name="T9" fmla="*/ 0 h 45"/>
                    <a:gd name="T10" fmla="*/ 0 w 15"/>
                    <a:gd name="T11" fmla="*/ 0 h 45"/>
                    <a:gd name="T12" fmla="*/ 0 w 15"/>
                    <a:gd name="T13" fmla="*/ 0 h 45"/>
                    <a:gd name="T14" fmla="*/ 0 w 15"/>
                    <a:gd name="T15" fmla="*/ 0 h 45"/>
                    <a:gd name="T16" fmla="*/ 0 w 15"/>
                    <a:gd name="T17" fmla="*/ 0 h 45"/>
                    <a:gd name="T18" fmla="*/ 0 w 15"/>
                    <a:gd name="T19" fmla="*/ 0 h 45"/>
                    <a:gd name="T20" fmla="*/ 0 w 15"/>
                    <a:gd name="T21" fmla="*/ 0 h 45"/>
                    <a:gd name="T22" fmla="*/ 0 w 15"/>
                    <a:gd name="T23" fmla="*/ 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45"/>
                    <a:gd name="T38" fmla="*/ 15 w 15"/>
                    <a:gd name="T39" fmla="*/ 45 h 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45">
                      <a:moveTo>
                        <a:pt x="5" y="45"/>
                      </a:moveTo>
                      <a:lnTo>
                        <a:pt x="15" y="39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0" y="33"/>
                      </a:lnTo>
                      <a:lnTo>
                        <a:pt x="0" y="39"/>
                      </a:lnTo>
                      <a:lnTo>
                        <a:pt x="3" y="43"/>
                      </a:lnTo>
                      <a:lnTo>
                        <a:pt x="7" y="45"/>
                      </a:lnTo>
                      <a:lnTo>
                        <a:pt x="12" y="43"/>
                      </a:lnTo>
                      <a:lnTo>
                        <a:pt x="15" y="39"/>
                      </a:lnTo>
                      <a:lnTo>
                        <a:pt x="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4" name="Freeform 652"/>
                <p:cNvSpPr>
                  <a:spLocks/>
                </p:cNvSpPr>
                <p:nvPr/>
              </p:nvSpPr>
              <p:spPr bwMode="auto">
                <a:xfrm>
                  <a:off x="5025" y="3128"/>
                  <a:ext cx="37" cy="21"/>
                </a:xfrm>
                <a:custGeom>
                  <a:avLst/>
                  <a:gdLst>
                    <a:gd name="T0" fmla="*/ 0 w 73"/>
                    <a:gd name="T1" fmla="*/ 0 h 44"/>
                    <a:gd name="T2" fmla="*/ 1 w 73"/>
                    <a:gd name="T3" fmla="*/ 0 h 44"/>
                    <a:gd name="T4" fmla="*/ 2 w 73"/>
                    <a:gd name="T5" fmla="*/ 0 h 44"/>
                    <a:gd name="T6" fmla="*/ 2 w 73"/>
                    <a:gd name="T7" fmla="*/ 0 h 44"/>
                    <a:gd name="T8" fmla="*/ 1 w 73"/>
                    <a:gd name="T9" fmla="*/ 0 h 44"/>
                    <a:gd name="T10" fmla="*/ 1 w 73"/>
                    <a:gd name="T11" fmla="*/ 0 h 44"/>
                    <a:gd name="T12" fmla="*/ 1 w 73"/>
                    <a:gd name="T13" fmla="*/ 0 h 44"/>
                    <a:gd name="T14" fmla="*/ 1 w 73"/>
                    <a:gd name="T15" fmla="*/ 0 h 44"/>
                    <a:gd name="T16" fmla="*/ 1 w 73"/>
                    <a:gd name="T17" fmla="*/ 0 h 44"/>
                    <a:gd name="T18" fmla="*/ 1 w 73"/>
                    <a:gd name="T19" fmla="*/ 0 h 44"/>
                    <a:gd name="T20" fmla="*/ 1 w 73"/>
                    <a:gd name="T21" fmla="*/ 0 h 44"/>
                    <a:gd name="T22" fmla="*/ 0 w 73"/>
                    <a:gd name="T23" fmla="*/ 0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44"/>
                    <a:gd name="T38" fmla="*/ 73 w 73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44">
                      <a:moveTo>
                        <a:pt x="0" y="6"/>
                      </a:moveTo>
                      <a:lnTo>
                        <a:pt x="4" y="12"/>
                      </a:lnTo>
                      <a:lnTo>
                        <a:pt x="68" y="44"/>
                      </a:lnTo>
                      <a:lnTo>
                        <a:pt x="73" y="32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1" y="9"/>
                      </a:lnTo>
                      <a:lnTo>
                        <a:pt x="4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5" name="Freeform 653"/>
                <p:cNvSpPr>
                  <a:spLocks/>
                </p:cNvSpPr>
                <p:nvPr/>
              </p:nvSpPr>
              <p:spPr bwMode="auto">
                <a:xfrm>
                  <a:off x="5025" y="3107"/>
                  <a:ext cx="8" cy="24"/>
                </a:xfrm>
                <a:custGeom>
                  <a:avLst/>
                  <a:gdLst>
                    <a:gd name="T0" fmla="*/ 1 w 14"/>
                    <a:gd name="T1" fmla="*/ 1 h 48"/>
                    <a:gd name="T2" fmla="*/ 0 w 14"/>
                    <a:gd name="T3" fmla="*/ 1 h 48"/>
                    <a:gd name="T4" fmla="*/ 0 w 14"/>
                    <a:gd name="T5" fmla="*/ 1 h 48"/>
                    <a:gd name="T6" fmla="*/ 1 w 14"/>
                    <a:gd name="T7" fmla="*/ 1 h 48"/>
                    <a:gd name="T8" fmla="*/ 1 w 14"/>
                    <a:gd name="T9" fmla="*/ 1 h 48"/>
                    <a:gd name="T10" fmla="*/ 1 w 14"/>
                    <a:gd name="T11" fmla="*/ 1 h 48"/>
                    <a:gd name="T12" fmla="*/ 1 w 14"/>
                    <a:gd name="T13" fmla="*/ 1 h 48"/>
                    <a:gd name="T14" fmla="*/ 1 w 14"/>
                    <a:gd name="T15" fmla="*/ 1 h 48"/>
                    <a:gd name="T16" fmla="*/ 1 w 14"/>
                    <a:gd name="T17" fmla="*/ 0 h 48"/>
                    <a:gd name="T18" fmla="*/ 1 w 14"/>
                    <a:gd name="T19" fmla="*/ 1 h 48"/>
                    <a:gd name="T20" fmla="*/ 0 w 14"/>
                    <a:gd name="T21" fmla="*/ 1 h 48"/>
                    <a:gd name="T22" fmla="*/ 1 w 14"/>
                    <a:gd name="T23" fmla="*/ 1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8"/>
                    <a:gd name="T38" fmla="*/ 14 w 14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8">
                      <a:moveTo>
                        <a:pt x="10" y="2"/>
                      </a:moveTo>
                      <a:lnTo>
                        <a:pt x="0" y="8"/>
                      </a:lnTo>
                      <a:lnTo>
                        <a:pt x="0" y="48"/>
                      </a:lnTo>
                      <a:lnTo>
                        <a:pt x="14" y="48"/>
                      </a:lnTo>
                      <a:lnTo>
                        <a:pt x="14" y="8"/>
                      </a:lnTo>
                      <a:lnTo>
                        <a:pt x="4" y="13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6" name="Freeform 654"/>
                <p:cNvSpPr>
                  <a:spLocks/>
                </p:cNvSpPr>
                <p:nvPr/>
              </p:nvSpPr>
              <p:spPr bwMode="auto">
                <a:xfrm>
                  <a:off x="5063" y="3094"/>
                  <a:ext cx="86" cy="19"/>
                </a:xfrm>
                <a:custGeom>
                  <a:avLst/>
                  <a:gdLst>
                    <a:gd name="T0" fmla="*/ 2 w 171"/>
                    <a:gd name="T1" fmla="*/ 0 h 37"/>
                    <a:gd name="T2" fmla="*/ 3 w 171"/>
                    <a:gd name="T3" fmla="*/ 1 h 37"/>
                    <a:gd name="T4" fmla="*/ 1 w 171"/>
                    <a:gd name="T5" fmla="*/ 1 h 37"/>
                    <a:gd name="T6" fmla="*/ 0 w 171"/>
                    <a:gd name="T7" fmla="*/ 1 h 37"/>
                    <a:gd name="T8" fmla="*/ 2 w 171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37"/>
                    <a:gd name="T17" fmla="*/ 171 w 171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37">
                      <a:moveTo>
                        <a:pt x="99" y="0"/>
                      </a:moveTo>
                      <a:lnTo>
                        <a:pt x="171" y="32"/>
                      </a:lnTo>
                      <a:lnTo>
                        <a:pt x="59" y="37"/>
                      </a:lnTo>
                      <a:lnTo>
                        <a:pt x="0" y="3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7" name="Freeform 655"/>
                <p:cNvSpPr>
                  <a:spLocks/>
                </p:cNvSpPr>
                <p:nvPr/>
              </p:nvSpPr>
              <p:spPr bwMode="auto">
                <a:xfrm>
                  <a:off x="5111" y="3092"/>
                  <a:ext cx="41" cy="21"/>
                </a:xfrm>
                <a:custGeom>
                  <a:avLst/>
                  <a:gdLst>
                    <a:gd name="T0" fmla="*/ 2 w 81"/>
                    <a:gd name="T1" fmla="*/ 0 h 43"/>
                    <a:gd name="T2" fmla="*/ 2 w 81"/>
                    <a:gd name="T3" fmla="*/ 0 h 43"/>
                    <a:gd name="T4" fmla="*/ 1 w 81"/>
                    <a:gd name="T5" fmla="*/ 0 h 43"/>
                    <a:gd name="T6" fmla="*/ 0 w 81"/>
                    <a:gd name="T7" fmla="*/ 0 h 43"/>
                    <a:gd name="T8" fmla="*/ 2 w 81"/>
                    <a:gd name="T9" fmla="*/ 0 h 43"/>
                    <a:gd name="T10" fmla="*/ 2 w 81"/>
                    <a:gd name="T11" fmla="*/ 0 h 43"/>
                    <a:gd name="T12" fmla="*/ 2 w 81"/>
                    <a:gd name="T13" fmla="*/ 0 h 43"/>
                    <a:gd name="T14" fmla="*/ 2 w 81"/>
                    <a:gd name="T15" fmla="*/ 0 h 43"/>
                    <a:gd name="T16" fmla="*/ 2 w 81"/>
                    <a:gd name="T17" fmla="*/ 0 h 43"/>
                    <a:gd name="T18" fmla="*/ 2 w 81"/>
                    <a:gd name="T19" fmla="*/ 0 h 43"/>
                    <a:gd name="T20" fmla="*/ 2 w 81"/>
                    <a:gd name="T21" fmla="*/ 0 h 43"/>
                    <a:gd name="T22" fmla="*/ 2 w 81"/>
                    <a:gd name="T23" fmla="*/ 0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1"/>
                    <a:gd name="T37" fmla="*/ 0 h 43"/>
                    <a:gd name="T38" fmla="*/ 81 w 81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1" h="43">
                      <a:moveTo>
                        <a:pt x="75" y="43"/>
                      </a:moveTo>
                      <a:lnTo>
                        <a:pt x="78" y="32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72" y="43"/>
                      </a:lnTo>
                      <a:lnTo>
                        <a:pt x="75" y="32"/>
                      </a:lnTo>
                      <a:lnTo>
                        <a:pt x="72" y="43"/>
                      </a:lnTo>
                      <a:lnTo>
                        <a:pt x="77" y="43"/>
                      </a:lnTo>
                      <a:lnTo>
                        <a:pt x="81" y="39"/>
                      </a:lnTo>
                      <a:lnTo>
                        <a:pt x="81" y="35"/>
                      </a:lnTo>
                      <a:lnTo>
                        <a:pt x="78" y="32"/>
                      </a:lnTo>
                      <a:lnTo>
                        <a:pt x="7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8" name="Freeform 656"/>
                <p:cNvSpPr>
                  <a:spLocks/>
                </p:cNvSpPr>
                <p:nvPr/>
              </p:nvSpPr>
              <p:spPr bwMode="auto">
                <a:xfrm>
                  <a:off x="5090" y="3107"/>
                  <a:ext cx="59" cy="9"/>
                </a:xfrm>
                <a:custGeom>
                  <a:avLst/>
                  <a:gdLst>
                    <a:gd name="T0" fmla="*/ 1 w 118"/>
                    <a:gd name="T1" fmla="*/ 1 h 17"/>
                    <a:gd name="T2" fmla="*/ 1 w 118"/>
                    <a:gd name="T3" fmla="*/ 1 h 17"/>
                    <a:gd name="T4" fmla="*/ 2 w 118"/>
                    <a:gd name="T5" fmla="*/ 1 h 17"/>
                    <a:gd name="T6" fmla="*/ 2 w 118"/>
                    <a:gd name="T7" fmla="*/ 0 h 17"/>
                    <a:gd name="T8" fmla="*/ 1 w 118"/>
                    <a:gd name="T9" fmla="*/ 1 h 17"/>
                    <a:gd name="T10" fmla="*/ 1 w 118"/>
                    <a:gd name="T11" fmla="*/ 1 h 17"/>
                    <a:gd name="T12" fmla="*/ 1 w 118"/>
                    <a:gd name="T13" fmla="*/ 1 h 17"/>
                    <a:gd name="T14" fmla="*/ 1 w 118"/>
                    <a:gd name="T15" fmla="*/ 1 h 17"/>
                    <a:gd name="T16" fmla="*/ 0 w 118"/>
                    <a:gd name="T17" fmla="*/ 1 h 17"/>
                    <a:gd name="T18" fmla="*/ 1 w 118"/>
                    <a:gd name="T19" fmla="*/ 1 h 17"/>
                    <a:gd name="T20" fmla="*/ 1 w 118"/>
                    <a:gd name="T21" fmla="*/ 1 h 17"/>
                    <a:gd name="T22" fmla="*/ 1 w 118"/>
                    <a:gd name="T23" fmla="*/ 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8"/>
                    <a:gd name="T37" fmla="*/ 0 h 17"/>
                    <a:gd name="T38" fmla="*/ 118 w 11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8" h="17">
                      <a:moveTo>
                        <a:pt x="3" y="17"/>
                      </a:moveTo>
                      <a:lnTo>
                        <a:pt x="6" y="17"/>
                      </a:lnTo>
                      <a:lnTo>
                        <a:pt x="118" y="11"/>
                      </a:lnTo>
                      <a:lnTo>
                        <a:pt x="118" y="0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59" name="Freeform 657"/>
                <p:cNvSpPr>
                  <a:spLocks/>
                </p:cNvSpPr>
                <p:nvPr/>
              </p:nvSpPr>
              <p:spPr bwMode="auto">
                <a:xfrm>
                  <a:off x="5060" y="3093"/>
                  <a:ext cx="34" cy="23"/>
                </a:xfrm>
                <a:custGeom>
                  <a:avLst/>
                  <a:gdLst>
                    <a:gd name="T0" fmla="*/ 1 w 68"/>
                    <a:gd name="T1" fmla="*/ 0 h 46"/>
                    <a:gd name="T2" fmla="*/ 1 w 68"/>
                    <a:gd name="T3" fmla="*/ 1 h 46"/>
                    <a:gd name="T4" fmla="*/ 1 w 68"/>
                    <a:gd name="T5" fmla="*/ 1 h 46"/>
                    <a:gd name="T6" fmla="*/ 1 w 68"/>
                    <a:gd name="T7" fmla="*/ 1 h 46"/>
                    <a:gd name="T8" fmla="*/ 1 w 68"/>
                    <a:gd name="T9" fmla="*/ 0 h 46"/>
                    <a:gd name="T10" fmla="*/ 1 w 68"/>
                    <a:gd name="T11" fmla="*/ 1 h 46"/>
                    <a:gd name="T12" fmla="*/ 1 w 68"/>
                    <a:gd name="T13" fmla="*/ 0 h 46"/>
                    <a:gd name="T14" fmla="*/ 1 w 68"/>
                    <a:gd name="T15" fmla="*/ 0 h 46"/>
                    <a:gd name="T16" fmla="*/ 0 w 68"/>
                    <a:gd name="T17" fmla="*/ 1 h 46"/>
                    <a:gd name="T18" fmla="*/ 0 w 68"/>
                    <a:gd name="T19" fmla="*/ 1 h 46"/>
                    <a:gd name="T20" fmla="*/ 1 w 68"/>
                    <a:gd name="T21" fmla="*/ 1 h 46"/>
                    <a:gd name="T22" fmla="*/ 1 w 68"/>
                    <a:gd name="T23" fmla="*/ 0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46"/>
                    <a:gd name="T38" fmla="*/ 68 w 68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46">
                      <a:moveTo>
                        <a:pt x="6" y="0"/>
                      </a:moveTo>
                      <a:lnTo>
                        <a:pt x="3" y="12"/>
                      </a:lnTo>
                      <a:lnTo>
                        <a:pt x="62" y="46"/>
                      </a:lnTo>
                      <a:lnTo>
                        <a:pt x="68" y="35"/>
                      </a:lnTo>
                      <a:lnTo>
                        <a:pt x="9" y="0"/>
                      </a:lnTo>
                      <a:lnTo>
                        <a:pt x="6" y="12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0" name="Freeform 658"/>
                <p:cNvSpPr>
                  <a:spLocks/>
                </p:cNvSpPr>
                <p:nvPr/>
              </p:nvSpPr>
              <p:spPr bwMode="auto">
                <a:xfrm>
                  <a:off x="5063" y="3091"/>
                  <a:ext cx="53" cy="8"/>
                </a:xfrm>
                <a:custGeom>
                  <a:avLst/>
                  <a:gdLst>
                    <a:gd name="T0" fmla="*/ 2 w 106"/>
                    <a:gd name="T1" fmla="*/ 1 h 16"/>
                    <a:gd name="T2" fmla="*/ 2 w 106"/>
                    <a:gd name="T3" fmla="*/ 1 h 16"/>
                    <a:gd name="T4" fmla="*/ 0 w 106"/>
                    <a:gd name="T5" fmla="*/ 1 h 16"/>
                    <a:gd name="T6" fmla="*/ 0 w 106"/>
                    <a:gd name="T7" fmla="*/ 1 h 16"/>
                    <a:gd name="T8" fmla="*/ 2 w 106"/>
                    <a:gd name="T9" fmla="*/ 1 h 16"/>
                    <a:gd name="T10" fmla="*/ 2 w 106"/>
                    <a:gd name="T11" fmla="*/ 1 h 16"/>
                    <a:gd name="T12" fmla="*/ 2 w 106"/>
                    <a:gd name="T13" fmla="*/ 1 h 16"/>
                    <a:gd name="T14" fmla="*/ 2 w 106"/>
                    <a:gd name="T15" fmla="*/ 1 h 16"/>
                    <a:gd name="T16" fmla="*/ 2 w 106"/>
                    <a:gd name="T17" fmla="*/ 1 h 16"/>
                    <a:gd name="T18" fmla="*/ 2 w 106"/>
                    <a:gd name="T19" fmla="*/ 1 h 16"/>
                    <a:gd name="T20" fmla="*/ 2 w 106"/>
                    <a:gd name="T21" fmla="*/ 0 h 16"/>
                    <a:gd name="T22" fmla="*/ 2 w 106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"/>
                    <a:gd name="T37" fmla="*/ 0 h 16"/>
                    <a:gd name="T38" fmla="*/ 106 w 10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" h="16">
                      <a:moveTo>
                        <a:pt x="102" y="1"/>
                      </a:moveTo>
                      <a:lnTo>
                        <a:pt x="99" y="1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99" y="13"/>
                      </a:lnTo>
                      <a:lnTo>
                        <a:pt x="96" y="13"/>
                      </a:lnTo>
                      <a:lnTo>
                        <a:pt x="99" y="14"/>
                      </a:lnTo>
                      <a:lnTo>
                        <a:pt x="104" y="11"/>
                      </a:lnTo>
                      <a:lnTo>
                        <a:pt x="106" y="7"/>
                      </a:lnTo>
                      <a:lnTo>
                        <a:pt x="104" y="3"/>
                      </a:lnTo>
                      <a:lnTo>
                        <a:pt x="99" y="0"/>
                      </a:lnTo>
                      <a:lnTo>
                        <a:pt x="10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1" name="Freeform 659"/>
                <p:cNvSpPr>
                  <a:spLocks/>
                </p:cNvSpPr>
                <p:nvPr/>
              </p:nvSpPr>
              <p:spPr bwMode="auto">
                <a:xfrm>
                  <a:off x="5149" y="3058"/>
                  <a:ext cx="87" cy="81"/>
                </a:xfrm>
                <a:custGeom>
                  <a:avLst/>
                  <a:gdLst>
                    <a:gd name="T0" fmla="*/ 1 w 173"/>
                    <a:gd name="T1" fmla="*/ 2 h 163"/>
                    <a:gd name="T2" fmla="*/ 0 w 173"/>
                    <a:gd name="T3" fmla="*/ 1 h 163"/>
                    <a:gd name="T4" fmla="*/ 1 w 173"/>
                    <a:gd name="T5" fmla="*/ 1 h 163"/>
                    <a:gd name="T6" fmla="*/ 1 w 173"/>
                    <a:gd name="T7" fmla="*/ 1 h 163"/>
                    <a:gd name="T8" fmla="*/ 1 w 173"/>
                    <a:gd name="T9" fmla="*/ 1 h 163"/>
                    <a:gd name="T10" fmla="*/ 2 w 173"/>
                    <a:gd name="T11" fmla="*/ 1 h 163"/>
                    <a:gd name="T12" fmla="*/ 2 w 173"/>
                    <a:gd name="T13" fmla="*/ 1 h 163"/>
                    <a:gd name="T14" fmla="*/ 2 w 173"/>
                    <a:gd name="T15" fmla="*/ 1 h 163"/>
                    <a:gd name="T16" fmla="*/ 2 w 173"/>
                    <a:gd name="T17" fmla="*/ 1 h 163"/>
                    <a:gd name="T18" fmla="*/ 2 w 173"/>
                    <a:gd name="T19" fmla="*/ 1 h 163"/>
                    <a:gd name="T20" fmla="*/ 2 w 173"/>
                    <a:gd name="T21" fmla="*/ 1 h 163"/>
                    <a:gd name="T22" fmla="*/ 3 w 173"/>
                    <a:gd name="T23" fmla="*/ 1 h 163"/>
                    <a:gd name="T24" fmla="*/ 2 w 173"/>
                    <a:gd name="T25" fmla="*/ 1 h 163"/>
                    <a:gd name="T26" fmla="*/ 2 w 173"/>
                    <a:gd name="T27" fmla="*/ 1 h 163"/>
                    <a:gd name="T28" fmla="*/ 2 w 173"/>
                    <a:gd name="T29" fmla="*/ 0 h 163"/>
                    <a:gd name="T30" fmla="*/ 2 w 173"/>
                    <a:gd name="T31" fmla="*/ 0 h 163"/>
                    <a:gd name="T32" fmla="*/ 2 w 173"/>
                    <a:gd name="T33" fmla="*/ 0 h 163"/>
                    <a:gd name="T34" fmla="*/ 1 w 173"/>
                    <a:gd name="T35" fmla="*/ 0 h 163"/>
                    <a:gd name="T36" fmla="*/ 1 w 173"/>
                    <a:gd name="T37" fmla="*/ 0 h 163"/>
                    <a:gd name="T38" fmla="*/ 2 w 173"/>
                    <a:gd name="T39" fmla="*/ 0 h 163"/>
                    <a:gd name="T40" fmla="*/ 2 w 173"/>
                    <a:gd name="T41" fmla="*/ 0 h 163"/>
                    <a:gd name="T42" fmla="*/ 2 w 173"/>
                    <a:gd name="T43" fmla="*/ 0 h 163"/>
                    <a:gd name="T44" fmla="*/ 2 w 173"/>
                    <a:gd name="T45" fmla="*/ 0 h 163"/>
                    <a:gd name="T46" fmla="*/ 3 w 173"/>
                    <a:gd name="T47" fmla="*/ 0 h 163"/>
                    <a:gd name="T48" fmla="*/ 3 w 173"/>
                    <a:gd name="T49" fmla="*/ 0 h 163"/>
                    <a:gd name="T50" fmla="*/ 3 w 173"/>
                    <a:gd name="T51" fmla="*/ 1 h 163"/>
                    <a:gd name="T52" fmla="*/ 3 w 173"/>
                    <a:gd name="T53" fmla="*/ 1 h 163"/>
                    <a:gd name="T54" fmla="*/ 3 w 173"/>
                    <a:gd name="T55" fmla="*/ 2 h 163"/>
                    <a:gd name="T56" fmla="*/ 3 w 173"/>
                    <a:gd name="T57" fmla="*/ 2 h 163"/>
                    <a:gd name="T58" fmla="*/ 3 w 173"/>
                    <a:gd name="T59" fmla="*/ 2 h 163"/>
                    <a:gd name="T60" fmla="*/ 3 w 173"/>
                    <a:gd name="T61" fmla="*/ 2 h 163"/>
                    <a:gd name="T62" fmla="*/ 3 w 173"/>
                    <a:gd name="T63" fmla="*/ 2 h 163"/>
                    <a:gd name="T64" fmla="*/ 3 w 173"/>
                    <a:gd name="T65" fmla="*/ 2 h 163"/>
                    <a:gd name="T66" fmla="*/ 2 w 173"/>
                    <a:gd name="T67" fmla="*/ 2 h 163"/>
                    <a:gd name="T68" fmla="*/ 2 w 173"/>
                    <a:gd name="T69" fmla="*/ 2 h 163"/>
                    <a:gd name="T70" fmla="*/ 2 w 173"/>
                    <a:gd name="T71" fmla="*/ 2 h 163"/>
                    <a:gd name="T72" fmla="*/ 2 w 173"/>
                    <a:gd name="T73" fmla="*/ 2 h 163"/>
                    <a:gd name="T74" fmla="*/ 1 w 173"/>
                    <a:gd name="T75" fmla="*/ 2 h 163"/>
                    <a:gd name="T76" fmla="*/ 1 w 173"/>
                    <a:gd name="T77" fmla="*/ 2 h 163"/>
                    <a:gd name="T78" fmla="*/ 1 w 173"/>
                    <a:gd name="T79" fmla="*/ 2 h 163"/>
                    <a:gd name="T80" fmla="*/ 1 w 173"/>
                    <a:gd name="T81" fmla="*/ 2 h 163"/>
                    <a:gd name="T82" fmla="*/ 1 w 173"/>
                    <a:gd name="T83" fmla="*/ 2 h 163"/>
                    <a:gd name="T84" fmla="*/ 1 w 173"/>
                    <a:gd name="T85" fmla="*/ 2 h 16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3"/>
                    <a:gd name="T130" fmla="*/ 0 h 163"/>
                    <a:gd name="T131" fmla="*/ 173 w 173"/>
                    <a:gd name="T132" fmla="*/ 163 h 16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3" h="163">
                      <a:moveTo>
                        <a:pt x="1" y="143"/>
                      </a:moveTo>
                      <a:lnTo>
                        <a:pt x="0" y="104"/>
                      </a:lnTo>
                      <a:lnTo>
                        <a:pt x="13" y="110"/>
                      </a:lnTo>
                      <a:lnTo>
                        <a:pt x="30" y="117"/>
                      </a:lnTo>
                      <a:lnTo>
                        <a:pt x="49" y="121"/>
                      </a:lnTo>
                      <a:lnTo>
                        <a:pt x="68" y="126"/>
                      </a:lnTo>
                      <a:lnTo>
                        <a:pt x="86" y="127"/>
                      </a:lnTo>
                      <a:lnTo>
                        <a:pt x="102" y="127"/>
                      </a:lnTo>
                      <a:lnTo>
                        <a:pt x="115" y="124"/>
                      </a:lnTo>
                      <a:lnTo>
                        <a:pt x="122" y="119"/>
                      </a:lnTo>
                      <a:lnTo>
                        <a:pt x="128" y="106"/>
                      </a:lnTo>
                      <a:lnTo>
                        <a:pt x="130" y="93"/>
                      </a:lnTo>
                      <a:lnTo>
                        <a:pt x="128" y="78"/>
                      </a:lnTo>
                      <a:lnTo>
                        <a:pt x="124" y="67"/>
                      </a:lnTo>
                      <a:lnTo>
                        <a:pt x="114" y="55"/>
                      </a:lnTo>
                      <a:lnTo>
                        <a:pt x="101" y="46"/>
                      </a:lnTo>
                      <a:lnTo>
                        <a:pt x="82" y="41"/>
                      </a:lnTo>
                      <a:lnTo>
                        <a:pt x="59" y="36"/>
                      </a:lnTo>
                      <a:lnTo>
                        <a:pt x="59" y="3"/>
                      </a:lnTo>
                      <a:lnTo>
                        <a:pt x="68" y="0"/>
                      </a:lnTo>
                      <a:lnTo>
                        <a:pt x="83" y="2"/>
                      </a:lnTo>
                      <a:lnTo>
                        <a:pt x="105" y="8"/>
                      </a:lnTo>
                      <a:lnTo>
                        <a:pt x="127" y="18"/>
                      </a:lnTo>
                      <a:lnTo>
                        <a:pt x="148" y="35"/>
                      </a:lnTo>
                      <a:lnTo>
                        <a:pt x="164" y="58"/>
                      </a:lnTo>
                      <a:lnTo>
                        <a:pt x="173" y="88"/>
                      </a:lnTo>
                      <a:lnTo>
                        <a:pt x="171" y="126"/>
                      </a:lnTo>
                      <a:lnTo>
                        <a:pt x="168" y="133"/>
                      </a:lnTo>
                      <a:lnTo>
                        <a:pt x="166" y="140"/>
                      </a:lnTo>
                      <a:lnTo>
                        <a:pt x="160" y="146"/>
                      </a:lnTo>
                      <a:lnTo>
                        <a:pt x="153" y="152"/>
                      </a:lnTo>
                      <a:lnTo>
                        <a:pt x="143" y="156"/>
                      </a:lnTo>
                      <a:lnTo>
                        <a:pt x="131" y="160"/>
                      </a:lnTo>
                      <a:lnTo>
                        <a:pt x="118" y="162"/>
                      </a:lnTo>
                      <a:lnTo>
                        <a:pt x="102" y="163"/>
                      </a:lnTo>
                      <a:lnTo>
                        <a:pt x="83" y="163"/>
                      </a:lnTo>
                      <a:lnTo>
                        <a:pt x="68" y="160"/>
                      </a:lnTo>
                      <a:lnTo>
                        <a:pt x="53" y="159"/>
                      </a:lnTo>
                      <a:lnTo>
                        <a:pt x="40" y="155"/>
                      </a:lnTo>
                      <a:lnTo>
                        <a:pt x="29" y="152"/>
                      </a:lnTo>
                      <a:lnTo>
                        <a:pt x="19" y="149"/>
                      </a:lnTo>
                      <a:lnTo>
                        <a:pt x="10" y="146"/>
                      </a:lnTo>
                      <a:lnTo>
                        <a:pt x="1" y="143"/>
                      </a:lnTo>
                      <a:close/>
                    </a:path>
                  </a:pathLst>
                </a:custGeom>
                <a:solidFill>
                  <a:srgbClr val="AD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2" name="Freeform 660"/>
                <p:cNvSpPr>
                  <a:spLocks/>
                </p:cNvSpPr>
                <p:nvPr/>
              </p:nvSpPr>
              <p:spPr bwMode="auto">
                <a:xfrm>
                  <a:off x="5146" y="3106"/>
                  <a:ext cx="7" cy="23"/>
                </a:xfrm>
                <a:custGeom>
                  <a:avLst/>
                  <a:gdLst>
                    <a:gd name="T0" fmla="*/ 1 w 14"/>
                    <a:gd name="T1" fmla="*/ 1 h 46"/>
                    <a:gd name="T2" fmla="*/ 1 w 14"/>
                    <a:gd name="T3" fmla="*/ 1 h 46"/>
                    <a:gd name="T4" fmla="*/ 1 w 14"/>
                    <a:gd name="T5" fmla="*/ 1 h 46"/>
                    <a:gd name="T6" fmla="*/ 1 w 14"/>
                    <a:gd name="T7" fmla="*/ 1 h 46"/>
                    <a:gd name="T8" fmla="*/ 1 w 14"/>
                    <a:gd name="T9" fmla="*/ 1 h 46"/>
                    <a:gd name="T10" fmla="*/ 1 w 14"/>
                    <a:gd name="T11" fmla="*/ 1 h 46"/>
                    <a:gd name="T12" fmla="*/ 1 w 14"/>
                    <a:gd name="T13" fmla="*/ 1 h 46"/>
                    <a:gd name="T14" fmla="*/ 1 w 14"/>
                    <a:gd name="T15" fmla="*/ 1 h 46"/>
                    <a:gd name="T16" fmla="*/ 1 w 14"/>
                    <a:gd name="T17" fmla="*/ 0 h 46"/>
                    <a:gd name="T18" fmla="*/ 1 w 14"/>
                    <a:gd name="T19" fmla="*/ 1 h 46"/>
                    <a:gd name="T20" fmla="*/ 0 w 14"/>
                    <a:gd name="T21" fmla="*/ 1 h 46"/>
                    <a:gd name="T22" fmla="*/ 1 w 14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6"/>
                    <a:gd name="T38" fmla="*/ 14 w 14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6">
                      <a:moveTo>
                        <a:pt x="10" y="1"/>
                      </a:moveTo>
                      <a:lnTo>
                        <a:pt x="1" y="7"/>
                      </a:lnTo>
                      <a:lnTo>
                        <a:pt x="2" y="46"/>
                      </a:lnTo>
                      <a:lnTo>
                        <a:pt x="14" y="46"/>
                      </a:lnTo>
                      <a:lnTo>
                        <a:pt x="13" y="7"/>
                      </a:lnTo>
                      <a:lnTo>
                        <a:pt x="4" y="13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3" name="Freeform 661"/>
                <p:cNvSpPr>
                  <a:spLocks/>
                </p:cNvSpPr>
                <p:nvPr/>
              </p:nvSpPr>
              <p:spPr bwMode="auto">
                <a:xfrm>
                  <a:off x="5148" y="3107"/>
                  <a:ext cx="66" cy="18"/>
                </a:xfrm>
                <a:custGeom>
                  <a:avLst/>
                  <a:gdLst>
                    <a:gd name="T0" fmla="*/ 2 w 131"/>
                    <a:gd name="T1" fmla="*/ 1 h 36"/>
                    <a:gd name="T2" fmla="*/ 2 w 131"/>
                    <a:gd name="T3" fmla="*/ 1 h 36"/>
                    <a:gd name="T4" fmla="*/ 2 w 131"/>
                    <a:gd name="T5" fmla="*/ 1 h 36"/>
                    <a:gd name="T6" fmla="*/ 2 w 131"/>
                    <a:gd name="T7" fmla="*/ 1 h 36"/>
                    <a:gd name="T8" fmla="*/ 2 w 131"/>
                    <a:gd name="T9" fmla="*/ 1 h 36"/>
                    <a:gd name="T10" fmla="*/ 2 w 131"/>
                    <a:gd name="T11" fmla="*/ 1 h 36"/>
                    <a:gd name="T12" fmla="*/ 1 w 131"/>
                    <a:gd name="T13" fmla="*/ 1 h 36"/>
                    <a:gd name="T14" fmla="*/ 1 w 131"/>
                    <a:gd name="T15" fmla="*/ 1 h 36"/>
                    <a:gd name="T16" fmla="*/ 1 w 131"/>
                    <a:gd name="T17" fmla="*/ 1 h 36"/>
                    <a:gd name="T18" fmla="*/ 1 w 131"/>
                    <a:gd name="T19" fmla="*/ 0 h 36"/>
                    <a:gd name="T20" fmla="*/ 0 w 131"/>
                    <a:gd name="T21" fmla="*/ 1 h 36"/>
                    <a:gd name="T22" fmla="*/ 1 w 131"/>
                    <a:gd name="T23" fmla="*/ 1 h 36"/>
                    <a:gd name="T24" fmla="*/ 1 w 131"/>
                    <a:gd name="T25" fmla="*/ 1 h 36"/>
                    <a:gd name="T26" fmla="*/ 1 w 131"/>
                    <a:gd name="T27" fmla="*/ 1 h 36"/>
                    <a:gd name="T28" fmla="*/ 2 w 131"/>
                    <a:gd name="T29" fmla="*/ 1 h 36"/>
                    <a:gd name="T30" fmla="*/ 2 w 131"/>
                    <a:gd name="T31" fmla="*/ 1 h 36"/>
                    <a:gd name="T32" fmla="*/ 2 w 131"/>
                    <a:gd name="T33" fmla="*/ 1 h 36"/>
                    <a:gd name="T34" fmla="*/ 2 w 131"/>
                    <a:gd name="T35" fmla="*/ 1 h 36"/>
                    <a:gd name="T36" fmla="*/ 3 w 131"/>
                    <a:gd name="T37" fmla="*/ 1 h 36"/>
                    <a:gd name="T38" fmla="*/ 3 w 131"/>
                    <a:gd name="T39" fmla="*/ 1 h 36"/>
                    <a:gd name="T40" fmla="*/ 2 w 131"/>
                    <a:gd name="T41" fmla="*/ 1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1"/>
                    <a:gd name="T64" fmla="*/ 0 h 36"/>
                    <a:gd name="T65" fmla="*/ 131 w 131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1" h="36">
                      <a:moveTo>
                        <a:pt x="120" y="18"/>
                      </a:moveTo>
                      <a:lnTo>
                        <a:pt x="120" y="18"/>
                      </a:lnTo>
                      <a:lnTo>
                        <a:pt x="117" y="21"/>
                      </a:lnTo>
                      <a:lnTo>
                        <a:pt x="105" y="23"/>
                      </a:lnTo>
                      <a:lnTo>
                        <a:pt x="89" y="22"/>
                      </a:lnTo>
                      <a:lnTo>
                        <a:pt x="71" y="22"/>
                      </a:lnTo>
                      <a:lnTo>
                        <a:pt x="53" y="18"/>
                      </a:lnTo>
                      <a:lnTo>
                        <a:pt x="35" y="13"/>
                      </a:lnTo>
                      <a:lnTo>
                        <a:pt x="17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4" y="18"/>
                      </a:lnTo>
                      <a:lnTo>
                        <a:pt x="32" y="25"/>
                      </a:lnTo>
                      <a:lnTo>
                        <a:pt x="50" y="29"/>
                      </a:lnTo>
                      <a:lnTo>
                        <a:pt x="71" y="34"/>
                      </a:lnTo>
                      <a:lnTo>
                        <a:pt x="89" y="36"/>
                      </a:lnTo>
                      <a:lnTo>
                        <a:pt x="105" y="35"/>
                      </a:lnTo>
                      <a:lnTo>
                        <a:pt x="120" y="32"/>
                      </a:lnTo>
                      <a:lnTo>
                        <a:pt x="131" y="23"/>
                      </a:lnTo>
                      <a:lnTo>
                        <a:pt x="12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4" name="Freeform 662"/>
                <p:cNvSpPr>
                  <a:spLocks/>
                </p:cNvSpPr>
                <p:nvPr/>
              </p:nvSpPr>
              <p:spPr bwMode="auto">
                <a:xfrm>
                  <a:off x="5175" y="3073"/>
                  <a:ext cx="43" cy="45"/>
                </a:xfrm>
                <a:custGeom>
                  <a:avLst/>
                  <a:gdLst>
                    <a:gd name="T0" fmla="*/ 0 w 85"/>
                    <a:gd name="T1" fmla="*/ 1 h 90"/>
                    <a:gd name="T2" fmla="*/ 1 w 85"/>
                    <a:gd name="T3" fmla="*/ 1 h 90"/>
                    <a:gd name="T4" fmla="*/ 1 w 85"/>
                    <a:gd name="T5" fmla="*/ 1 h 90"/>
                    <a:gd name="T6" fmla="*/ 1 w 85"/>
                    <a:gd name="T7" fmla="*/ 1 h 90"/>
                    <a:gd name="T8" fmla="*/ 1 w 85"/>
                    <a:gd name="T9" fmla="*/ 1 h 90"/>
                    <a:gd name="T10" fmla="*/ 2 w 85"/>
                    <a:gd name="T11" fmla="*/ 1 h 90"/>
                    <a:gd name="T12" fmla="*/ 2 w 85"/>
                    <a:gd name="T13" fmla="*/ 1 h 90"/>
                    <a:gd name="T14" fmla="*/ 2 w 85"/>
                    <a:gd name="T15" fmla="*/ 1 h 90"/>
                    <a:gd name="T16" fmla="*/ 2 w 85"/>
                    <a:gd name="T17" fmla="*/ 2 h 90"/>
                    <a:gd name="T18" fmla="*/ 2 w 85"/>
                    <a:gd name="T19" fmla="*/ 2 h 90"/>
                    <a:gd name="T20" fmla="*/ 2 w 85"/>
                    <a:gd name="T21" fmla="*/ 2 h 90"/>
                    <a:gd name="T22" fmla="*/ 2 w 85"/>
                    <a:gd name="T23" fmla="*/ 2 h 90"/>
                    <a:gd name="T24" fmla="*/ 2 w 85"/>
                    <a:gd name="T25" fmla="*/ 1 h 90"/>
                    <a:gd name="T26" fmla="*/ 2 w 85"/>
                    <a:gd name="T27" fmla="*/ 1 h 90"/>
                    <a:gd name="T28" fmla="*/ 2 w 85"/>
                    <a:gd name="T29" fmla="*/ 1 h 90"/>
                    <a:gd name="T30" fmla="*/ 2 w 85"/>
                    <a:gd name="T31" fmla="*/ 1 h 90"/>
                    <a:gd name="T32" fmla="*/ 1 w 85"/>
                    <a:gd name="T33" fmla="*/ 1 h 90"/>
                    <a:gd name="T34" fmla="*/ 1 w 85"/>
                    <a:gd name="T35" fmla="*/ 1 h 90"/>
                    <a:gd name="T36" fmla="*/ 1 w 85"/>
                    <a:gd name="T37" fmla="*/ 0 h 90"/>
                    <a:gd name="T38" fmla="*/ 1 w 85"/>
                    <a:gd name="T39" fmla="*/ 1 h 90"/>
                    <a:gd name="T40" fmla="*/ 1 w 85"/>
                    <a:gd name="T41" fmla="*/ 0 h 90"/>
                    <a:gd name="T42" fmla="*/ 1 w 85"/>
                    <a:gd name="T43" fmla="*/ 1 h 90"/>
                    <a:gd name="T44" fmla="*/ 1 w 85"/>
                    <a:gd name="T45" fmla="*/ 1 h 90"/>
                    <a:gd name="T46" fmla="*/ 1 w 85"/>
                    <a:gd name="T47" fmla="*/ 1 h 90"/>
                    <a:gd name="T48" fmla="*/ 1 w 85"/>
                    <a:gd name="T49" fmla="*/ 1 h 90"/>
                    <a:gd name="T50" fmla="*/ 0 w 85"/>
                    <a:gd name="T51" fmla="*/ 1 h 9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90"/>
                    <a:gd name="T80" fmla="*/ 85 w 85"/>
                    <a:gd name="T81" fmla="*/ 90 h 9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90">
                      <a:moveTo>
                        <a:pt x="0" y="5"/>
                      </a:moveTo>
                      <a:lnTo>
                        <a:pt x="7" y="11"/>
                      </a:lnTo>
                      <a:lnTo>
                        <a:pt x="29" y="15"/>
                      </a:lnTo>
                      <a:lnTo>
                        <a:pt x="46" y="21"/>
                      </a:lnTo>
                      <a:lnTo>
                        <a:pt x="57" y="28"/>
                      </a:lnTo>
                      <a:lnTo>
                        <a:pt x="66" y="39"/>
                      </a:lnTo>
                      <a:lnTo>
                        <a:pt x="70" y="49"/>
                      </a:lnTo>
                      <a:lnTo>
                        <a:pt x="70" y="62"/>
                      </a:lnTo>
                      <a:lnTo>
                        <a:pt x="70" y="73"/>
                      </a:lnTo>
                      <a:lnTo>
                        <a:pt x="65" y="85"/>
                      </a:lnTo>
                      <a:lnTo>
                        <a:pt x="76" y="90"/>
                      </a:lnTo>
                      <a:lnTo>
                        <a:pt x="82" y="76"/>
                      </a:lnTo>
                      <a:lnTo>
                        <a:pt x="85" y="62"/>
                      </a:lnTo>
                      <a:lnTo>
                        <a:pt x="82" y="46"/>
                      </a:lnTo>
                      <a:lnTo>
                        <a:pt x="78" y="33"/>
                      </a:lnTo>
                      <a:lnTo>
                        <a:pt x="66" y="20"/>
                      </a:lnTo>
                      <a:lnTo>
                        <a:pt x="52" y="10"/>
                      </a:lnTo>
                      <a:lnTo>
                        <a:pt x="31" y="4"/>
                      </a:lnTo>
                      <a:lnTo>
                        <a:pt x="7" y="0"/>
                      </a:lnTo>
                      <a:lnTo>
                        <a:pt x="14" y="5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5" name="Freeform 663"/>
                <p:cNvSpPr>
                  <a:spLocks/>
                </p:cNvSpPr>
                <p:nvPr/>
              </p:nvSpPr>
              <p:spPr bwMode="auto">
                <a:xfrm>
                  <a:off x="5175" y="3055"/>
                  <a:ext cx="8" cy="21"/>
                </a:xfrm>
                <a:custGeom>
                  <a:avLst/>
                  <a:gdLst>
                    <a:gd name="T0" fmla="*/ 1 w 14"/>
                    <a:gd name="T1" fmla="*/ 1 h 40"/>
                    <a:gd name="T2" fmla="*/ 0 w 14"/>
                    <a:gd name="T3" fmla="*/ 1 h 40"/>
                    <a:gd name="T4" fmla="*/ 0 w 14"/>
                    <a:gd name="T5" fmla="*/ 1 h 40"/>
                    <a:gd name="T6" fmla="*/ 1 w 14"/>
                    <a:gd name="T7" fmla="*/ 1 h 40"/>
                    <a:gd name="T8" fmla="*/ 1 w 14"/>
                    <a:gd name="T9" fmla="*/ 1 h 40"/>
                    <a:gd name="T10" fmla="*/ 1 w 14"/>
                    <a:gd name="T11" fmla="*/ 1 h 40"/>
                    <a:gd name="T12" fmla="*/ 1 w 14"/>
                    <a:gd name="T13" fmla="*/ 1 h 40"/>
                    <a:gd name="T14" fmla="*/ 1 w 14"/>
                    <a:gd name="T15" fmla="*/ 1 h 40"/>
                    <a:gd name="T16" fmla="*/ 1 w 14"/>
                    <a:gd name="T17" fmla="*/ 0 h 40"/>
                    <a:gd name="T18" fmla="*/ 1 w 14"/>
                    <a:gd name="T19" fmla="*/ 1 h 40"/>
                    <a:gd name="T20" fmla="*/ 0 w 14"/>
                    <a:gd name="T21" fmla="*/ 1 h 40"/>
                    <a:gd name="T22" fmla="*/ 1 w 14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0"/>
                    <a:gd name="T38" fmla="*/ 14 w 14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0">
                      <a:moveTo>
                        <a:pt x="3" y="3"/>
                      </a:moveTo>
                      <a:lnTo>
                        <a:pt x="0" y="7"/>
                      </a:lnTo>
                      <a:lnTo>
                        <a:pt x="0" y="40"/>
                      </a:lnTo>
                      <a:lnTo>
                        <a:pt x="14" y="40"/>
                      </a:lnTo>
                      <a:lnTo>
                        <a:pt x="14" y="7"/>
                      </a:lnTo>
                      <a:lnTo>
                        <a:pt x="11" y="12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6" name="Freeform 664"/>
                <p:cNvSpPr>
                  <a:spLocks/>
                </p:cNvSpPr>
                <p:nvPr/>
              </p:nvSpPr>
              <p:spPr bwMode="auto">
                <a:xfrm>
                  <a:off x="5177" y="3054"/>
                  <a:ext cx="62" cy="67"/>
                </a:xfrm>
                <a:custGeom>
                  <a:avLst/>
                  <a:gdLst>
                    <a:gd name="T0" fmla="*/ 2 w 124"/>
                    <a:gd name="T1" fmla="*/ 2 h 134"/>
                    <a:gd name="T2" fmla="*/ 2 w 124"/>
                    <a:gd name="T3" fmla="*/ 2 h 134"/>
                    <a:gd name="T4" fmla="*/ 2 w 124"/>
                    <a:gd name="T5" fmla="*/ 1 h 134"/>
                    <a:gd name="T6" fmla="*/ 2 w 124"/>
                    <a:gd name="T7" fmla="*/ 1 h 134"/>
                    <a:gd name="T8" fmla="*/ 2 w 124"/>
                    <a:gd name="T9" fmla="*/ 1 h 134"/>
                    <a:gd name="T10" fmla="*/ 2 w 124"/>
                    <a:gd name="T11" fmla="*/ 1 h 134"/>
                    <a:gd name="T12" fmla="*/ 1 w 124"/>
                    <a:gd name="T13" fmla="*/ 1 h 134"/>
                    <a:gd name="T14" fmla="*/ 1 w 124"/>
                    <a:gd name="T15" fmla="*/ 1 h 134"/>
                    <a:gd name="T16" fmla="*/ 1 w 124"/>
                    <a:gd name="T17" fmla="*/ 0 h 134"/>
                    <a:gd name="T18" fmla="*/ 0 w 124"/>
                    <a:gd name="T19" fmla="*/ 1 h 134"/>
                    <a:gd name="T20" fmla="*/ 1 w 124"/>
                    <a:gd name="T21" fmla="*/ 1 h 134"/>
                    <a:gd name="T22" fmla="*/ 1 w 124"/>
                    <a:gd name="T23" fmla="*/ 1 h 134"/>
                    <a:gd name="T24" fmla="*/ 1 w 124"/>
                    <a:gd name="T25" fmla="*/ 1 h 134"/>
                    <a:gd name="T26" fmla="*/ 1 w 124"/>
                    <a:gd name="T27" fmla="*/ 1 h 134"/>
                    <a:gd name="T28" fmla="*/ 2 w 124"/>
                    <a:gd name="T29" fmla="*/ 1 h 134"/>
                    <a:gd name="T30" fmla="*/ 2 w 124"/>
                    <a:gd name="T31" fmla="*/ 1 h 134"/>
                    <a:gd name="T32" fmla="*/ 2 w 124"/>
                    <a:gd name="T33" fmla="*/ 1 h 134"/>
                    <a:gd name="T34" fmla="*/ 2 w 124"/>
                    <a:gd name="T35" fmla="*/ 1 h 134"/>
                    <a:gd name="T36" fmla="*/ 2 w 124"/>
                    <a:gd name="T37" fmla="*/ 2 h 134"/>
                    <a:gd name="T38" fmla="*/ 2 w 124"/>
                    <a:gd name="T39" fmla="*/ 2 h 134"/>
                    <a:gd name="T40" fmla="*/ 2 w 124"/>
                    <a:gd name="T41" fmla="*/ 2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4"/>
                    <a:gd name="T64" fmla="*/ 0 h 134"/>
                    <a:gd name="T65" fmla="*/ 124 w 124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4" h="134">
                      <a:moveTo>
                        <a:pt x="122" y="134"/>
                      </a:moveTo>
                      <a:lnTo>
                        <a:pt x="122" y="133"/>
                      </a:lnTo>
                      <a:lnTo>
                        <a:pt x="124" y="95"/>
                      </a:lnTo>
                      <a:lnTo>
                        <a:pt x="115" y="62"/>
                      </a:lnTo>
                      <a:lnTo>
                        <a:pt x="98" y="38"/>
                      </a:lnTo>
                      <a:lnTo>
                        <a:pt x="75" y="19"/>
                      </a:lnTo>
                      <a:lnTo>
                        <a:pt x="51" y="9"/>
                      </a:lnTo>
                      <a:lnTo>
                        <a:pt x="28" y="3"/>
                      </a:ln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28" y="15"/>
                      </a:lnTo>
                      <a:lnTo>
                        <a:pt x="49" y="20"/>
                      </a:lnTo>
                      <a:lnTo>
                        <a:pt x="69" y="30"/>
                      </a:lnTo>
                      <a:lnTo>
                        <a:pt x="89" y="46"/>
                      </a:lnTo>
                      <a:lnTo>
                        <a:pt x="103" y="68"/>
                      </a:lnTo>
                      <a:lnTo>
                        <a:pt x="112" y="95"/>
                      </a:lnTo>
                      <a:lnTo>
                        <a:pt x="111" y="133"/>
                      </a:lnTo>
                      <a:lnTo>
                        <a:pt x="111" y="131"/>
                      </a:lnTo>
                      <a:lnTo>
                        <a:pt x="12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7" name="Freeform 665"/>
                <p:cNvSpPr>
                  <a:spLocks/>
                </p:cNvSpPr>
                <p:nvPr/>
              </p:nvSpPr>
              <p:spPr bwMode="auto">
                <a:xfrm>
                  <a:off x="5201" y="3120"/>
                  <a:ext cx="37" cy="23"/>
                </a:xfrm>
                <a:custGeom>
                  <a:avLst/>
                  <a:gdLst>
                    <a:gd name="T0" fmla="*/ 0 w 75"/>
                    <a:gd name="T1" fmla="*/ 0 h 47"/>
                    <a:gd name="T2" fmla="*/ 0 w 75"/>
                    <a:gd name="T3" fmla="*/ 0 h 47"/>
                    <a:gd name="T4" fmla="*/ 0 w 75"/>
                    <a:gd name="T5" fmla="*/ 0 h 47"/>
                    <a:gd name="T6" fmla="*/ 0 w 75"/>
                    <a:gd name="T7" fmla="*/ 0 h 47"/>
                    <a:gd name="T8" fmla="*/ 0 w 75"/>
                    <a:gd name="T9" fmla="*/ 0 h 47"/>
                    <a:gd name="T10" fmla="*/ 0 w 75"/>
                    <a:gd name="T11" fmla="*/ 0 h 47"/>
                    <a:gd name="T12" fmla="*/ 0 w 75"/>
                    <a:gd name="T13" fmla="*/ 0 h 47"/>
                    <a:gd name="T14" fmla="*/ 1 w 75"/>
                    <a:gd name="T15" fmla="*/ 0 h 47"/>
                    <a:gd name="T16" fmla="*/ 1 w 75"/>
                    <a:gd name="T17" fmla="*/ 0 h 47"/>
                    <a:gd name="T18" fmla="*/ 1 w 75"/>
                    <a:gd name="T19" fmla="*/ 0 h 47"/>
                    <a:gd name="T20" fmla="*/ 1 w 75"/>
                    <a:gd name="T21" fmla="*/ 0 h 47"/>
                    <a:gd name="T22" fmla="*/ 0 w 75"/>
                    <a:gd name="T23" fmla="*/ 0 h 47"/>
                    <a:gd name="T24" fmla="*/ 0 w 75"/>
                    <a:gd name="T25" fmla="*/ 0 h 47"/>
                    <a:gd name="T26" fmla="*/ 0 w 75"/>
                    <a:gd name="T27" fmla="*/ 0 h 47"/>
                    <a:gd name="T28" fmla="*/ 0 w 75"/>
                    <a:gd name="T29" fmla="*/ 0 h 47"/>
                    <a:gd name="T30" fmla="*/ 0 w 75"/>
                    <a:gd name="T31" fmla="*/ 0 h 47"/>
                    <a:gd name="T32" fmla="*/ 0 w 75"/>
                    <a:gd name="T33" fmla="*/ 0 h 47"/>
                    <a:gd name="T34" fmla="*/ 0 w 75"/>
                    <a:gd name="T35" fmla="*/ 0 h 47"/>
                    <a:gd name="T36" fmla="*/ 0 w 75"/>
                    <a:gd name="T37" fmla="*/ 0 h 47"/>
                    <a:gd name="T38" fmla="*/ 0 w 75"/>
                    <a:gd name="T39" fmla="*/ 0 h 47"/>
                    <a:gd name="T40" fmla="*/ 0 w 75"/>
                    <a:gd name="T41" fmla="*/ 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5"/>
                    <a:gd name="T64" fmla="*/ 0 h 47"/>
                    <a:gd name="T65" fmla="*/ 75 w 75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5" h="47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6" y="44"/>
                      </a:lnTo>
                      <a:lnTo>
                        <a:pt x="30" y="42"/>
                      </a:lnTo>
                      <a:lnTo>
                        <a:pt x="42" y="38"/>
                      </a:lnTo>
                      <a:lnTo>
                        <a:pt x="54" y="34"/>
                      </a:lnTo>
                      <a:lnTo>
                        <a:pt x="62" y="26"/>
                      </a:lnTo>
                      <a:lnTo>
                        <a:pt x="69" y="19"/>
                      </a:lnTo>
                      <a:lnTo>
                        <a:pt x="72" y="10"/>
                      </a:lnTo>
                      <a:lnTo>
                        <a:pt x="75" y="3"/>
                      </a:lnTo>
                      <a:lnTo>
                        <a:pt x="64" y="0"/>
                      </a:lnTo>
                      <a:lnTo>
                        <a:pt x="61" y="8"/>
                      </a:lnTo>
                      <a:lnTo>
                        <a:pt x="58" y="13"/>
                      </a:lnTo>
                      <a:lnTo>
                        <a:pt x="54" y="18"/>
                      </a:lnTo>
                      <a:lnTo>
                        <a:pt x="48" y="22"/>
                      </a:lnTo>
                      <a:lnTo>
                        <a:pt x="39" y="26"/>
                      </a:lnTo>
                      <a:lnTo>
                        <a:pt x="28" y="31"/>
                      </a:lnTo>
                      <a:lnTo>
                        <a:pt x="16" y="32"/>
                      </a:lnTo>
                      <a:lnTo>
                        <a:pt x="0" y="32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8" name="Freeform 666"/>
                <p:cNvSpPr>
                  <a:spLocks/>
                </p:cNvSpPr>
                <p:nvPr/>
              </p:nvSpPr>
              <p:spPr bwMode="auto">
                <a:xfrm>
                  <a:off x="5147" y="3126"/>
                  <a:ext cx="54" cy="17"/>
                </a:xfrm>
                <a:custGeom>
                  <a:avLst/>
                  <a:gdLst>
                    <a:gd name="T0" fmla="*/ 0 w 107"/>
                    <a:gd name="T1" fmla="*/ 1 h 34"/>
                    <a:gd name="T2" fmla="*/ 1 w 107"/>
                    <a:gd name="T3" fmla="*/ 1 h 34"/>
                    <a:gd name="T4" fmla="*/ 1 w 107"/>
                    <a:gd name="T5" fmla="*/ 1 h 34"/>
                    <a:gd name="T6" fmla="*/ 1 w 107"/>
                    <a:gd name="T7" fmla="*/ 1 h 34"/>
                    <a:gd name="T8" fmla="*/ 1 w 107"/>
                    <a:gd name="T9" fmla="*/ 1 h 34"/>
                    <a:gd name="T10" fmla="*/ 1 w 107"/>
                    <a:gd name="T11" fmla="*/ 1 h 34"/>
                    <a:gd name="T12" fmla="*/ 1 w 107"/>
                    <a:gd name="T13" fmla="*/ 1 h 34"/>
                    <a:gd name="T14" fmla="*/ 2 w 107"/>
                    <a:gd name="T15" fmla="*/ 1 h 34"/>
                    <a:gd name="T16" fmla="*/ 2 w 107"/>
                    <a:gd name="T17" fmla="*/ 1 h 34"/>
                    <a:gd name="T18" fmla="*/ 2 w 107"/>
                    <a:gd name="T19" fmla="*/ 1 h 34"/>
                    <a:gd name="T20" fmla="*/ 2 w 107"/>
                    <a:gd name="T21" fmla="*/ 1 h 34"/>
                    <a:gd name="T22" fmla="*/ 2 w 107"/>
                    <a:gd name="T23" fmla="*/ 1 h 34"/>
                    <a:gd name="T24" fmla="*/ 2 w 107"/>
                    <a:gd name="T25" fmla="*/ 1 h 34"/>
                    <a:gd name="T26" fmla="*/ 1 w 107"/>
                    <a:gd name="T27" fmla="*/ 1 h 34"/>
                    <a:gd name="T28" fmla="*/ 1 w 107"/>
                    <a:gd name="T29" fmla="*/ 1 h 34"/>
                    <a:gd name="T30" fmla="*/ 1 w 107"/>
                    <a:gd name="T31" fmla="*/ 1 h 34"/>
                    <a:gd name="T32" fmla="*/ 1 w 107"/>
                    <a:gd name="T33" fmla="*/ 1 h 34"/>
                    <a:gd name="T34" fmla="*/ 1 w 107"/>
                    <a:gd name="T35" fmla="*/ 1 h 34"/>
                    <a:gd name="T36" fmla="*/ 1 w 107"/>
                    <a:gd name="T37" fmla="*/ 0 h 34"/>
                    <a:gd name="T38" fmla="*/ 1 w 107"/>
                    <a:gd name="T39" fmla="*/ 1 h 34"/>
                    <a:gd name="T40" fmla="*/ 0 w 107"/>
                    <a:gd name="T41" fmla="*/ 1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7"/>
                    <a:gd name="T64" fmla="*/ 0 h 34"/>
                    <a:gd name="T65" fmla="*/ 107 w 107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7" h="34">
                      <a:moveTo>
                        <a:pt x="0" y="6"/>
                      </a:moveTo>
                      <a:lnTo>
                        <a:pt x="5" y="12"/>
                      </a:lnTo>
                      <a:lnTo>
                        <a:pt x="13" y="15"/>
                      </a:lnTo>
                      <a:lnTo>
                        <a:pt x="22" y="18"/>
                      </a:lnTo>
                      <a:lnTo>
                        <a:pt x="32" y="21"/>
                      </a:lnTo>
                      <a:lnTo>
                        <a:pt x="44" y="23"/>
                      </a:lnTo>
                      <a:lnTo>
                        <a:pt x="57" y="28"/>
                      </a:lnTo>
                      <a:lnTo>
                        <a:pt x="73" y="29"/>
                      </a:lnTo>
                      <a:lnTo>
                        <a:pt x="88" y="32"/>
                      </a:lnTo>
                      <a:lnTo>
                        <a:pt x="107" y="34"/>
                      </a:lnTo>
                      <a:lnTo>
                        <a:pt x="107" y="19"/>
                      </a:lnTo>
                      <a:lnTo>
                        <a:pt x="88" y="21"/>
                      </a:lnTo>
                      <a:lnTo>
                        <a:pt x="73" y="18"/>
                      </a:lnTo>
                      <a:lnTo>
                        <a:pt x="60" y="16"/>
                      </a:lnTo>
                      <a:lnTo>
                        <a:pt x="47" y="12"/>
                      </a:lnTo>
                      <a:lnTo>
                        <a:pt x="35" y="9"/>
                      </a:lnTo>
                      <a:lnTo>
                        <a:pt x="25" y="6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1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69" name="Freeform 667"/>
                <p:cNvSpPr>
                  <a:spLocks/>
                </p:cNvSpPr>
                <p:nvPr/>
              </p:nvSpPr>
              <p:spPr bwMode="auto">
                <a:xfrm>
                  <a:off x="4464" y="3163"/>
                  <a:ext cx="321" cy="119"/>
                </a:xfrm>
                <a:custGeom>
                  <a:avLst/>
                  <a:gdLst>
                    <a:gd name="T0" fmla="*/ 1 w 641"/>
                    <a:gd name="T1" fmla="*/ 0 h 238"/>
                    <a:gd name="T2" fmla="*/ 1 w 641"/>
                    <a:gd name="T3" fmla="*/ 0 h 238"/>
                    <a:gd name="T4" fmla="*/ 2 w 641"/>
                    <a:gd name="T5" fmla="*/ 0 h 238"/>
                    <a:gd name="T6" fmla="*/ 3 w 641"/>
                    <a:gd name="T7" fmla="*/ 0 h 238"/>
                    <a:gd name="T8" fmla="*/ 4 w 641"/>
                    <a:gd name="T9" fmla="*/ 0 h 238"/>
                    <a:gd name="T10" fmla="*/ 4 w 641"/>
                    <a:gd name="T11" fmla="*/ 0 h 238"/>
                    <a:gd name="T12" fmla="*/ 5 w 641"/>
                    <a:gd name="T13" fmla="*/ 0 h 238"/>
                    <a:gd name="T14" fmla="*/ 6 w 641"/>
                    <a:gd name="T15" fmla="*/ 0 h 238"/>
                    <a:gd name="T16" fmla="*/ 6 w 641"/>
                    <a:gd name="T17" fmla="*/ 0 h 238"/>
                    <a:gd name="T18" fmla="*/ 6 w 641"/>
                    <a:gd name="T19" fmla="*/ 0 h 238"/>
                    <a:gd name="T20" fmla="*/ 7 w 641"/>
                    <a:gd name="T21" fmla="*/ 1 h 238"/>
                    <a:gd name="T22" fmla="*/ 8 w 641"/>
                    <a:gd name="T23" fmla="*/ 1 h 238"/>
                    <a:gd name="T24" fmla="*/ 9 w 641"/>
                    <a:gd name="T25" fmla="*/ 1 h 238"/>
                    <a:gd name="T26" fmla="*/ 9 w 641"/>
                    <a:gd name="T27" fmla="*/ 1 h 238"/>
                    <a:gd name="T28" fmla="*/ 10 w 641"/>
                    <a:gd name="T29" fmla="*/ 1 h 238"/>
                    <a:gd name="T30" fmla="*/ 10 w 641"/>
                    <a:gd name="T31" fmla="*/ 2 h 238"/>
                    <a:gd name="T32" fmla="*/ 10 w 641"/>
                    <a:gd name="T33" fmla="*/ 2 h 238"/>
                    <a:gd name="T34" fmla="*/ 10 w 641"/>
                    <a:gd name="T35" fmla="*/ 3 h 238"/>
                    <a:gd name="T36" fmla="*/ 9 w 641"/>
                    <a:gd name="T37" fmla="*/ 4 h 238"/>
                    <a:gd name="T38" fmla="*/ 8 w 641"/>
                    <a:gd name="T39" fmla="*/ 4 h 238"/>
                    <a:gd name="T40" fmla="*/ 7 w 641"/>
                    <a:gd name="T41" fmla="*/ 4 h 238"/>
                    <a:gd name="T42" fmla="*/ 6 w 641"/>
                    <a:gd name="T43" fmla="*/ 4 h 238"/>
                    <a:gd name="T44" fmla="*/ 6 w 641"/>
                    <a:gd name="T45" fmla="*/ 4 h 238"/>
                    <a:gd name="T46" fmla="*/ 5 w 641"/>
                    <a:gd name="T47" fmla="*/ 4 h 238"/>
                    <a:gd name="T48" fmla="*/ 4 w 641"/>
                    <a:gd name="T49" fmla="*/ 4 h 238"/>
                    <a:gd name="T50" fmla="*/ 3 w 641"/>
                    <a:gd name="T51" fmla="*/ 4 h 238"/>
                    <a:gd name="T52" fmla="*/ 2 w 641"/>
                    <a:gd name="T53" fmla="*/ 4 h 238"/>
                    <a:gd name="T54" fmla="*/ 2 w 641"/>
                    <a:gd name="T55" fmla="*/ 4 h 238"/>
                    <a:gd name="T56" fmla="*/ 1 w 641"/>
                    <a:gd name="T57" fmla="*/ 4 h 238"/>
                    <a:gd name="T58" fmla="*/ 1 w 641"/>
                    <a:gd name="T59" fmla="*/ 4 h 238"/>
                    <a:gd name="T60" fmla="*/ 1 w 641"/>
                    <a:gd name="T61" fmla="*/ 3 h 238"/>
                    <a:gd name="T62" fmla="*/ 1 w 641"/>
                    <a:gd name="T63" fmla="*/ 1 h 2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41"/>
                    <a:gd name="T97" fmla="*/ 0 h 238"/>
                    <a:gd name="T98" fmla="*/ 641 w 641"/>
                    <a:gd name="T99" fmla="*/ 238 h 2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41" h="238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83" y="0"/>
                      </a:lnTo>
                      <a:lnTo>
                        <a:pt x="105" y="0"/>
                      </a:lnTo>
                      <a:lnTo>
                        <a:pt x="130" y="0"/>
                      </a:lnTo>
                      <a:lnTo>
                        <a:pt x="154" y="0"/>
                      </a:lnTo>
                      <a:lnTo>
                        <a:pt x="180" y="0"/>
                      </a:lnTo>
                      <a:lnTo>
                        <a:pt x="204" y="0"/>
                      </a:lnTo>
                      <a:lnTo>
                        <a:pt x="230" y="0"/>
                      </a:lnTo>
                      <a:lnTo>
                        <a:pt x="253" y="0"/>
                      </a:lnTo>
                      <a:lnTo>
                        <a:pt x="275" y="0"/>
                      </a:lnTo>
                      <a:lnTo>
                        <a:pt x="294" y="0"/>
                      </a:lnTo>
                      <a:lnTo>
                        <a:pt x="310" y="0"/>
                      </a:lnTo>
                      <a:lnTo>
                        <a:pt x="321" y="0"/>
                      </a:lnTo>
                      <a:lnTo>
                        <a:pt x="330" y="0"/>
                      </a:lnTo>
                      <a:lnTo>
                        <a:pt x="339" y="0"/>
                      </a:lnTo>
                      <a:lnTo>
                        <a:pt x="352" y="0"/>
                      </a:lnTo>
                      <a:lnTo>
                        <a:pt x="369" y="0"/>
                      </a:lnTo>
                      <a:lnTo>
                        <a:pt x="390" y="1"/>
                      </a:lnTo>
                      <a:lnTo>
                        <a:pt x="414" y="3"/>
                      </a:lnTo>
                      <a:lnTo>
                        <a:pt x="439" y="4"/>
                      </a:lnTo>
                      <a:lnTo>
                        <a:pt x="465" y="7"/>
                      </a:lnTo>
                      <a:lnTo>
                        <a:pt x="493" y="11"/>
                      </a:lnTo>
                      <a:lnTo>
                        <a:pt x="520" y="16"/>
                      </a:lnTo>
                      <a:lnTo>
                        <a:pt x="546" y="22"/>
                      </a:lnTo>
                      <a:lnTo>
                        <a:pt x="571" y="30"/>
                      </a:lnTo>
                      <a:lnTo>
                        <a:pt x="592" y="39"/>
                      </a:lnTo>
                      <a:lnTo>
                        <a:pt x="611" y="50"/>
                      </a:lnTo>
                      <a:lnTo>
                        <a:pt x="625" y="63"/>
                      </a:lnTo>
                      <a:lnTo>
                        <a:pt x="636" y="79"/>
                      </a:lnTo>
                      <a:lnTo>
                        <a:pt x="641" y="97"/>
                      </a:lnTo>
                      <a:lnTo>
                        <a:pt x="634" y="102"/>
                      </a:lnTo>
                      <a:lnTo>
                        <a:pt x="615" y="118"/>
                      </a:lnTo>
                      <a:lnTo>
                        <a:pt x="587" y="141"/>
                      </a:lnTo>
                      <a:lnTo>
                        <a:pt x="553" y="167"/>
                      </a:lnTo>
                      <a:lnTo>
                        <a:pt x="517" y="193"/>
                      </a:lnTo>
                      <a:lnTo>
                        <a:pt x="481" y="216"/>
                      </a:lnTo>
                      <a:lnTo>
                        <a:pt x="452" y="232"/>
                      </a:lnTo>
                      <a:lnTo>
                        <a:pt x="429" y="238"/>
                      </a:lnTo>
                      <a:lnTo>
                        <a:pt x="418" y="238"/>
                      </a:lnTo>
                      <a:lnTo>
                        <a:pt x="403" y="238"/>
                      </a:lnTo>
                      <a:lnTo>
                        <a:pt x="383" y="238"/>
                      </a:lnTo>
                      <a:lnTo>
                        <a:pt x="362" y="238"/>
                      </a:lnTo>
                      <a:lnTo>
                        <a:pt x="337" y="238"/>
                      </a:lnTo>
                      <a:lnTo>
                        <a:pt x="310" y="238"/>
                      </a:lnTo>
                      <a:lnTo>
                        <a:pt x="282" y="238"/>
                      </a:lnTo>
                      <a:lnTo>
                        <a:pt x="253" y="238"/>
                      </a:lnTo>
                      <a:lnTo>
                        <a:pt x="226" y="238"/>
                      </a:lnTo>
                      <a:lnTo>
                        <a:pt x="197" y="238"/>
                      </a:lnTo>
                      <a:lnTo>
                        <a:pt x="171" y="238"/>
                      </a:lnTo>
                      <a:lnTo>
                        <a:pt x="147" y="238"/>
                      </a:lnTo>
                      <a:lnTo>
                        <a:pt x="125" y="238"/>
                      </a:lnTo>
                      <a:lnTo>
                        <a:pt x="106" y="238"/>
                      </a:lnTo>
                      <a:lnTo>
                        <a:pt x="91" y="238"/>
                      </a:lnTo>
                      <a:lnTo>
                        <a:pt x="80" y="238"/>
                      </a:lnTo>
                      <a:lnTo>
                        <a:pt x="63" y="235"/>
                      </a:lnTo>
                      <a:lnTo>
                        <a:pt x="44" y="225"/>
                      </a:lnTo>
                      <a:lnTo>
                        <a:pt x="27" y="206"/>
                      </a:lnTo>
                      <a:lnTo>
                        <a:pt x="11" y="182"/>
                      </a:lnTo>
                      <a:lnTo>
                        <a:pt x="3" y="149"/>
                      </a:lnTo>
                      <a:lnTo>
                        <a:pt x="0" y="108"/>
                      </a:lnTo>
                      <a:lnTo>
                        <a:pt x="7" y="5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BF59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0" name="Freeform 668"/>
                <p:cNvSpPr>
                  <a:spLocks/>
                </p:cNvSpPr>
                <p:nvPr/>
              </p:nvSpPr>
              <p:spPr bwMode="auto">
                <a:xfrm>
                  <a:off x="4476" y="3159"/>
                  <a:ext cx="153" cy="8"/>
                </a:xfrm>
                <a:custGeom>
                  <a:avLst/>
                  <a:gdLst>
                    <a:gd name="T0" fmla="*/ 5 w 306"/>
                    <a:gd name="T1" fmla="*/ 0 h 14"/>
                    <a:gd name="T2" fmla="*/ 5 w 306"/>
                    <a:gd name="T3" fmla="*/ 0 h 14"/>
                    <a:gd name="T4" fmla="*/ 5 w 306"/>
                    <a:gd name="T5" fmla="*/ 0 h 14"/>
                    <a:gd name="T6" fmla="*/ 5 w 306"/>
                    <a:gd name="T7" fmla="*/ 0 h 14"/>
                    <a:gd name="T8" fmla="*/ 5 w 306"/>
                    <a:gd name="T9" fmla="*/ 0 h 14"/>
                    <a:gd name="T10" fmla="*/ 4 w 306"/>
                    <a:gd name="T11" fmla="*/ 0 h 14"/>
                    <a:gd name="T12" fmla="*/ 4 w 306"/>
                    <a:gd name="T13" fmla="*/ 0 h 14"/>
                    <a:gd name="T14" fmla="*/ 3 w 306"/>
                    <a:gd name="T15" fmla="*/ 0 h 14"/>
                    <a:gd name="T16" fmla="*/ 3 w 306"/>
                    <a:gd name="T17" fmla="*/ 0 h 14"/>
                    <a:gd name="T18" fmla="*/ 3 w 306"/>
                    <a:gd name="T19" fmla="*/ 0 h 14"/>
                    <a:gd name="T20" fmla="*/ 3 w 306"/>
                    <a:gd name="T21" fmla="*/ 0 h 14"/>
                    <a:gd name="T22" fmla="*/ 2 w 306"/>
                    <a:gd name="T23" fmla="*/ 0 h 14"/>
                    <a:gd name="T24" fmla="*/ 1 w 306"/>
                    <a:gd name="T25" fmla="*/ 0 h 14"/>
                    <a:gd name="T26" fmla="*/ 1 w 306"/>
                    <a:gd name="T27" fmla="*/ 0 h 14"/>
                    <a:gd name="T28" fmla="*/ 1 w 306"/>
                    <a:gd name="T29" fmla="*/ 0 h 14"/>
                    <a:gd name="T30" fmla="*/ 1 w 306"/>
                    <a:gd name="T31" fmla="*/ 0 h 14"/>
                    <a:gd name="T32" fmla="*/ 1 w 306"/>
                    <a:gd name="T33" fmla="*/ 0 h 14"/>
                    <a:gd name="T34" fmla="*/ 0 w 306"/>
                    <a:gd name="T35" fmla="*/ 0 h 14"/>
                    <a:gd name="T36" fmla="*/ 0 w 306"/>
                    <a:gd name="T37" fmla="*/ 1 h 14"/>
                    <a:gd name="T38" fmla="*/ 1 w 306"/>
                    <a:gd name="T39" fmla="*/ 1 h 14"/>
                    <a:gd name="T40" fmla="*/ 1 w 306"/>
                    <a:gd name="T41" fmla="*/ 1 h 14"/>
                    <a:gd name="T42" fmla="*/ 1 w 306"/>
                    <a:gd name="T43" fmla="*/ 1 h 14"/>
                    <a:gd name="T44" fmla="*/ 1 w 306"/>
                    <a:gd name="T45" fmla="*/ 1 h 14"/>
                    <a:gd name="T46" fmla="*/ 1 w 306"/>
                    <a:gd name="T47" fmla="*/ 1 h 14"/>
                    <a:gd name="T48" fmla="*/ 2 w 306"/>
                    <a:gd name="T49" fmla="*/ 1 h 14"/>
                    <a:gd name="T50" fmla="*/ 3 w 306"/>
                    <a:gd name="T51" fmla="*/ 1 h 14"/>
                    <a:gd name="T52" fmla="*/ 3 w 306"/>
                    <a:gd name="T53" fmla="*/ 1 h 14"/>
                    <a:gd name="T54" fmla="*/ 3 w 306"/>
                    <a:gd name="T55" fmla="*/ 1 h 14"/>
                    <a:gd name="T56" fmla="*/ 3 w 306"/>
                    <a:gd name="T57" fmla="*/ 1 h 14"/>
                    <a:gd name="T58" fmla="*/ 4 w 306"/>
                    <a:gd name="T59" fmla="*/ 1 h 14"/>
                    <a:gd name="T60" fmla="*/ 4 w 306"/>
                    <a:gd name="T61" fmla="*/ 1 h 14"/>
                    <a:gd name="T62" fmla="*/ 5 w 306"/>
                    <a:gd name="T63" fmla="*/ 1 h 14"/>
                    <a:gd name="T64" fmla="*/ 5 w 306"/>
                    <a:gd name="T65" fmla="*/ 1 h 14"/>
                    <a:gd name="T66" fmla="*/ 5 w 306"/>
                    <a:gd name="T67" fmla="*/ 1 h 14"/>
                    <a:gd name="T68" fmla="*/ 5 w 306"/>
                    <a:gd name="T69" fmla="*/ 1 h 14"/>
                    <a:gd name="T70" fmla="*/ 5 w 306"/>
                    <a:gd name="T71" fmla="*/ 1 h 14"/>
                    <a:gd name="T72" fmla="*/ 5 w 306"/>
                    <a:gd name="T73" fmla="*/ 0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6"/>
                    <a:gd name="T112" fmla="*/ 0 h 14"/>
                    <a:gd name="T113" fmla="*/ 306 w 306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6" h="14">
                      <a:moveTo>
                        <a:pt x="306" y="0"/>
                      </a:moveTo>
                      <a:lnTo>
                        <a:pt x="306" y="0"/>
                      </a:lnTo>
                      <a:lnTo>
                        <a:pt x="297" y="0"/>
                      </a:lnTo>
                      <a:lnTo>
                        <a:pt x="286" y="0"/>
                      </a:lnTo>
                      <a:lnTo>
                        <a:pt x="270" y="0"/>
                      </a:lnTo>
                      <a:lnTo>
                        <a:pt x="251" y="0"/>
                      </a:lnTo>
                      <a:lnTo>
                        <a:pt x="229" y="0"/>
                      </a:lnTo>
                      <a:lnTo>
                        <a:pt x="206" y="0"/>
                      </a:lnTo>
                      <a:lnTo>
                        <a:pt x="180" y="0"/>
                      </a:lnTo>
                      <a:lnTo>
                        <a:pt x="156" y="0"/>
                      </a:lnTo>
                      <a:lnTo>
                        <a:pt x="130" y="0"/>
                      </a:lnTo>
                      <a:lnTo>
                        <a:pt x="106" y="0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23" y="14"/>
                      </a:lnTo>
                      <a:lnTo>
                        <a:pt x="39" y="14"/>
                      </a:lnTo>
                      <a:lnTo>
                        <a:pt x="59" y="14"/>
                      </a:lnTo>
                      <a:lnTo>
                        <a:pt x="81" y="14"/>
                      </a:lnTo>
                      <a:lnTo>
                        <a:pt x="106" y="14"/>
                      </a:lnTo>
                      <a:lnTo>
                        <a:pt x="130" y="14"/>
                      </a:lnTo>
                      <a:lnTo>
                        <a:pt x="156" y="14"/>
                      </a:lnTo>
                      <a:lnTo>
                        <a:pt x="180" y="14"/>
                      </a:lnTo>
                      <a:lnTo>
                        <a:pt x="206" y="14"/>
                      </a:lnTo>
                      <a:lnTo>
                        <a:pt x="229" y="14"/>
                      </a:lnTo>
                      <a:lnTo>
                        <a:pt x="251" y="14"/>
                      </a:lnTo>
                      <a:lnTo>
                        <a:pt x="270" y="14"/>
                      </a:lnTo>
                      <a:lnTo>
                        <a:pt x="286" y="14"/>
                      </a:lnTo>
                      <a:lnTo>
                        <a:pt x="297" y="14"/>
                      </a:lnTo>
                      <a:lnTo>
                        <a:pt x="306" y="14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1" name="Freeform 669"/>
                <p:cNvSpPr>
                  <a:spLocks/>
                </p:cNvSpPr>
                <p:nvPr/>
              </p:nvSpPr>
              <p:spPr bwMode="auto">
                <a:xfrm>
                  <a:off x="4629" y="3159"/>
                  <a:ext cx="159" cy="55"/>
                </a:xfrm>
                <a:custGeom>
                  <a:avLst/>
                  <a:gdLst>
                    <a:gd name="T0" fmla="*/ 5 w 317"/>
                    <a:gd name="T1" fmla="*/ 2 h 109"/>
                    <a:gd name="T2" fmla="*/ 5 w 317"/>
                    <a:gd name="T3" fmla="*/ 2 h 109"/>
                    <a:gd name="T4" fmla="*/ 5 w 317"/>
                    <a:gd name="T5" fmla="*/ 2 h 109"/>
                    <a:gd name="T6" fmla="*/ 5 w 317"/>
                    <a:gd name="T7" fmla="*/ 2 h 109"/>
                    <a:gd name="T8" fmla="*/ 5 w 317"/>
                    <a:gd name="T9" fmla="*/ 1 h 109"/>
                    <a:gd name="T10" fmla="*/ 5 w 317"/>
                    <a:gd name="T11" fmla="*/ 1 h 109"/>
                    <a:gd name="T12" fmla="*/ 4 w 317"/>
                    <a:gd name="T13" fmla="*/ 1 h 109"/>
                    <a:gd name="T14" fmla="*/ 4 w 317"/>
                    <a:gd name="T15" fmla="*/ 1 h 109"/>
                    <a:gd name="T16" fmla="*/ 3 w 317"/>
                    <a:gd name="T17" fmla="*/ 1 h 109"/>
                    <a:gd name="T18" fmla="*/ 3 w 317"/>
                    <a:gd name="T19" fmla="*/ 1 h 109"/>
                    <a:gd name="T20" fmla="*/ 3 w 317"/>
                    <a:gd name="T21" fmla="*/ 1 h 109"/>
                    <a:gd name="T22" fmla="*/ 2 w 317"/>
                    <a:gd name="T23" fmla="*/ 1 h 109"/>
                    <a:gd name="T24" fmla="*/ 2 w 317"/>
                    <a:gd name="T25" fmla="*/ 1 h 109"/>
                    <a:gd name="T26" fmla="*/ 1 w 317"/>
                    <a:gd name="T27" fmla="*/ 1 h 109"/>
                    <a:gd name="T28" fmla="*/ 1 w 317"/>
                    <a:gd name="T29" fmla="*/ 0 h 109"/>
                    <a:gd name="T30" fmla="*/ 1 w 317"/>
                    <a:gd name="T31" fmla="*/ 0 h 109"/>
                    <a:gd name="T32" fmla="*/ 1 w 317"/>
                    <a:gd name="T33" fmla="*/ 0 h 109"/>
                    <a:gd name="T34" fmla="*/ 0 w 317"/>
                    <a:gd name="T35" fmla="*/ 0 h 109"/>
                    <a:gd name="T36" fmla="*/ 0 w 317"/>
                    <a:gd name="T37" fmla="*/ 1 h 109"/>
                    <a:gd name="T38" fmla="*/ 1 w 317"/>
                    <a:gd name="T39" fmla="*/ 1 h 109"/>
                    <a:gd name="T40" fmla="*/ 1 w 317"/>
                    <a:gd name="T41" fmla="*/ 1 h 109"/>
                    <a:gd name="T42" fmla="*/ 1 w 317"/>
                    <a:gd name="T43" fmla="*/ 1 h 109"/>
                    <a:gd name="T44" fmla="*/ 1 w 317"/>
                    <a:gd name="T45" fmla="*/ 1 h 109"/>
                    <a:gd name="T46" fmla="*/ 2 w 317"/>
                    <a:gd name="T47" fmla="*/ 1 h 109"/>
                    <a:gd name="T48" fmla="*/ 2 w 317"/>
                    <a:gd name="T49" fmla="*/ 1 h 109"/>
                    <a:gd name="T50" fmla="*/ 3 w 317"/>
                    <a:gd name="T51" fmla="*/ 1 h 109"/>
                    <a:gd name="T52" fmla="*/ 3 w 317"/>
                    <a:gd name="T53" fmla="*/ 1 h 109"/>
                    <a:gd name="T54" fmla="*/ 3 w 317"/>
                    <a:gd name="T55" fmla="*/ 1 h 109"/>
                    <a:gd name="T56" fmla="*/ 4 w 317"/>
                    <a:gd name="T57" fmla="*/ 1 h 109"/>
                    <a:gd name="T58" fmla="*/ 4 w 317"/>
                    <a:gd name="T59" fmla="*/ 1 h 109"/>
                    <a:gd name="T60" fmla="*/ 5 w 317"/>
                    <a:gd name="T61" fmla="*/ 1 h 109"/>
                    <a:gd name="T62" fmla="*/ 5 w 317"/>
                    <a:gd name="T63" fmla="*/ 1 h 109"/>
                    <a:gd name="T64" fmla="*/ 5 w 317"/>
                    <a:gd name="T65" fmla="*/ 2 h 109"/>
                    <a:gd name="T66" fmla="*/ 5 w 317"/>
                    <a:gd name="T67" fmla="*/ 2 h 109"/>
                    <a:gd name="T68" fmla="*/ 5 w 317"/>
                    <a:gd name="T69" fmla="*/ 2 h 109"/>
                    <a:gd name="T70" fmla="*/ 5 w 317"/>
                    <a:gd name="T71" fmla="*/ 2 h 109"/>
                    <a:gd name="T72" fmla="*/ 5 w 317"/>
                    <a:gd name="T73" fmla="*/ 2 h 109"/>
                    <a:gd name="T74" fmla="*/ 5 w 317"/>
                    <a:gd name="T75" fmla="*/ 2 h 109"/>
                    <a:gd name="T76" fmla="*/ 5 w 317"/>
                    <a:gd name="T77" fmla="*/ 2 h 109"/>
                    <a:gd name="T78" fmla="*/ 5 w 317"/>
                    <a:gd name="T79" fmla="*/ 2 h 109"/>
                    <a:gd name="T80" fmla="*/ 5 w 317"/>
                    <a:gd name="T81" fmla="*/ 2 h 109"/>
                    <a:gd name="T82" fmla="*/ 5 w 317"/>
                    <a:gd name="T83" fmla="*/ 2 h 10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7"/>
                    <a:gd name="T127" fmla="*/ 0 h 109"/>
                    <a:gd name="T128" fmla="*/ 317 w 317"/>
                    <a:gd name="T129" fmla="*/ 109 h 10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7" h="109">
                      <a:moveTo>
                        <a:pt x="316" y="108"/>
                      </a:moveTo>
                      <a:lnTo>
                        <a:pt x="317" y="104"/>
                      </a:lnTo>
                      <a:lnTo>
                        <a:pt x="311" y="83"/>
                      </a:lnTo>
                      <a:lnTo>
                        <a:pt x="300" y="66"/>
                      </a:lnTo>
                      <a:lnTo>
                        <a:pt x="284" y="52"/>
                      </a:lnTo>
                      <a:lnTo>
                        <a:pt x="265" y="40"/>
                      </a:lnTo>
                      <a:lnTo>
                        <a:pt x="242" y="31"/>
                      </a:lnTo>
                      <a:lnTo>
                        <a:pt x="218" y="23"/>
                      </a:lnTo>
                      <a:lnTo>
                        <a:pt x="190" y="17"/>
                      </a:lnTo>
                      <a:lnTo>
                        <a:pt x="163" y="13"/>
                      </a:lnTo>
                      <a:lnTo>
                        <a:pt x="135" y="8"/>
                      </a:lnTo>
                      <a:lnTo>
                        <a:pt x="109" y="5"/>
                      </a:lnTo>
                      <a:lnTo>
                        <a:pt x="84" y="4"/>
                      </a:lnTo>
                      <a:lnTo>
                        <a:pt x="60" y="3"/>
                      </a:lnTo>
                      <a:lnTo>
                        <a:pt x="39" y="0"/>
                      </a:lnTo>
                      <a:lnTo>
                        <a:pt x="22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22" y="14"/>
                      </a:lnTo>
                      <a:lnTo>
                        <a:pt x="39" y="14"/>
                      </a:lnTo>
                      <a:lnTo>
                        <a:pt x="60" y="14"/>
                      </a:lnTo>
                      <a:lnTo>
                        <a:pt x="84" y="16"/>
                      </a:lnTo>
                      <a:lnTo>
                        <a:pt x="109" y="17"/>
                      </a:lnTo>
                      <a:lnTo>
                        <a:pt x="135" y="20"/>
                      </a:lnTo>
                      <a:lnTo>
                        <a:pt x="163" y="24"/>
                      </a:lnTo>
                      <a:lnTo>
                        <a:pt x="190" y="29"/>
                      </a:lnTo>
                      <a:lnTo>
                        <a:pt x="215" y="34"/>
                      </a:lnTo>
                      <a:lnTo>
                        <a:pt x="239" y="43"/>
                      </a:lnTo>
                      <a:lnTo>
                        <a:pt x="259" y="52"/>
                      </a:lnTo>
                      <a:lnTo>
                        <a:pt x="278" y="63"/>
                      </a:lnTo>
                      <a:lnTo>
                        <a:pt x="291" y="75"/>
                      </a:lnTo>
                      <a:lnTo>
                        <a:pt x="300" y="89"/>
                      </a:lnTo>
                      <a:lnTo>
                        <a:pt x="306" y="104"/>
                      </a:lnTo>
                      <a:lnTo>
                        <a:pt x="307" y="99"/>
                      </a:lnTo>
                      <a:lnTo>
                        <a:pt x="306" y="104"/>
                      </a:lnTo>
                      <a:lnTo>
                        <a:pt x="307" y="108"/>
                      </a:lnTo>
                      <a:lnTo>
                        <a:pt x="311" y="109"/>
                      </a:lnTo>
                      <a:lnTo>
                        <a:pt x="316" y="108"/>
                      </a:lnTo>
                      <a:lnTo>
                        <a:pt x="317" y="104"/>
                      </a:lnTo>
                      <a:lnTo>
                        <a:pt x="316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2" name="Freeform 670"/>
                <p:cNvSpPr>
                  <a:spLocks/>
                </p:cNvSpPr>
                <p:nvPr/>
              </p:nvSpPr>
              <p:spPr bwMode="auto">
                <a:xfrm>
                  <a:off x="4679" y="3209"/>
                  <a:ext cx="108" cy="77"/>
                </a:xfrm>
                <a:custGeom>
                  <a:avLst/>
                  <a:gdLst>
                    <a:gd name="T0" fmla="*/ 0 w 217"/>
                    <a:gd name="T1" fmla="*/ 3 h 153"/>
                    <a:gd name="T2" fmla="*/ 0 w 217"/>
                    <a:gd name="T3" fmla="*/ 3 h 153"/>
                    <a:gd name="T4" fmla="*/ 0 w 217"/>
                    <a:gd name="T5" fmla="*/ 3 h 153"/>
                    <a:gd name="T6" fmla="*/ 0 w 217"/>
                    <a:gd name="T7" fmla="*/ 3 h 153"/>
                    <a:gd name="T8" fmla="*/ 1 w 217"/>
                    <a:gd name="T9" fmla="*/ 2 h 153"/>
                    <a:gd name="T10" fmla="*/ 1 w 217"/>
                    <a:gd name="T11" fmla="*/ 2 h 153"/>
                    <a:gd name="T12" fmla="*/ 2 w 217"/>
                    <a:gd name="T13" fmla="*/ 1 h 153"/>
                    <a:gd name="T14" fmla="*/ 2 w 217"/>
                    <a:gd name="T15" fmla="*/ 1 h 153"/>
                    <a:gd name="T16" fmla="*/ 3 w 217"/>
                    <a:gd name="T17" fmla="*/ 1 h 153"/>
                    <a:gd name="T18" fmla="*/ 3 w 217"/>
                    <a:gd name="T19" fmla="*/ 1 h 153"/>
                    <a:gd name="T20" fmla="*/ 3 w 217"/>
                    <a:gd name="T21" fmla="*/ 0 h 153"/>
                    <a:gd name="T22" fmla="*/ 3 w 217"/>
                    <a:gd name="T23" fmla="*/ 1 h 153"/>
                    <a:gd name="T24" fmla="*/ 2 w 217"/>
                    <a:gd name="T25" fmla="*/ 1 h 153"/>
                    <a:gd name="T26" fmla="*/ 2 w 217"/>
                    <a:gd name="T27" fmla="*/ 1 h 153"/>
                    <a:gd name="T28" fmla="*/ 1 w 217"/>
                    <a:gd name="T29" fmla="*/ 2 h 153"/>
                    <a:gd name="T30" fmla="*/ 1 w 217"/>
                    <a:gd name="T31" fmla="*/ 2 h 153"/>
                    <a:gd name="T32" fmla="*/ 0 w 217"/>
                    <a:gd name="T33" fmla="*/ 2 h 153"/>
                    <a:gd name="T34" fmla="*/ 0 w 217"/>
                    <a:gd name="T35" fmla="*/ 3 h 153"/>
                    <a:gd name="T36" fmla="*/ 0 w 217"/>
                    <a:gd name="T37" fmla="*/ 3 h 153"/>
                    <a:gd name="T38" fmla="*/ 0 w 217"/>
                    <a:gd name="T39" fmla="*/ 3 h 153"/>
                    <a:gd name="T40" fmla="*/ 0 w 217"/>
                    <a:gd name="T41" fmla="*/ 3 h 1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53"/>
                    <a:gd name="T65" fmla="*/ 217 w 217"/>
                    <a:gd name="T66" fmla="*/ 153 h 1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53">
                      <a:moveTo>
                        <a:pt x="0" y="153"/>
                      </a:moveTo>
                      <a:lnTo>
                        <a:pt x="0" y="153"/>
                      </a:lnTo>
                      <a:lnTo>
                        <a:pt x="25" y="146"/>
                      </a:lnTo>
                      <a:lnTo>
                        <a:pt x="55" y="130"/>
                      </a:lnTo>
                      <a:lnTo>
                        <a:pt x="91" y="107"/>
                      </a:lnTo>
                      <a:lnTo>
                        <a:pt x="127" y="80"/>
                      </a:lnTo>
                      <a:lnTo>
                        <a:pt x="162" y="54"/>
                      </a:lnTo>
                      <a:lnTo>
                        <a:pt x="191" y="31"/>
                      </a:lnTo>
                      <a:lnTo>
                        <a:pt x="209" y="15"/>
                      </a:lnTo>
                      <a:lnTo>
                        <a:pt x="217" y="9"/>
                      </a:lnTo>
                      <a:lnTo>
                        <a:pt x="208" y="0"/>
                      </a:lnTo>
                      <a:lnTo>
                        <a:pt x="201" y="6"/>
                      </a:lnTo>
                      <a:lnTo>
                        <a:pt x="182" y="22"/>
                      </a:lnTo>
                      <a:lnTo>
                        <a:pt x="153" y="45"/>
                      </a:lnTo>
                      <a:lnTo>
                        <a:pt x="121" y="71"/>
                      </a:lnTo>
                      <a:lnTo>
                        <a:pt x="85" y="95"/>
                      </a:lnTo>
                      <a:lnTo>
                        <a:pt x="49" y="119"/>
                      </a:lnTo>
                      <a:lnTo>
                        <a:pt x="22" y="134"/>
                      </a:lnTo>
                      <a:lnTo>
                        <a:pt x="0" y="139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3" name="Freeform 671"/>
                <p:cNvSpPr>
                  <a:spLocks/>
                </p:cNvSpPr>
                <p:nvPr/>
              </p:nvSpPr>
              <p:spPr bwMode="auto">
                <a:xfrm>
                  <a:off x="4504" y="3278"/>
                  <a:ext cx="175" cy="8"/>
                </a:xfrm>
                <a:custGeom>
                  <a:avLst/>
                  <a:gdLst>
                    <a:gd name="T0" fmla="*/ 0 w 349"/>
                    <a:gd name="T1" fmla="*/ 1 h 14"/>
                    <a:gd name="T2" fmla="*/ 0 w 349"/>
                    <a:gd name="T3" fmla="*/ 1 h 14"/>
                    <a:gd name="T4" fmla="*/ 1 w 349"/>
                    <a:gd name="T5" fmla="*/ 1 h 14"/>
                    <a:gd name="T6" fmla="*/ 1 w 349"/>
                    <a:gd name="T7" fmla="*/ 1 h 14"/>
                    <a:gd name="T8" fmla="*/ 1 w 349"/>
                    <a:gd name="T9" fmla="*/ 1 h 14"/>
                    <a:gd name="T10" fmla="*/ 2 w 349"/>
                    <a:gd name="T11" fmla="*/ 1 h 14"/>
                    <a:gd name="T12" fmla="*/ 2 w 349"/>
                    <a:gd name="T13" fmla="*/ 1 h 14"/>
                    <a:gd name="T14" fmla="*/ 2 w 349"/>
                    <a:gd name="T15" fmla="*/ 1 h 14"/>
                    <a:gd name="T16" fmla="*/ 3 w 349"/>
                    <a:gd name="T17" fmla="*/ 1 h 14"/>
                    <a:gd name="T18" fmla="*/ 3 w 349"/>
                    <a:gd name="T19" fmla="*/ 1 h 14"/>
                    <a:gd name="T20" fmla="*/ 4 w 349"/>
                    <a:gd name="T21" fmla="*/ 1 h 14"/>
                    <a:gd name="T22" fmla="*/ 4 w 349"/>
                    <a:gd name="T23" fmla="*/ 1 h 14"/>
                    <a:gd name="T24" fmla="*/ 5 w 349"/>
                    <a:gd name="T25" fmla="*/ 1 h 14"/>
                    <a:gd name="T26" fmla="*/ 5 w 349"/>
                    <a:gd name="T27" fmla="*/ 1 h 14"/>
                    <a:gd name="T28" fmla="*/ 5 w 349"/>
                    <a:gd name="T29" fmla="*/ 1 h 14"/>
                    <a:gd name="T30" fmla="*/ 6 w 349"/>
                    <a:gd name="T31" fmla="*/ 1 h 14"/>
                    <a:gd name="T32" fmla="*/ 6 w 349"/>
                    <a:gd name="T33" fmla="*/ 1 h 14"/>
                    <a:gd name="T34" fmla="*/ 6 w 349"/>
                    <a:gd name="T35" fmla="*/ 1 h 14"/>
                    <a:gd name="T36" fmla="*/ 6 w 349"/>
                    <a:gd name="T37" fmla="*/ 0 h 14"/>
                    <a:gd name="T38" fmla="*/ 6 w 349"/>
                    <a:gd name="T39" fmla="*/ 0 h 14"/>
                    <a:gd name="T40" fmla="*/ 6 w 349"/>
                    <a:gd name="T41" fmla="*/ 0 h 14"/>
                    <a:gd name="T42" fmla="*/ 5 w 349"/>
                    <a:gd name="T43" fmla="*/ 0 h 14"/>
                    <a:gd name="T44" fmla="*/ 5 w 349"/>
                    <a:gd name="T45" fmla="*/ 0 h 14"/>
                    <a:gd name="T46" fmla="*/ 5 w 349"/>
                    <a:gd name="T47" fmla="*/ 0 h 14"/>
                    <a:gd name="T48" fmla="*/ 4 w 349"/>
                    <a:gd name="T49" fmla="*/ 0 h 14"/>
                    <a:gd name="T50" fmla="*/ 4 w 349"/>
                    <a:gd name="T51" fmla="*/ 0 h 14"/>
                    <a:gd name="T52" fmla="*/ 3 w 349"/>
                    <a:gd name="T53" fmla="*/ 0 h 14"/>
                    <a:gd name="T54" fmla="*/ 3 w 349"/>
                    <a:gd name="T55" fmla="*/ 0 h 14"/>
                    <a:gd name="T56" fmla="*/ 2 w 349"/>
                    <a:gd name="T57" fmla="*/ 0 h 14"/>
                    <a:gd name="T58" fmla="*/ 2 w 349"/>
                    <a:gd name="T59" fmla="*/ 0 h 14"/>
                    <a:gd name="T60" fmla="*/ 2 w 349"/>
                    <a:gd name="T61" fmla="*/ 0 h 14"/>
                    <a:gd name="T62" fmla="*/ 1 w 349"/>
                    <a:gd name="T63" fmla="*/ 0 h 14"/>
                    <a:gd name="T64" fmla="*/ 1 w 349"/>
                    <a:gd name="T65" fmla="*/ 0 h 14"/>
                    <a:gd name="T66" fmla="*/ 1 w 349"/>
                    <a:gd name="T67" fmla="*/ 0 h 14"/>
                    <a:gd name="T68" fmla="*/ 0 w 349"/>
                    <a:gd name="T69" fmla="*/ 0 h 14"/>
                    <a:gd name="T70" fmla="*/ 0 w 349"/>
                    <a:gd name="T71" fmla="*/ 0 h 14"/>
                    <a:gd name="T72" fmla="*/ 0 w 349"/>
                    <a:gd name="T73" fmla="*/ 1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9"/>
                    <a:gd name="T112" fmla="*/ 0 h 14"/>
                    <a:gd name="T113" fmla="*/ 349 w 349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9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1" y="14"/>
                      </a:ln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7" y="14"/>
                      </a:lnTo>
                      <a:lnTo>
                        <a:pt x="91" y="14"/>
                      </a:lnTo>
                      <a:lnTo>
                        <a:pt x="117" y="14"/>
                      </a:lnTo>
                      <a:lnTo>
                        <a:pt x="146" y="14"/>
                      </a:lnTo>
                      <a:lnTo>
                        <a:pt x="173" y="14"/>
                      </a:lnTo>
                      <a:lnTo>
                        <a:pt x="202" y="14"/>
                      </a:lnTo>
                      <a:lnTo>
                        <a:pt x="230" y="14"/>
                      </a:lnTo>
                      <a:lnTo>
                        <a:pt x="257" y="14"/>
                      </a:lnTo>
                      <a:lnTo>
                        <a:pt x="282" y="14"/>
                      </a:lnTo>
                      <a:lnTo>
                        <a:pt x="303" y="14"/>
                      </a:lnTo>
                      <a:lnTo>
                        <a:pt x="323" y="14"/>
                      </a:lnTo>
                      <a:lnTo>
                        <a:pt x="338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38" y="0"/>
                      </a:lnTo>
                      <a:lnTo>
                        <a:pt x="323" y="0"/>
                      </a:lnTo>
                      <a:lnTo>
                        <a:pt x="303" y="0"/>
                      </a:lnTo>
                      <a:lnTo>
                        <a:pt x="282" y="0"/>
                      </a:lnTo>
                      <a:lnTo>
                        <a:pt x="257" y="0"/>
                      </a:lnTo>
                      <a:lnTo>
                        <a:pt x="230" y="0"/>
                      </a:lnTo>
                      <a:lnTo>
                        <a:pt x="202" y="0"/>
                      </a:lnTo>
                      <a:lnTo>
                        <a:pt x="173" y="0"/>
                      </a:lnTo>
                      <a:lnTo>
                        <a:pt x="146" y="0"/>
                      </a:lnTo>
                      <a:lnTo>
                        <a:pt x="117" y="0"/>
                      </a:lnTo>
                      <a:lnTo>
                        <a:pt x="91" y="0"/>
                      </a:lnTo>
                      <a:lnTo>
                        <a:pt x="67" y="0"/>
                      </a:lnTo>
                      <a:lnTo>
                        <a:pt x="45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4" name="Freeform 672"/>
                <p:cNvSpPr>
                  <a:spLocks/>
                </p:cNvSpPr>
                <p:nvPr/>
              </p:nvSpPr>
              <p:spPr bwMode="auto">
                <a:xfrm>
                  <a:off x="4461" y="3159"/>
                  <a:ext cx="43" cy="127"/>
                </a:xfrm>
                <a:custGeom>
                  <a:avLst/>
                  <a:gdLst>
                    <a:gd name="T0" fmla="*/ 1 w 86"/>
                    <a:gd name="T1" fmla="*/ 0 h 252"/>
                    <a:gd name="T2" fmla="*/ 1 w 86"/>
                    <a:gd name="T3" fmla="*/ 1 h 252"/>
                    <a:gd name="T4" fmla="*/ 1 w 86"/>
                    <a:gd name="T5" fmla="*/ 1 h 252"/>
                    <a:gd name="T6" fmla="*/ 0 w 86"/>
                    <a:gd name="T7" fmla="*/ 2 h 252"/>
                    <a:gd name="T8" fmla="*/ 1 w 86"/>
                    <a:gd name="T9" fmla="*/ 3 h 252"/>
                    <a:gd name="T10" fmla="*/ 1 w 86"/>
                    <a:gd name="T11" fmla="*/ 3 h 252"/>
                    <a:gd name="T12" fmla="*/ 1 w 86"/>
                    <a:gd name="T13" fmla="*/ 4 h 252"/>
                    <a:gd name="T14" fmla="*/ 1 w 86"/>
                    <a:gd name="T15" fmla="*/ 4 h 252"/>
                    <a:gd name="T16" fmla="*/ 2 w 86"/>
                    <a:gd name="T17" fmla="*/ 4 h 252"/>
                    <a:gd name="T18" fmla="*/ 2 w 86"/>
                    <a:gd name="T19" fmla="*/ 4 h 252"/>
                    <a:gd name="T20" fmla="*/ 2 w 86"/>
                    <a:gd name="T21" fmla="*/ 4 h 252"/>
                    <a:gd name="T22" fmla="*/ 2 w 86"/>
                    <a:gd name="T23" fmla="*/ 4 h 252"/>
                    <a:gd name="T24" fmla="*/ 1 w 86"/>
                    <a:gd name="T25" fmla="*/ 4 h 252"/>
                    <a:gd name="T26" fmla="*/ 1 w 86"/>
                    <a:gd name="T27" fmla="*/ 4 h 252"/>
                    <a:gd name="T28" fmla="*/ 1 w 86"/>
                    <a:gd name="T29" fmla="*/ 3 h 252"/>
                    <a:gd name="T30" fmla="*/ 1 w 86"/>
                    <a:gd name="T31" fmla="*/ 3 h 252"/>
                    <a:gd name="T32" fmla="*/ 1 w 86"/>
                    <a:gd name="T33" fmla="*/ 2 h 252"/>
                    <a:gd name="T34" fmla="*/ 1 w 86"/>
                    <a:gd name="T35" fmla="*/ 2 h 252"/>
                    <a:gd name="T36" fmla="*/ 1 w 86"/>
                    <a:gd name="T37" fmla="*/ 1 h 252"/>
                    <a:gd name="T38" fmla="*/ 1 w 86"/>
                    <a:gd name="T39" fmla="*/ 1 h 252"/>
                    <a:gd name="T40" fmla="*/ 1 w 86"/>
                    <a:gd name="T41" fmla="*/ 1 h 252"/>
                    <a:gd name="T42" fmla="*/ 1 w 86"/>
                    <a:gd name="T43" fmla="*/ 1 h 252"/>
                    <a:gd name="T44" fmla="*/ 1 w 86"/>
                    <a:gd name="T45" fmla="*/ 1 h 252"/>
                    <a:gd name="T46" fmla="*/ 1 w 86"/>
                    <a:gd name="T47" fmla="*/ 1 h 252"/>
                    <a:gd name="T48" fmla="*/ 1 w 86"/>
                    <a:gd name="T49" fmla="*/ 1 h 252"/>
                    <a:gd name="T50" fmla="*/ 1 w 86"/>
                    <a:gd name="T51" fmla="*/ 0 h 2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6"/>
                    <a:gd name="T79" fmla="*/ 0 h 252"/>
                    <a:gd name="T80" fmla="*/ 86 w 86"/>
                    <a:gd name="T81" fmla="*/ 252 h 2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6" h="252">
                      <a:moveTo>
                        <a:pt x="30" y="0"/>
                      </a:moveTo>
                      <a:lnTo>
                        <a:pt x="24" y="5"/>
                      </a:lnTo>
                      <a:lnTo>
                        <a:pt x="7" y="63"/>
                      </a:lnTo>
                      <a:lnTo>
                        <a:pt x="0" y="115"/>
                      </a:lnTo>
                      <a:lnTo>
                        <a:pt x="3" y="156"/>
                      </a:lnTo>
                      <a:lnTo>
                        <a:pt x="12" y="190"/>
                      </a:lnTo>
                      <a:lnTo>
                        <a:pt x="29" y="218"/>
                      </a:lnTo>
                      <a:lnTo>
                        <a:pt x="46" y="236"/>
                      </a:lnTo>
                      <a:lnTo>
                        <a:pt x="68" y="248"/>
                      </a:lnTo>
                      <a:lnTo>
                        <a:pt x="86" y="252"/>
                      </a:lnTo>
                      <a:lnTo>
                        <a:pt x="86" y="238"/>
                      </a:lnTo>
                      <a:lnTo>
                        <a:pt x="71" y="236"/>
                      </a:lnTo>
                      <a:lnTo>
                        <a:pt x="55" y="228"/>
                      </a:lnTo>
                      <a:lnTo>
                        <a:pt x="37" y="209"/>
                      </a:lnTo>
                      <a:lnTo>
                        <a:pt x="23" y="187"/>
                      </a:lnTo>
                      <a:lnTo>
                        <a:pt x="14" y="156"/>
                      </a:lnTo>
                      <a:lnTo>
                        <a:pt x="12" y="115"/>
                      </a:lnTo>
                      <a:lnTo>
                        <a:pt x="19" y="66"/>
                      </a:lnTo>
                      <a:lnTo>
                        <a:pt x="36" y="8"/>
                      </a:lnTo>
                      <a:lnTo>
                        <a:pt x="30" y="14"/>
                      </a:lnTo>
                      <a:lnTo>
                        <a:pt x="36" y="8"/>
                      </a:lnTo>
                      <a:lnTo>
                        <a:pt x="35" y="4"/>
                      </a:lnTo>
                      <a:lnTo>
                        <a:pt x="32" y="1"/>
                      </a:lnTo>
                      <a:lnTo>
                        <a:pt x="27" y="1"/>
                      </a:lnTo>
                      <a:lnTo>
                        <a:pt x="24" y="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5" name="Freeform 673"/>
                <p:cNvSpPr>
                  <a:spLocks/>
                </p:cNvSpPr>
                <p:nvPr/>
              </p:nvSpPr>
              <p:spPr bwMode="auto">
                <a:xfrm>
                  <a:off x="4476" y="2888"/>
                  <a:ext cx="257" cy="275"/>
                </a:xfrm>
                <a:custGeom>
                  <a:avLst/>
                  <a:gdLst>
                    <a:gd name="T0" fmla="*/ 5 w 514"/>
                    <a:gd name="T1" fmla="*/ 9 h 550"/>
                    <a:gd name="T2" fmla="*/ 5 w 514"/>
                    <a:gd name="T3" fmla="*/ 9 h 550"/>
                    <a:gd name="T4" fmla="*/ 4 w 514"/>
                    <a:gd name="T5" fmla="*/ 9 h 550"/>
                    <a:gd name="T6" fmla="*/ 4 w 514"/>
                    <a:gd name="T7" fmla="*/ 9 h 550"/>
                    <a:gd name="T8" fmla="*/ 4 w 514"/>
                    <a:gd name="T9" fmla="*/ 9 h 550"/>
                    <a:gd name="T10" fmla="*/ 4 w 514"/>
                    <a:gd name="T11" fmla="*/ 9 h 550"/>
                    <a:gd name="T12" fmla="*/ 3 w 514"/>
                    <a:gd name="T13" fmla="*/ 9 h 550"/>
                    <a:gd name="T14" fmla="*/ 3 w 514"/>
                    <a:gd name="T15" fmla="*/ 9 h 550"/>
                    <a:gd name="T16" fmla="*/ 2 w 514"/>
                    <a:gd name="T17" fmla="*/ 9 h 550"/>
                    <a:gd name="T18" fmla="*/ 2 w 514"/>
                    <a:gd name="T19" fmla="*/ 9 h 550"/>
                    <a:gd name="T20" fmla="*/ 2 w 514"/>
                    <a:gd name="T21" fmla="*/ 9 h 550"/>
                    <a:gd name="T22" fmla="*/ 1 w 514"/>
                    <a:gd name="T23" fmla="*/ 9 h 550"/>
                    <a:gd name="T24" fmla="*/ 1 w 514"/>
                    <a:gd name="T25" fmla="*/ 9 h 550"/>
                    <a:gd name="T26" fmla="*/ 1 w 514"/>
                    <a:gd name="T27" fmla="*/ 9 h 550"/>
                    <a:gd name="T28" fmla="*/ 1 w 514"/>
                    <a:gd name="T29" fmla="*/ 9 h 550"/>
                    <a:gd name="T30" fmla="*/ 1 w 514"/>
                    <a:gd name="T31" fmla="*/ 9 h 550"/>
                    <a:gd name="T32" fmla="*/ 0 w 514"/>
                    <a:gd name="T33" fmla="*/ 9 h 550"/>
                    <a:gd name="T34" fmla="*/ 1 w 514"/>
                    <a:gd name="T35" fmla="*/ 9 h 550"/>
                    <a:gd name="T36" fmla="*/ 1 w 514"/>
                    <a:gd name="T37" fmla="*/ 7 h 550"/>
                    <a:gd name="T38" fmla="*/ 1 w 514"/>
                    <a:gd name="T39" fmla="*/ 6 h 550"/>
                    <a:gd name="T40" fmla="*/ 1 w 514"/>
                    <a:gd name="T41" fmla="*/ 5 h 550"/>
                    <a:gd name="T42" fmla="*/ 1 w 514"/>
                    <a:gd name="T43" fmla="*/ 3 h 550"/>
                    <a:gd name="T44" fmla="*/ 1 w 514"/>
                    <a:gd name="T45" fmla="*/ 2 h 550"/>
                    <a:gd name="T46" fmla="*/ 1 w 514"/>
                    <a:gd name="T47" fmla="*/ 1 h 550"/>
                    <a:gd name="T48" fmla="*/ 2 w 514"/>
                    <a:gd name="T49" fmla="*/ 1 h 550"/>
                    <a:gd name="T50" fmla="*/ 2 w 514"/>
                    <a:gd name="T51" fmla="*/ 1 h 550"/>
                    <a:gd name="T52" fmla="*/ 3 w 514"/>
                    <a:gd name="T53" fmla="*/ 1 h 550"/>
                    <a:gd name="T54" fmla="*/ 3 w 514"/>
                    <a:gd name="T55" fmla="*/ 1 h 550"/>
                    <a:gd name="T56" fmla="*/ 3 w 514"/>
                    <a:gd name="T57" fmla="*/ 1 h 550"/>
                    <a:gd name="T58" fmla="*/ 4 w 514"/>
                    <a:gd name="T59" fmla="*/ 1 h 550"/>
                    <a:gd name="T60" fmla="*/ 4 w 514"/>
                    <a:gd name="T61" fmla="*/ 0 h 550"/>
                    <a:gd name="T62" fmla="*/ 4 w 514"/>
                    <a:gd name="T63" fmla="*/ 0 h 550"/>
                    <a:gd name="T64" fmla="*/ 5 w 514"/>
                    <a:gd name="T65" fmla="*/ 1 h 550"/>
                    <a:gd name="T66" fmla="*/ 5 w 514"/>
                    <a:gd name="T67" fmla="*/ 1 h 550"/>
                    <a:gd name="T68" fmla="*/ 5 w 514"/>
                    <a:gd name="T69" fmla="*/ 1 h 550"/>
                    <a:gd name="T70" fmla="*/ 6 w 514"/>
                    <a:gd name="T71" fmla="*/ 1 h 550"/>
                    <a:gd name="T72" fmla="*/ 6 w 514"/>
                    <a:gd name="T73" fmla="*/ 1 h 550"/>
                    <a:gd name="T74" fmla="*/ 6 w 514"/>
                    <a:gd name="T75" fmla="*/ 1 h 550"/>
                    <a:gd name="T76" fmla="*/ 6 w 514"/>
                    <a:gd name="T77" fmla="*/ 1 h 550"/>
                    <a:gd name="T78" fmla="*/ 7 w 514"/>
                    <a:gd name="T79" fmla="*/ 1 h 550"/>
                    <a:gd name="T80" fmla="*/ 7 w 514"/>
                    <a:gd name="T81" fmla="*/ 1 h 550"/>
                    <a:gd name="T82" fmla="*/ 7 w 514"/>
                    <a:gd name="T83" fmla="*/ 1 h 550"/>
                    <a:gd name="T84" fmla="*/ 7 w 514"/>
                    <a:gd name="T85" fmla="*/ 1 h 550"/>
                    <a:gd name="T86" fmla="*/ 8 w 514"/>
                    <a:gd name="T87" fmla="*/ 2 h 550"/>
                    <a:gd name="T88" fmla="*/ 8 w 514"/>
                    <a:gd name="T89" fmla="*/ 2 h 550"/>
                    <a:gd name="T90" fmla="*/ 8 w 514"/>
                    <a:gd name="T91" fmla="*/ 3 h 550"/>
                    <a:gd name="T92" fmla="*/ 8 w 514"/>
                    <a:gd name="T93" fmla="*/ 3 h 550"/>
                    <a:gd name="T94" fmla="*/ 8 w 514"/>
                    <a:gd name="T95" fmla="*/ 4 h 550"/>
                    <a:gd name="T96" fmla="*/ 8 w 514"/>
                    <a:gd name="T97" fmla="*/ 5 h 550"/>
                    <a:gd name="T98" fmla="*/ 7 w 514"/>
                    <a:gd name="T99" fmla="*/ 5 h 550"/>
                    <a:gd name="T100" fmla="*/ 7 w 514"/>
                    <a:gd name="T101" fmla="*/ 5 h 550"/>
                    <a:gd name="T102" fmla="*/ 6 w 514"/>
                    <a:gd name="T103" fmla="*/ 6 h 550"/>
                    <a:gd name="T104" fmla="*/ 6 w 514"/>
                    <a:gd name="T105" fmla="*/ 6 h 550"/>
                    <a:gd name="T106" fmla="*/ 6 w 514"/>
                    <a:gd name="T107" fmla="*/ 7 h 550"/>
                    <a:gd name="T108" fmla="*/ 5 w 514"/>
                    <a:gd name="T109" fmla="*/ 8 h 550"/>
                    <a:gd name="T110" fmla="*/ 5 w 514"/>
                    <a:gd name="T111" fmla="*/ 9 h 550"/>
                    <a:gd name="T112" fmla="*/ 5 w 514"/>
                    <a:gd name="T113" fmla="*/ 9 h 5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14"/>
                    <a:gd name="T172" fmla="*/ 0 h 550"/>
                    <a:gd name="T173" fmla="*/ 514 w 514"/>
                    <a:gd name="T174" fmla="*/ 550 h 5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14" h="550">
                      <a:moveTo>
                        <a:pt x="306" y="550"/>
                      </a:moveTo>
                      <a:lnTo>
                        <a:pt x="297" y="550"/>
                      </a:lnTo>
                      <a:lnTo>
                        <a:pt x="286" y="550"/>
                      </a:lnTo>
                      <a:lnTo>
                        <a:pt x="270" y="550"/>
                      </a:lnTo>
                      <a:lnTo>
                        <a:pt x="251" y="550"/>
                      </a:lnTo>
                      <a:lnTo>
                        <a:pt x="229" y="550"/>
                      </a:lnTo>
                      <a:lnTo>
                        <a:pt x="206" y="550"/>
                      </a:lnTo>
                      <a:lnTo>
                        <a:pt x="180" y="550"/>
                      </a:lnTo>
                      <a:lnTo>
                        <a:pt x="156" y="550"/>
                      </a:lnTo>
                      <a:lnTo>
                        <a:pt x="130" y="550"/>
                      </a:lnTo>
                      <a:lnTo>
                        <a:pt x="106" y="550"/>
                      </a:lnTo>
                      <a:lnTo>
                        <a:pt x="81" y="550"/>
                      </a:lnTo>
                      <a:lnTo>
                        <a:pt x="59" y="550"/>
                      </a:lnTo>
                      <a:lnTo>
                        <a:pt x="39" y="550"/>
                      </a:lnTo>
                      <a:lnTo>
                        <a:pt x="23" y="550"/>
                      </a:lnTo>
                      <a:lnTo>
                        <a:pt x="9" y="550"/>
                      </a:lnTo>
                      <a:lnTo>
                        <a:pt x="0" y="550"/>
                      </a:lnTo>
                      <a:lnTo>
                        <a:pt x="5" y="514"/>
                      </a:lnTo>
                      <a:lnTo>
                        <a:pt x="12" y="455"/>
                      </a:lnTo>
                      <a:lnTo>
                        <a:pt x="20" y="381"/>
                      </a:lnTo>
                      <a:lnTo>
                        <a:pt x="33" y="299"/>
                      </a:lnTo>
                      <a:lnTo>
                        <a:pt x="49" y="217"/>
                      </a:lnTo>
                      <a:lnTo>
                        <a:pt x="69" y="142"/>
                      </a:lnTo>
                      <a:lnTo>
                        <a:pt x="94" y="80"/>
                      </a:lnTo>
                      <a:lnTo>
                        <a:pt x="124" y="39"/>
                      </a:lnTo>
                      <a:lnTo>
                        <a:pt x="142" y="26"/>
                      </a:lnTo>
                      <a:lnTo>
                        <a:pt x="160" y="16"/>
                      </a:lnTo>
                      <a:lnTo>
                        <a:pt x="182" y="9"/>
                      </a:lnTo>
                      <a:lnTo>
                        <a:pt x="204" y="5"/>
                      </a:lnTo>
                      <a:lnTo>
                        <a:pt x="227" y="2"/>
                      </a:lnTo>
                      <a:lnTo>
                        <a:pt x="250" y="0"/>
                      </a:lnTo>
                      <a:lnTo>
                        <a:pt x="274" y="0"/>
                      </a:lnTo>
                      <a:lnTo>
                        <a:pt x="297" y="2"/>
                      </a:lnTo>
                      <a:lnTo>
                        <a:pt x="320" y="5"/>
                      </a:lnTo>
                      <a:lnTo>
                        <a:pt x="342" y="9"/>
                      </a:lnTo>
                      <a:lnTo>
                        <a:pt x="362" y="13"/>
                      </a:lnTo>
                      <a:lnTo>
                        <a:pt x="381" y="19"/>
                      </a:lnTo>
                      <a:lnTo>
                        <a:pt x="398" y="23"/>
                      </a:lnTo>
                      <a:lnTo>
                        <a:pt x="413" y="29"/>
                      </a:lnTo>
                      <a:lnTo>
                        <a:pt x="424" y="35"/>
                      </a:lnTo>
                      <a:lnTo>
                        <a:pt x="433" y="39"/>
                      </a:lnTo>
                      <a:lnTo>
                        <a:pt x="449" y="54"/>
                      </a:lnTo>
                      <a:lnTo>
                        <a:pt x="466" y="78"/>
                      </a:lnTo>
                      <a:lnTo>
                        <a:pt x="483" y="110"/>
                      </a:lnTo>
                      <a:lnTo>
                        <a:pt x="499" y="145"/>
                      </a:lnTo>
                      <a:lnTo>
                        <a:pt x="509" y="183"/>
                      </a:lnTo>
                      <a:lnTo>
                        <a:pt x="514" y="221"/>
                      </a:lnTo>
                      <a:lnTo>
                        <a:pt x="509" y="256"/>
                      </a:lnTo>
                      <a:lnTo>
                        <a:pt x="495" y="286"/>
                      </a:lnTo>
                      <a:lnTo>
                        <a:pt x="472" y="315"/>
                      </a:lnTo>
                      <a:lnTo>
                        <a:pt x="444" y="345"/>
                      </a:lnTo>
                      <a:lnTo>
                        <a:pt x="415" y="378"/>
                      </a:lnTo>
                      <a:lnTo>
                        <a:pt x="388" y="413"/>
                      </a:lnTo>
                      <a:lnTo>
                        <a:pt x="361" y="449"/>
                      </a:lnTo>
                      <a:lnTo>
                        <a:pt x="336" y="484"/>
                      </a:lnTo>
                      <a:lnTo>
                        <a:pt x="317" y="517"/>
                      </a:lnTo>
                      <a:lnTo>
                        <a:pt x="306" y="5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6" name="Freeform 674"/>
                <p:cNvSpPr>
                  <a:spLocks/>
                </p:cNvSpPr>
                <p:nvPr/>
              </p:nvSpPr>
              <p:spPr bwMode="auto">
                <a:xfrm>
                  <a:off x="4473" y="3159"/>
                  <a:ext cx="156" cy="8"/>
                </a:xfrm>
                <a:custGeom>
                  <a:avLst/>
                  <a:gdLst>
                    <a:gd name="T0" fmla="*/ 0 w 312"/>
                    <a:gd name="T1" fmla="*/ 1 h 14"/>
                    <a:gd name="T2" fmla="*/ 1 w 312"/>
                    <a:gd name="T3" fmla="*/ 1 h 14"/>
                    <a:gd name="T4" fmla="*/ 1 w 312"/>
                    <a:gd name="T5" fmla="*/ 1 h 14"/>
                    <a:gd name="T6" fmla="*/ 1 w 312"/>
                    <a:gd name="T7" fmla="*/ 1 h 14"/>
                    <a:gd name="T8" fmla="*/ 1 w 312"/>
                    <a:gd name="T9" fmla="*/ 1 h 14"/>
                    <a:gd name="T10" fmla="*/ 1 w 312"/>
                    <a:gd name="T11" fmla="*/ 1 h 14"/>
                    <a:gd name="T12" fmla="*/ 1 w 312"/>
                    <a:gd name="T13" fmla="*/ 1 h 14"/>
                    <a:gd name="T14" fmla="*/ 2 w 312"/>
                    <a:gd name="T15" fmla="*/ 1 h 14"/>
                    <a:gd name="T16" fmla="*/ 3 w 312"/>
                    <a:gd name="T17" fmla="*/ 1 h 14"/>
                    <a:gd name="T18" fmla="*/ 3 w 312"/>
                    <a:gd name="T19" fmla="*/ 1 h 14"/>
                    <a:gd name="T20" fmla="*/ 3 w 312"/>
                    <a:gd name="T21" fmla="*/ 1 h 14"/>
                    <a:gd name="T22" fmla="*/ 3 w 312"/>
                    <a:gd name="T23" fmla="*/ 1 h 14"/>
                    <a:gd name="T24" fmla="*/ 4 w 312"/>
                    <a:gd name="T25" fmla="*/ 1 h 14"/>
                    <a:gd name="T26" fmla="*/ 5 w 312"/>
                    <a:gd name="T27" fmla="*/ 1 h 14"/>
                    <a:gd name="T28" fmla="*/ 5 w 312"/>
                    <a:gd name="T29" fmla="*/ 1 h 14"/>
                    <a:gd name="T30" fmla="*/ 5 w 312"/>
                    <a:gd name="T31" fmla="*/ 1 h 14"/>
                    <a:gd name="T32" fmla="*/ 5 w 312"/>
                    <a:gd name="T33" fmla="*/ 1 h 14"/>
                    <a:gd name="T34" fmla="*/ 5 w 312"/>
                    <a:gd name="T35" fmla="*/ 1 h 14"/>
                    <a:gd name="T36" fmla="*/ 5 w 312"/>
                    <a:gd name="T37" fmla="*/ 0 h 14"/>
                    <a:gd name="T38" fmla="*/ 5 w 312"/>
                    <a:gd name="T39" fmla="*/ 0 h 14"/>
                    <a:gd name="T40" fmla="*/ 5 w 312"/>
                    <a:gd name="T41" fmla="*/ 0 h 14"/>
                    <a:gd name="T42" fmla="*/ 5 w 312"/>
                    <a:gd name="T43" fmla="*/ 0 h 14"/>
                    <a:gd name="T44" fmla="*/ 5 w 312"/>
                    <a:gd name="T45" fmla="*/ 0 h 14"/>
                    <a:gd name="T46" fmla="*/ 4 w 312"/>
                    <a:gd name="T47" fmla="*/ 0 h 14"/>
                    <a:gd name="T48" fmla="*/ 3 w 312"/>
                    <a:gd name="T49" fmla="*/ 0 h 14"/>
                    <a:gd name="T50" fmla="*/ 3 w 312"/>
                    <a:gd name="T51" fmla="*/ 0 h 14"/>
                    <a:gd name="T52" fmla="*/ 3 w 312"/>
                    <a:gd name="T53" fmla="*/ 0 h 14"/>
                    <a:gd name="T54" fmla="*/ 3 w 312"/>
                    <a:gd name="T55" fmla="*/ 0 h 14"/>
                    <a:gd name="T56" fmla="*/ 2 w 312"/>
                    <a:gd name="T57" fmla="*/ 0 h 14"/>
                    <a:gd name="T58" fmla="*/ 1 w 312"/>
                    <a:gd name="T59" fmla="*/ 0 h 14"/>
                    <a:gd name="T60" fmla="*/ 1 w 312"/>
                    <a:gd name="T61" fmla="*/ 0 h 14"/>
                    <a:gd name="T62" fmla="*/ 1 w 312"/>
                    <a:gd name="T63" fmla="*/ 0 h 14"/>
                    <a:gd name="T64" fmla="*/ 1 w 312"/>
                    <a:gd name="T65" fmla="*/ 0 h 14"/>
                    <a:gd name="T66" fmla="*/ 1 w 312"/>
                    <a:gd name="T67" fmla="*/ 0 h 14"/>
                    <a:gd name="T68" fmla="*/ 1 w 312"/>
                    <a:gd name="T69" fmla="*/ 0 h 14"/>
                    <a:gd name="T70" fmla="*/ 1 w 312"/>
                    <a:gd name="T71" fmla="*/ 1 h 14"/>
                    <a:gd name="T72" fmla="*/ 1 w 312"/>
                    <a:gd name="T73" fmla="*/ 0 h 14"/>
                    <a:gd name="T74" fmla="*/ 1 w 312"/>
                    <a:gd name="T75" fmla="*/ 1 h 14"/>
                    <a:gd name="T76" fmla="*/ 0 w 312"/>
                    <a:gd name="T77" fmla="*/ 1 h 14"/>
                    <a:gd name="T78" fmla="*/ 1 w 312"/>
                    <a:gd name="T79" fmla="*/ 1 h 14"/>
                    <a:gd name="T80" fmla="*/ 1 w 312"/>
                    <a:gd name="T81" fmla="*/ 1 h 14"/>
                    <a:gd name="T82" fmla="*/ 0 w 312"/>
                    <a:gd name="T83" fmla="*/ 1 h 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2"/>
                    <a:gd name="T127" fmla="*/ 0 h 14"/>
                    <a:gd name="T128" fmla="*/ 312 w 312"/>
                    <a:gd name="T129" fmla="*/ 14 h 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2" h="14">
                      <a:moveTo>
                        <a:pt x="0" y="7"/>
                      </a:moveTo>
                      <a:lnTo>
                        <a:pt x="6" y="14"/>
                      </a:lnTo>
                      <a:lnTo>
                        <a:pt x="15" y="14"/>
                      </a:lnTo>
                      <a:lnTo>
                        <a:pt x="29" y="14"/>
                      </a:lnTo>
                      <a:lnTo>
                        <a:pt x="45" y="14"/>
                      </a:lnTo>
                      <a:lnTo>
                        <a:pt x="65" y="14"/>
                      </a:lnTo>
                      <a:lnTo>
                        <a:pt x="87" y="14"/>
                      </a:lnTo>
                      <a:lnTo>
                        <a:pt x="112" y="14"/>
                      </a:lnTo>
                      <a:lnTo>
                        <a:pt x="136" y="14"/>
                      </a:lnTo>
                      <a:lnTo>
                        <a:pt x="162" y="14"/>
                      </a:lnTo>
                      <a:lnTo>
                        <a:pt x="186" y="14"/>
                      </a:lnTo>
                      <a:lnTo>
                        <a:pt x="212" y="14"/>
                      </a:lnTo>
                      <a:lnTo>
                        <a:pt x="235" y="14"/>
                      </a:lnTo>
                      <a:lnTo>
                        <a:pt x="257" y="14"/>
                      </a:lnTo>
                      <a:lnTo>
                        <a:pt x="276" y="14"/>
                      </a:lnTo>
                      <a:lnTo>
                        <a:pt x="292" y="14"/>
                      </a:lnTo>
                      <a:lnTo>
                        <a:pt x="303" y="14"/>
                      </a:lnTo>
                      <a:lnTo>
                        <a:pt x="312" y="14"/>
                      </a:lnTo>
                      <a:lnTo>
                        <a:pt x="312" y="0"/>
                      </a:lnTo>
                      <a:lnTo>
                        <a:pt x="303" y="0"/>
                      </a:lnTo>
                      <a:lnTo>
                        <a:pt x="292" y="0"/>
                      </a:lnTo>
                      <a:lnTo>
                        <a:pt x="276" y="0"/>
                      </a:lnTo>
                      <a:lnTo>
                        <a:pt x="257" y="0"/>
                      </a:lnTo>
                      <a:lnTo>
                        <a:pt x="235" y="0"/>
                      </a:lnTo>
                      <a:lnTo>
                        <a:pt x="212" y="0"/>
                      </a:lnTo>
                      <a:lnTo>
                        <a:pt x="186" y="0"/>
                      </a:lnTo>
                      <a:lnTo>
                        <a:pt x="162" y="0"/>
                      </a:lnTo>
                      <a:lnTo>
                        <a:pt x="136" y="0"/>
                      </a:lnTo>
                      <a:lnTo>
                        <a:pt x="112" y="0"/>
                      </a:lnTo>
                      <a:lnTo>
                        <a:pt x="87" y="0"/>
                      </a:lnTo>
                      <a:lnTo>
                        <a:pt x="65" y="0"/>
                      </a:lnTo>
                      <a:lnTo>
                        <a:pt x="45" y="0"/>
                      </a:lnTo>
                      <a:lnTo>
                        <a:pt x="29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7" name="Freeform 675"/>
                <p:cNvSpPr>
                  <a:spLocks/>
                </p:cNvSpPr>
                <p:nvPr/>
              </p:nvSpPr>
              <p:spPr bwMode="auto">
                <a:xfrm>
                  <a:off x="4473" y="2905"/>
                  <a:ext cx="67" cy="258"/>
                </a:xfrm>
                <a:custGeom>
                  <a:avLst/>
                  <a:gdLst>
                    <a:gd name="T0" fmla="*/ 1 w 135"/>
                    <a:gd name="T1" fmla="*/ 0 h 515"/>
                    <a:gd name="T2" fmla="*/ 1 w 135"/>
                    <a:gd name="T3" fmla="*/ 0 h 515"/>
                    <a:gd name="T4" fmla="*/ 1 w 135"/>
                    <a:gd name="T5" fmla="*/ 1 h 515"/>
                    <a:gd name="T6" fmla="*/ 1 w 135"/>
                    <a:gd name="T7" fmla="*/ 2 h 515"/>
                    <a:gd name="T8" fmla="*/ 0 w 135"/>
                    <a:gd name="T9" fmla="*/ 3 h 515"/>
                    <a:gd name="T10" fmla="*/ 0 w 135"/>
                    <a:gd name="T11" fmla="*/ 5 h 515"/>
                    <a:gd name="T12" fmla="*/ 0 w 135"/>
                    <a:gd name="T13" fmla="*/ 6 h 515"/>
                    <a:gd name="T14" fmla="*/ 0 w 135"/>
                    <a:gd name="T15" fmla="*/ 7 h 515"/>
                    <a:gd name="T16" fmla="*/ 0 w 135"/>
                    <a:gd name="T17" fmla="*/ 8 h 515"/>
                    <a:gd name="T18" fmla="*/ 0 w 135"/>
                    <a:gd name="T19" fmla="*/ 9 h 515"/>
                    <a:gd name="T20" fmla="*/ 0 w 135"/>
                    <a:gd name="T21" fmla="*/ 9 h 515"/>
                    <a:gd name="T22" fmla="*/ 0 w 135"/>
                    <a:gd name="T23" fmla="*/ 8 h 515"/>
                    <a:gd name="T24" fmla="*/ 0 w 135"/>
                    <a:gd name="T25" fmla="*/ 7 h 515"/>
                    <a:gd name="T26" fmla="*/ 0 w 135"/>
                    <a:gd name="T27" fmla="*/ 6 h 515"/>
                    <a:gd name="T28" fmla="*/ 0 w 135"/>
                    <a:gd name="T29" fmla="*/ 5 h 515"/>
                    <a:gd name="T30" fmla="*/ 0 w 135"/>
                    <a:gd name="T31" fmla="*/ 3 h 515"/>
                    <a:gd name="T32" fmla="*/ 1 w 135"/>
                    <a:gd name="T33" fmla="*/ 2 h 515"/>
                    <a:gd name="T34" fmla="*/ 1 w 135"/>
                    <a:gd name="T35" fmla="*/ 1 h 515"/>
                    <a:gd name="T36" fmla="*/ 2 w 135"/>
                    <a:gd name="T37" fmla="*/ 1 h 515"/>
                    <a:gd name="T38" fmla="*/ 2 w 135"/>
                    <a:gd name="T39" fmla="*/ 1 h 515"/>
                    <a:gd name="T40" fmla="*/ 1 w 135"/>
                    <a:gd name="T41" fmla="*/ 0 h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5"/>
                    <a:gd name="T64" fmla="*/ 0 h 515"/>
                    <a:gd name="T65" fmla="*/ 135 w 135"/>
                    <a:gd name="T66" fmla="*/ 515 h 5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5" h="515">
                      <a:moveTo>
                        <a:pt x="126" y="0"/>
                      </a:moveTo>
                      <a:lnTo>
                        <a:pt x="126" y="0"/>
                      </a:lnTo>
                      <a:lnTo>
                        <a:pt x="94" y="42"/>
                      </a:lnTo>
                      <a:lnTo>
                        <a:pt x="70" y="105"/>
                      </a:lnTo>
                      <a:lnTo>
                        <a:pt x="50" y="180"/>
                      </a:lnTo>
                      <a:lnTo>
                        <a:pt x="34" y="264"/>
                      </a:lnTo>
                      <a:lnTo>
                        <a:pt x="21" y="346"/>
                      </a:lnTo>
                      <a:lnTo>
                        <a:pt x="12" y="420"/>
                      </a:lnTo>
                      <a:lnTo>
                        <a:pt x="5" y="479"/>
                      </a:lnTo>
                      <a:lnTo>
                        <a:pt x="0" y="515"/>
                      </a:lnTo>
                      <a:lnTo>
                        <a:pt x="12" y="515"/>
                      </a:lnTo>
                      <a:lnTo>
                        <a:pt x="16" y="479"/>
                      </a:lnTo>
                      <a:lnTo>
                        <a:pt x="24" y="420"/>
                      </a:lnTo>
                      <a:lnTo>
                        <a:pt x="32" y="346"/>
                      </a:lnTo>
                      <a:lnTo>
                        <a:pt x="45" y="264"/>
                      </a:lnTo>
                      <a:lnTo>
                        <a:pt x="61" y="183"/>
                      </a:lnTo>
                      <a:lnTo>
                        <a:pt x="81" y="108"/>
                      </a:lnTo>
                      <a:lnTo>
                        <a:pt x="106" y="48"/>
                      </a:lnTo>
                      <a:lnTo>
                        <a:pt x="135" y="9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8" name="Freeform 676"/>
                <p:cNvSpPr>
                  <a:spLocks/>
                </p:cNvSpPr>
                <p:nvPr/>
              </p:nvSpPr>
              <p:spPr bwMode="auto">
                <a:xfrm>
                  <a:off x="4536" y="2885"/>
                  <a:ext cx="158" cy="25"/>
                </a:xfrm>
                <a:custGeom>
                  <a:avLst/>
                  <a:gdLst>
                    <a:gd name="T0" fmla="*/ 5 w 316"/>
                    <a:gd name="T1" fmla="*/ 0 h 52"/>
                    <a:gd name="T2" fmla="*/ 5 w 316"/>
                    <a:gd name="T3" fmla="*/ 0 h 52"/>
                    <a:gd name="T4" fmla="*/ 5 w 316"/>
                    <a:gd name="T5" fmla="*/ 0 h 52"/>
                    <a:gd name="T6" fmla="*/ 5 w 316"/>
                    <a:gd name="T7" fmla="*/ 0 h 52"/>
                    <a:gd name="T8" fmla="*/ 5 w 316"/>
                    <a:gd name="T9" fmla="*/ 0 h 52"/>
                    <a:gd name="T10" fmla="*/ 5 w 316"/>
                    <a:gd name="T11" fmla="*/ 0 h 52"/>
                    <a:gd name="T12" fmla="*/ 4 w 316"/>
                    <a:gd name="T13" fmla="*/ 0 h 52"/>
                    <a:gd name="T14" fmla="*/ 3 w 316"/>
                    <a:gd name="T15" fmla="*/ 0 h 52"/>
                    <a:gd name="T16" fmla="*/ 3 w 316"/>
                    <a:gd name="T17" fmla="*/ 0 h 52"/>
                    <a:gd name="T18" fmla="*/ 3 w 316"/>
                    <a:gd name="T19" fmla="*/ 0 h 52"/>
                    <a:gd name="T20" fmla="*/ 3 w 316"/>
                    <a:gd name="T21" fmla="*/ 0 h 52"/>
                    <a:gd name="T22" fmla="*/ 3 w 316"/>
                    <a:gd name="T23" fmla="*/ 0 h 52"/>
                    <a:gd name="T24" fmla="*/ 2 w 316"/>
                    <a:gd name="T25" fmla="*/ 0 h 52"/>
                    <a:gd name="T26" fmla="*/ 1 w 316"/>
                    <a:gd name="T27" fmla="*/ 0 h 52"/>
                    <a:gd name="T28" fmla="*/ 1 w 316"/>
                    <a:gd name="T29" fmla="*/ 0 h 52"/>
                    <a:gd name="T30" fmla="*/ 1 w 316"/>
                    <a:gd name="T31" fmla="*/ 0 h 52"/>
                    <a:gd name="T32" fmla="*/ 1 w 316"/>
                    <a:gd name="T33" fmla="*/ 0 h 52"/>
                    <a:gd name="T34" fmla="*/ 0 w 316"/>
                    <a:gd name="T35" fmla="*/ 0 h 52"/>
                    <a:gd name="T36" fmla="*/ 1 w 316"/>
                    <a:gd name="T37" fmla="*/ 0 h 52"/>
                    <a:gd name="T38" fmla="*/ 1 w 316"/>
                    <a:gd name="T39" fmla="*/ 0 h 52"/>
                    <a:gd name="T40" fmla="*/ 1 w 316"/>
                    <a:gd name="T41" fmla="*/ 0 h 52"/>
                    <a:gd name="T42" fmla="*/ 1 w 316"/>
                    <a:gd name="T43" fmla="*/ 0 h 52"/>
                    <a:gd name="T44" fmla="*/ 1 w 316"/>
                    <a:gd name="T45" fmla="*/ 0 h 52"/>
                    <a:gd name="T46" fmla="*/ 2 w 316"/>
                    <a:gd name="T47" fmla="*/ 0 h 52"/>
                    <a:gd name="T48" fmla="*/ 3 w 316"/>
                    <a:gd name="T49" fmla="*/ 0 h 52"/>
                    <a:gd name="T50" fmla="*/ 3 w 316"/>
                    <a:gd name="T51" fmla="*/ 0 h 52"/>
                    <a:gd name="T52" fmla="*/ 3 w 316"/>
                    <a:gd name="T53" fmla="*/ 0 h 52"/>
                    <a:gd name="T54" fmla="*/ 3 w 316"/>
                    <a:gd name="T55" fmla="*/ 0 h 52"/>
                    <a:gd name="T56" fmla="*/ 3 w 316"/>
                    <a:gd name="T57" fmla="*/ 0 h 52"/>
                    <a:gd name="T58" fmla="*/ 4 w 316"/>
                    <a:gd name="T59" fmla="*/ 0 h 52"/>
                    <a:gd name="T60" fmla="*/ 5 w 316"/>
                    <a:gd name="T61" fmla="*/ 0 h 52"/>
                    <a:gd name="T62" fmla="*/ 5 w 316"/>
                    <a:gd name="T63" fmla="*/ 0 h 52"/>
                    <a:gd name="T64" fmla="*/ 5 w 316"/>
                    <a:gd name="T65" fmla="*/ 0 h 52"/>
                    <a:gd name="T66" fmla="*/ 5 w 316"/>
                    <a:gd name="T67" fmla="*/ 0 h 52"/>
                    <a:gd name="T68" fmla="*/ 5 w 316"/>
                    <a:gd name="T69" fmla="*/ 0 h 52"/>
                    <a:gd name="T70" fmla="*/ 5 w 316"/>
                    <a:gd name="T71" fmla="*/ 0 h 52"/>
                    <a:gd name="T72" fmla="*/ 5 w 316"/>
                    <a:gd name="T73" fmla="*/ 0 h 5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16"/>
                    <a:gd name="T112" fmla="*/ 0 h 52"/>
                    <a:gd name="T113" fmla="*/ 316 w 316"/>
                    <a:gd name="T114" fmla="*/ 52 h 5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16" h="52">
                      <a:moveTo>
                        <a:pt x="316" y="40"/>
                      </a:moveTo>
                      <a:lnTo>
                        <a:pt x="316" y="40"/>
                      </a:lnTo>
                      <a:lnTo>
                        <a:pt x="307" y="36"/>
                      </a:lnTo>
                      <a:lnTo>
                        <a:pt x="295" y="30"/>
                      </a:lnTo>
                      <a:lnTo>
                        <a:pt x="280" y="25"/>
                      </a:lnTo>
                      <a:lnTo>
                        <a:pt x="262" y="20"/>
                      </a:lnTo>
                      <a:lnTo>
                        <a:pt x="244" y="14"/>
                      </a:lnTo>
                      <a:lnTo>
                        <a:pt x="222" y="10"/>
                      </a:lnTo>
                      <a:lnTo>
                        <a:pt x="200" y="6"/>
                      </a:lnTo>
                      <a:lnTo>
                        <a:pt x="177" y="3"/>
                      </a:lnTo>
                      <a:lnTo>
                        <a:pt x="154" y="0"/>
                      </a:lnTo>
                      <a:lnTo>
                        <a:pt x="130" y="0"/>
                      </a:lnTo>
                      <a:lnTo>
                        <a:pt x="107" y="3"/>
                      </a:lnTo>
                      <a:lnTo>
                        <a:pt x="84" y="6"/>
                      </a:lnTo>
                      <a:lnTo>
                        <a:pt x="60" y="10"/>
                      </a:lnTo>
                      <a:lnTo>
                        <a:pt x="39" y="17"/>
                      </a:lnTo>
                      <a:lnTo>
                        <a:pt x="19" y="27"/>
                      </a:lnTo>
                      <a:lnTo>
                        <a:pt x="0" y="42"/>
                      </a:lnTo>
                      <a:lnTo>
                        <a:pt x="9" y="51"/>
                      </a:lnTo>
                      <a:lnTo>
                        <a:pt x="24" y="39"/>
                      </a:lnTo>
                      <a:lnTo>
                        <a:pt x="42" y="29"/>
                      </a:lnTo>
                      <a:lnTo>
                        <a:pt x="63" y="22"/>
                      </a:lnTo>
                      <a:lnTo>
                        <a:pt x="84" y="17"/>
                      </a:lnTo>
                      <a:lnTo>
                        <a:pt x="107" y="14"/>
                      </a:lnTo>
                      <a:lnTo>
                        <a:pt x="130" y="14"/>
                      </a:lnTo>
                      <a:lnTo>
                        <a:pt x="154" y="14"/>
                      </a:lnTo>
                      <a:lnTo>
                        <a:pt x="177" y="14"/>
                      </a:lnTo>
                      <a:lnTo>
                        <a:pt x="200" y="17"/>
                      </a:lnTo>
                      <a:lnTo>
                        <a:pt x="222" y="22"/>
                      </a:lnTo>
                      <a:lnTo>
                        <a:pt x="241" y="26"/>
                      </a:lnTo>
                      <a:lnTo>
                        <a:pt x="259" y="32"/>
                      </a:lnTo>
                      <a:lnTo>
                        <a:pt x="277" y="36"/>
                      </a:lnTo>
                      <a:lnTo>
                        <a:pt x="290" y="42"/>
                      </a:lnTo>
                      <a:lnTo>
                        <a:pt x="301" y="48"/>
                      </a:lnTo>
                      <a:lnTo>
                        <a:pt x="310" y="52"/>
                      </a:lnTo>
                      <a:lnTo>
                        <a:pt x="31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79" name="Freeform 677"/>
                <p:cNvSpPr>
                  <a:spLocks/>
                </p:cNvSpPr>
                <p:nvPr/>
              </p:nvSpPr>
              <p:spPr bwMode="auto">
                <a:xfrm>
                  <a:off x="4691" y="2905"/>
                  <a:ext cx="45" cy="128"/>
                </a:xfrm>
                <a:custGeom>
                  <a:avLst/>
                  <a:gdLst>
                    <a:gd name="T0" fmla="*/ 1 w 91"/>
                    <a:gd name="T1" fmla="*/ 4 h 257"/>
                    <a:gd name="T2" fmla="*/ 1 w 91"/>
                    <a:gd name="T3" fmla="*/ 4 h 257"/>
                    <a:gd name="T4" fmla="*/ 1 w 91"/>
                    <a:gd name="T5" fmla="*/ 3 h 257"/>
                    <a:gd name="T6" fmla="*/ 1 w 91"/>
                    <a:gd name="T7" fmla="*/ 2 h 257"/>
                    <a:gd name="T8" fmla="*/ 1 w 91"/>
                    <a:gd name="T9" fmla="*/ 2 h 257"/>
                    <a:gd name="T10" fmla="*/ 1 w 91"/>
                    <a:gd name="T11" fmla="*/ 1 h 257"/>
                    <a:gd name="T12" fmla="*/ 0 w 91"/>
                    <a:gd name="T13" fmla="*/ 1 h 257"/>
                    <a:gd name="T14" fmla="*/ 0 w 91"/>
                    <a:gd name="T15" fmla="*/ 0 h 257"/>
                    <a:gd name="T16" fmla="*/ 0 w 91"/>
                    <a:gd name="T17" fmla="*/ 0 h 257"/>
                    <a:gd name="T18" fmla="*/ 0 w 91"/>
                    <a:gd name="T19" fmla="*/ 0 h 257"/>
                    <a:gd name="T20" fmla="*/ 0 w 91"/>
                    <a:gd name="T21" fmla="*/ 0 h 257"/>
                    <a:gd name="T22" fmla="*/ 0 w 91"/>
                    <a:gd name="T23" fmla="*/ 0 h 257"/>
                    <a:gd name="T24" fmla="*/ 0 w 91"/>
                    <a:gd name="T25" fmla="*/ 0 h 257"/>
                    <a:gd name="T26" fmla="*/ 0 w 91"/>
                    <a:gd name="T27" fmla="*/ 1 h 257"/>
                    <a:gd name="T28" fmla="*/ 0 w 91"/>
                    <a:gd name="T29" fmla="*/ 1 h 257"/>
                    <a:gd name="T30" fmla="*/ 1 w 91"/>
                    <a:gd name="T31" fmla="*/ 2 h 257"/>
                    <a:gd name="T32" fmla="*/ 1 w 91"/>
                    <a:gd name="T33" fmla="*/ 2 h 257"/>
                    <a:gd name="T34" fmla="*/ 1 w 91"/>
                    <a:gd name="T35" fmla="*/ 3 h 257"/>
                    <a:gd name="T36" fmla="*/ 0 w 91"/>
                    <a:gd name="T37" fmla="*/ 3 h 257"/>
                    <a:gd name="T38" fmla="*/ 0 w 91"/>
                    <a:gd name="T39" fmla="*/ 3 h 257"/>
                    <a:gd name="T40" fmla="*/ 1 w 91"/>
                    <a:gd name="T41" fmla="*/ 4 h 2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1"/>
                    <a:gd name="T64" fmla="*/ 0 h 257"/>
                    <a:gd name="T65" fmla="*/ 91 w 91"/>
                    <a:gd name="T66" fmla="*/ 257 h 2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1" h="257">
                      <a:moveTo>
                        <a:pt x="69" y="257"/>
                      </a:moveTo>
                      <a:lnTo>
                        <a:pt x="69" y="257"/>
                      </a:lnTo>
                      <a:lnTo>
                        <a:pt x="85" y="224"/>
                      </a:lnTo>
                      <a:lnTo>
                        <a:pt x="91" y="188"/>
                      </a:lnTo>
                      <a:lnTo>
                        <a:pt x="85" y="150"/>
                      </a:lnTo>
                      <a:lnTo>
                        <a:pt x="75" y="110"/>
                      </a:lnTo>
                      <a:lnTo>
                        <a:pt x="59" y="74"/>
                      </a:lnTo>
                      <a:lnTo>
                        <a:pt x="42" y="42"/>
                      </a:lnTo>
                      <a:lnTo>
                        <a:pt x="23" y="1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4" y="25"/>
                      </a:lnTo>
                      <a:lnTo>
                        <a:pt x="30" y="48"/>
                      </a:lnTo>
                      <a:lnTo>
                        <a:pt x="47" y="80"/>
                      </a:lnTo>
                      <a:lnTo>
                        <a:pt x="63" y="113"/>
                      </a:lnTo>
                      <a:lnTo>
                        <a:pt x="73" y="150"/>
                      </a:lnTo>
                      <a:lnTo>
                        <a:pt x="76" y="188"/>
                      </a:lnTo>
                      <a:lnTo>
                        <a:pt x="73" y="221"/>
                      </a:lnTo>
                      <a:lnTo>
                        <a:pt x="60" y="249"/>
                      </a:lnTo>
                      <a:lnTo>
                        <a:pt x="69" y="2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0" name="Freeform 678"/>
                <p:cNvSpPr>
                  <a:spLocks/>
                </p:cNvSpPr>
                <p:nvPr/>
              </p:nvSpPr>
              <p:spPr bwMode="auto">
                <a:xfrm>
                  <a:off x="4626" y="3029"/>
                  <a:ext cx="100" cy="138"/>
                </a:xfrm>
                <a:custGeom>
                  <a:avLst/>
                  <a:gdLst>
                    <a:gd name="T0" fmla="*/ 1 w 199"/>
                    <a:gd name="T1" fmla="*/ 5 h 275"/>
                    <a:gd name="T2" fmla="*/ 1 w 199"/>
                    <a:gd name="T3" fmla="*/ 5 h 275"/>
                    <a:gd name="T4" fmla="*/ 1 w 199"/>
                    <a:gd name="T5" fmla="*/ 4 h 275"/>
                    <a:gd name="T6" fmla="*/ 1 w 199"/>
                    <a:gd name="T7" fmla="*/ 4 h 275"/>
                    <a:gd name="T8" fmla="*/ 2 w 199"/>
                    <a:gd name="T9" fmla="*/ 3 h 275"/>
                    <a:gd name="T10" fmla="*/ 2 w 199"/>
                    <a:gd name="T11" fmla="*/ 3 h 275"/>
                    <a:gd name="T12" fmla="*/ 2 w 199"/>
                    <a:gd name="T13" fmla="*/ 2 h 275"/>
                    <a:gd name="T14" fmla="*/ 3 w 199"/>
                    <a:gd name="T15" fmla="*/ 2 h 275"/>
                    <a:gd name="T16" fmla="*/ 3 w 199"/>
                    <a:gd name="T17" fmla="*/ 1 h 275"/>
                    <a:gd name="T18" fmla="*/ 4 w 199"/>
                    <a:gd name="T19" fmla="*/ 1 h 275"/>
                    <a:gd name="T20" fmla="*/ 3 w 199"/>
                    <a:gd name="T21" fmla="*/ 0 h 275"/>
                    <a:gd name="T22" fmla="*/ 3 w 199"/>
                    <a:gd name="T23" fmla="*/ 1 h 275"/>
                    <a:gd name="T24" fmla="*/ 3 w 199"/>
                    <a:gd name="T25" fmla="*/ 1 h 275"/>
                    <a:gd name="T26" fmla="*/ 2 w 199"/>
                    <a:gd name="T27" fmla="*/ 2 h 275"/>
                    <a:gd name="T28" fmla="*/ 2 w 199"/>
                    <a:gd name="T29" fmla="*/ 2 h 275"/>
                    <a:gd name="T30" fmla="*/ 1 w 199"/>
                    <a:gd name="T31" fmla="*/ 3 h 275"/>
                    <a:gd name="T32" fmla="*/ 1 w 199"/>
                    <a:gd name="T33" fmla="*/ 4 h 275"/>
                    <a:gd name="T34" fmla="*/ 1 w 199"/>
                    <a:gd name="T35" fmla="*/ 4 h 275"/>
                    <a:gd name="T36" fmla="*/ 0 w 199"/>
                    <a:gd name="T37" fmla="*/ 5 h 275"/>
                    <a:gd name="T38" fmla="*/ 1 w 199"/>
                    <a:gd name="T39" fmla="*/ 5 h 275"/>
                    <a:gd name="T40" fmla="*/ 0 w 199"/>
                    <a:gd name="T41" fmla="*/ 5 h 275"/>
                    <a:gd name="T42" fmla="*/ 1 w 199"/>
                    <a:gd name="T43" fmla="*/ 5 h 275"/>
                    <a:gd name="T44" fmla="*/ 1 w 199"/>
                    <a:gd name="T45" fmla="*/ 5 h 275"/>
                    <a:gd name="T46" fmla="*/ 1 w 199"/>
                    <a:gd name="T47" fmla="*/ 5 h 275"/>
                    <a:gd name="T48" fmla="*/ 1 w 199"/>
                    <a:gd name="T49" fmla="*/ 5 h 275"/>
                    <a:gd name="T50" fmla="*/ 1 w 199"/>
                    <a:gd name="T51" fmla="*/ 5 h 27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9"/>
                    <a:gd name="T79" fmla="*/ 0 h 275"/>
                    <a:gd name="T80" fmla="*/ 199 w 199"/>
                    <a:gd name="T81" fmla="*/ 275 h 27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9" h="275">
                      <a:moveTo>
                        <a:pt x="6" y="275"/>
                      </a:moveTo>
                      <a:lnTo>
                        <a:pt x="12" y="269"/>
                      </a:lnTo>
                      <a:lnTo>
                        <a:pt x="23" y="238"/>
                      </a:lnTo>
                      <a:lnTo>
                        <a:pt x="42" y="204"/>
                      </a:lnTo>
                      <a:lnTo>
                        <a:pt x="66" y="170"/>
                      </a:lnTo>
                      <a:lnTo>
                        <a:pt x="92" y="135"/>
                      </a:lnTo>
                      <a:lnTo>
                        <a:pt x="120" y="101"/>
                      </a:lnTo>
                      <a:lnTo>
                        <a:pt x="149" y="67"/>
                      </a:lnTo>
                      <a:lnTo>
                        <a:pt x="176" y="37"/>
                      </a:lnTo>
                      <a:lnTo>
                        <a:pt x="199" y="8"/>
                      </a:lnTo>
                      <a:lnTo>
                        <a:pt x="190" y="0"/>
                      </a:lnTo>
                      <a:lnTo>
                        <a:pt x="167" y="28"/>
                      </a:lnTo>
                      <a:lnTo>
                        <a:pt x="140" y="59"/>
                      </a:lnTo>
                      <a:lnTo>
                        <a:pt x="111" y="92"/>
                      </a:lnTo>
                      <a:lnTo>
                        <a:pt x="84" y="127"/>
                      </a:lnTo>
                      <a:lnTo>
                        <a:pt x="55" y="164"/>
                      </a:lnTo>
                      <a:lnTo>
                        <a:pt x="30" y="199"/>
                      </a:lnTo>
                      <a:lnTo>
                        <a:pt x="12" y="232"/>
                      </a:lnTo>
                      <a:lnTo>
                        <a:pt x="0" y="266"/>
                      </a:lnTo>
                      <a:lnTo>
                        <a:pt x="6" y="261"/>
                      </a:lnTo>
                      <a:lnTo>
                        <a:pt x="0" y="266"/>
                      </a:lnTo>
                      <a:lnTo>
                        <a:pt x="2" y="271"/>
                      </a:lnTo>
                      <a:lnTo>
                        <a:pt x="4" y="274"/>
                      </a:lnTo>
                      <a:lnTo>
                        <a:pt x="9" y="272"/>
                      </a:lnTo>
                      <a:lnTo>
                        <a:pt x="12" y="269"/>
                      </a:lnTo>
                      <a:lnTo>
                        <a:pt x="6" y="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1" name="Freeform 679"/>
                <p:cNvSpPr>
                  <a:spLocks/>
                </p:cNvSpPr>
                <p:nvPr/>
              </p:nvSpPr>
              <p:spPr bwMode="auto">
                <a:xfrm>
                  <a:off x="4652" y="2934"/>
                  <a:ext cx="191" cy="220"/>
                </a:xfrm>
                <a:custGeom>
                  <a:avLst/>
                  <a:gdLst>
                    <a:gd name="T0" fmla="*/ 6 w 382"/>
                    <a:gd name="T1" fmla="*/ 5 h 442"/>
                    <a:gd name="T2" fmla="*/ 6 w 382"/>
                    <a:gd name="T3" fmla="*/ 6 h 442"/>
                    <a:gd name="T4" fmla="*/ 6 w 382"/>
                    <a:gd name="T5" fmla="*/ 6 h 442"/>
                    <a:gd name="T6" fmla="*/ 5 w 382"/>
                    <a:gd name="T7" fmla="*/ 6 h 442"/>
                    <a:gd name="T8" fmla="*/ 5 w 382"/>
                    <a:gd name="T9" fmla="*/ 6 h 442"/>
                    <a:gd name="T10" fmla="*/ 4 w 382"/>
                    <a:gd name="T11" fmla="*/ 6 h 442"/>
                    <a:gd name="T12" fmla="*/ 4 w 382"/>
                    <a:gd name="T13" fmla="*/ 6 h 442"/>
                    <a:gd name="T14" fmla="*/ 3 w 382"/>
                    <a:gd name="T15" fmla="*/ 6 h 442"/>
                    <a:gd name="T16" fmla="*/ 3 w 382"/>
                    <a:gd name="T17" fmla="*/ 6 h 442"/>
                    <a:gd name="T18" fmla="*/ 3 w 382"/>
                    <a:gd name="T19" fmla="*/ 6 h 442"/>
                    <a:gd name="T20" fmla="*/ 3 w 382"/>
                    <a:gd name="T21" fmla="*/ 6 h 442"/>
                    <a:gd name="T22" fmla="*/ 3 w 382"/>
                    <a:gd name="T23" fmla="*/ 6 h 442"/>
                    <a:gd name="T24" fmla="*/ 3 w 382"/>
                    <a:gd name="T25" fmla="*/ 6 h 442"/>
                    <a:gd name="T26" fmla="*/ 2 w 382"/>
                    <a:gd name="T27" fmla="*/ 6 h 442"/>
                    <a:gd name="T28" fmla="*/ 2 w 382"/>
                    <a:gd name="T29" fmla="*/ 6 h 442"/>
                    <a:gd name="T30" fmla="*/ 2 w 382"/>
                    <a:gd name="T31" fmla="*/ 6 h 442"/>
                    <a:gd name="T32" fmla="*/ 2 w 382"/>
                    <a:gd name="T33" fmla="*/ 5 h 442"/>
                    <a:gd name="T34" fmla="*/ 1 w 382"/>
                    <a:gd name="T35" fmla="*/ 5 h 442"/>
                    <a:gd name="T36" fmla="*/ 1 w 382"/>
                    <a:gd name="T37" fmla="*/ 4 h 442"/>
                    <a:gd name="T38" fmla="*/ 1 w 382"/>
                    <a:gd name="T39" fmla="*/ 4 h 442"/>
                    <a:gd name="T40" fmla="*/ 1 w 382"/>
                    <a:gd name="T41" fmla="*/ 3 h 442"/>
                    <a:gd name="T42" fmla="*/ 1 w 382"/>
                    <a:gd name="T43" fmla="*/ 3 h 442"/>
                    <a:gd name="T44" fmla="*/ 1 w 382"/>
                    <a:gd name="T45" fmla="*/ 2 h 442"/>
                    <a:gd name="T46" fmla="*/ 1 w 382"/>
                    <a:gd name="T47" fmla="*/ 2 h 442"/>
                    <a:gd name="T48" fmla="*/ 1 w 382"/>
                    <a:gd name="T49" fmla="*/ 1 h 442"/>
                    <a:gd name="T50" fmla="*/ 0 w 382"/>
                    <a:gd name="T51" fmla="*/ 1 h 442"/>
                    <a:gd name="T52" fmla="*/ 1 w 382"/>
                    <a:gd name="T53" fmla="*/ 1 h 442"/>
                    <a:gd name="T54" fmla="*/ 1 w 382"/>
                    <a:gd name="T55" fmla="*/ 0 h 442"/>
                    <a:gd name="T56" fmla="*/ 1 w 382"/>
                    <a:gd name="T57" fmla="*/ 0 h 442"/>
                    <a:gd name="T58" fmla="*/ 1 w 382"/>
                    <a:gd name="T59" fmla="*/ 0 h 442"/>
                    <a:gd name="T60" fmla="*/ 1 w 382"/>
                    <a:gd name="T61" fmla="*/ 0 h 442"/>
                    <a:gd name="T62" fmla="*/ 1 w 382"/>
                    <a:gd name="T63" fmla="*/ 0 h 442"/>
                    <a:gd name="T64" fmla="*/ 2 w 382"/>
                    <a:gd name="T65" fmla="*/ 0 h 442"/>
                    <a:gd name="T66" fmla="*/ 2 w 382"/>
                    <a:gd name="T67" fmla="*/ 0 h 442"/>
                    <a:gd name="T68" fmla="*/ 2 w 382"/>
                    <a:gd name="T69" fmla="*/ 0 h 442"/>
                    <a:gd name="T70" fmla="*/ 2 w 382"/>
                    <a:gd name="T71" fmla="*/ 0 h 442"/>
                    <a:gd name="T72" fmla="*/ 2 w 382"/>
                    <a:gd name="T73" fmla="*/ 0 h 442"/>
                    <a:gd name="T74" fmla="*/ 3 w 382"/>
                    <a:gd name="T75" fmla="*/ 0 h 442"/>
                    <a:gd name="T76" fmla="*/ 3 w 382"/>
                    <a:gd name="T77" fmla="*/ 0 h 442"/>
                    <a:gd name="T78" fmla="*/ 3 w 382"/>
                    <a:gd name="T79" fmla="*/ 0 h 442"/>
                    <a:gd name="T80" fmla="*/ 3 w 382"/>
                    <a:gd name="T81" fmla="*/ 1 h 442"/>
                    <a:gd name="T82" fmla="*/ 3 w 382"/>
                    <a:gd name="T83" fmla="*/ 1 h 442"/>
                    <a:gd name="T84" fmla="*/ 3 w 382"/>
                    <a:gd name="T85" fmla="*/ 2 h 442"/>
                    <a:gd name="T86" fmla="*/ 3 w 382"/>
                    <a:gd name="T87" fmla="*/ 2 h 442"/>
                    <a:gd name="T88" fmla="*/ 3 w 382"/>
                    <a:gd name="T89" fmla="*/ 3 h 442"/>
                    <a:gd name="T90" fmla="*/ 3 w 382"/>
                    <a:gd name="T91" fmla="*/ 3 h 442"/>
                    <a:gd name="T92" fmla="*/ 3 w 382"/>
                    <a:gd name="T93" fmla="*/ 3 h 442"/>
                    <a:gd name="T94" fmla="*/ 4 w 382"/>
                    <a:gd name="T95" fmla="*/ 4 h 442"/>
                    <a:gd name="T96" fmla="*/ 4 w 382"/>
                    <a:gd name="T97" fmla="*/ 4 h 442"/>
                    <a:gd name="T98" fmla="*/ 6 w 382"/>
                    <a:gd name="T99" fmla="*/ 3 h 442"/>
                    <a:gd name="T100" fmla="*/ 6 w 382"/>
                    <a:gd name="T101" fmla="*/ 5 h 4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2"/>
                    <a:gd name="T154" fmla="*/ 0 h 442"/>
                    <a:gd name="T155" fmla="*/ 382 w 382"/>
                    <a:gd name="T156" fmla="*/ 442 h 4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2" h="442">
                      <a:moveTo>
                        <a:pt x="382" y="380"/>
                      </a:moveTo>
                      <a:lnTo>
                        <a:pt x="350" y="390"/>
                      </a:lnTo>
                      <a:lnTo>
                        <a:pt x="323" y="400"/>
                      </a:lnTo>
                      <a:lnTo>
                        <a:pt x="297" y="407"/>
                      </a:lnTo>
                      <a:lnTo>
                        <a:pt x="274" y="414"/>
                      </a:lnTo>
                      <a:lnTo>
                        <a:pt x="254" y="420"/>
                      </a:lnTo>
                      <a:lnTo>
                        <a:pt x="235" y="426"/>
                      </a:lnTo>
                      <a:lnTo>
                        <a:pt x="219" y="430"/>
                      </a:lnTo>
                      <a:lnTo>
                        <a:pt x="205" y="434"/>
                      </a:lnTo>
                      <a:lnTo>
                        <a:pt x="189" y="439"/>
                      </a:lnTo>
                      <a:lnTo>
                        <a:pt x="172" y="442"/>
                      </a:lnTo>
                      <a:lnTo>
                        <a:pt x="153" y="442"/>
                      </a:lnTo>
                      <a:lnTo>
                        <a:pt x="134" y="437"/>
                      </a:lnTo>
                      <a:lnTo>
                        <a:pt x="115" y="429"/>
                      </a:lnTo>
                      <a:lnTo>
                        <a:pt x="98" y="414"/>
                      </a:lnTo>
                      <a:lnTo>
                        <a:pt x="84" y="393"/>
                      </a:lnTo>
                      <a:lnTo>
                        <a:pt x="71" y="362"/>
                      </a:lnTo>
                      <a:lnTo>
                        <a:pt x="61" y="326"/>
                      </a:lnTo>
                      <a:lnTo>
                        <a:pt x="50" y="292"/>
                      </a:lnTo>
                      <a:lnTo>
                        <a:pt x="40" y="257"/>
                      </a:lnTo>
                      <a:lnTo>
                        <a:pt x="32" y="222"/>
                      </a:lnTo>
                      <a:lnTo>
                        <a:pt x="23" y="192"/>
                      </a:lnTo>
                      <a:lnTo>
                        <a:pt x="14" y="162"/>
                      </a:lnTo>
                      <a:lnTo>
                        <a:pt x="9" y="136"/>
                      </a:lnTo>
                      <a:lnTo>
                        <a:pt x="3" y="114"/>
                      </a:lnTo>
                      <a:lnTo>
                        <a:pt x="0" y="95"/>
                      </a:lnTo>
                      <a:lnTo>
                        <a:pt x="1" y="77"/>
                      </a:lnTo>
                      <a:lnTo>
                        <a:pt x="6" y="59"/>
                      </a:lnTo>
                      <a:lnTo>
                        <a:pt x="14" y="43"/>
                      </a:lnTo>
                      <a:lnTo>
                        <a:pt x="25" y="30"/>
                      </a:lnTo>
                      <a:lnTo>
                        <a:pt x="36" y="19"/>
                      </a:lnTo>
                      <a:lnTo>
                        <a:pt x="52" y="9"/>
                      </a:lnTo>
                      <a:lnTo>
                        <a:pt x="68" y="3"/>
                      </a:lnTo>
                      <a:lnTo>
                        <a:pt x="85" y="0"/>
                      </a:lnTo>
                      <a:lnTo>
                        <a:pt x="100" y="0"/>
                      </a:lnTo>
                      <a:lnTo>
                        <a:pt x="115" y="4"/>
                      </a:lnTo>
                      <a:lnTo>
                        <a:pt x="128" y="10"/>
                      </a:lnTo>
                      <a:lnTo>
                        <a:pt x="140" y="22"/>
                      </a:lnTo>
                      <a:lnTo>
                        <a:pt x="151" y="36"/>
                      </a:lnTo>
                      <a:lnTo>
                        <a:pt x="162" y="55"/>
                      </a:lnTo>
                      <a:lnTo>
                        <a:pt x="170" y="78"/>
                      </a:lnTo>
                      <a:lnTo>
                        <a:pt x="179" y="105"/>
                      </a:lnTo>
                      <a:lnTo>
                        <a:pt x="189" y="136"/>
                      </a:lnTo>
                      <a:lnTo>
                        <a:pt x="199" y="166"/>
                      </a:lnTo>
                      <a:lnTo>
                        <a:pt x="208" y="196"/>
                      </a:lnTo>
                      <a:lnTo>
                        <a:pt x="216" y="222"/>
                      </a:lnTo>
                      <a:lnTo>
                        <a:pt x="223" y="244"/>
                      </a:lnTo>
                      <a:lnTo>
                        <a:pt x="228" y="257"/>
                      </a:lnTo>
                      <a:lnTo>
                        <a:pt x="229" y="263"/>
                      </a:lnTo>
                      <a:lnTo>
                        <a:pt x="322" y="232"/>
                      </a:lnTo>
                      <a:lnTo>
                        <a:pt x="382" y="3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2" name="Freeform 680"/>
                <p:cNvSpPr>
                  <a:spLocks/>
                </p:cNvSpPr>
                <p:nvPr/>
              </p:nvSpPr>
              <p:spPr bwMode="auto">
                <a:xfrm>
                  <a:off x="4754" y="3120"/>
                  <a:ext cx="90" cy="34"/>
                </a:xfrm>
                <a:custGeom>
                  <a:avLst/>
                  <a:gdLst>
                    <a:gd name="T0" fmla="*/ 0 w 181"/>
                    <a:gd name="T1" fmla="*/ 2 h 66"/>
                    <a:gd name="T2" fmla="*/ 0 w 181"/>
                    <a:gd name="T3" fmla="*/ 2 h 66"/>
                    <a:gd name="T4" fmla="*/ 0 w 181"/>
                    <a:gd name="T5" fmla="*/ 1 h 66"/>
                    <a:gd name="T6" fmla="*/ 0 w 181"/>
                    <a:gd name="T7" fmla="*/ 1 h 66"/>
                    <a:gd name="T8" fmla="*/ 0 w 181"/>
                    <a:gd name="T9" fmla="*/ 1 h 66"/>
                    <a:gd name="T10" fmla="*/ 1 w 181"/>
                    <a:gd name="T11" fmla="*/ 1 h 66"/>
                    <a:gd name="T12" fmla="*/ 1 w 181"/>
                    <a:gd name="T13" fmla="*/ 1 h 66"/>
                    <a:gd name="T14" fmla="*/ 1 w 181"/>
                    <a:gd name="T15" fmla="*/ 1 h 66"/>
                    <a:gd name="T16" fmla="*/ 2 w 181"/>
                    <a:gd name="T17" fmla="*/ 1 h 66"/>
                    <a:gd name="T18" fmla="*/ 2 w 181"/>
                    <a:gd name="T19" fmla="*/ 1 h 66"/>
                    <a:gd name="T20" fmla="*/ 2 w 181"/>
                    <a:gd name="T21" fmla="*/ 0 h 66"/>
                    <a:gd name="T22" fmla="*/ 2 w 181"/>
                    <a:gd name="T23" fmla="*/ 1 h 66"/>
                    <a:gd name="T24" fmla="*/ 1 w 181"/>
                    <a:gd name="T25" fmla="*/ 1 h 66"/>
                    <a:gd name="T26" fmla="*/ 1 w 181"/>
                    <a:gd name="T27" fmla="*/ 1 h 66"/>
                    <a:gd name="T28" fmla="*/ 1 w 181"/>
                    <a:gd name="T29" fmla="*/ 1 h 66"/>
                    <a:gd name="T30" fmla="*/ 0 w 181"/>
                    <a:gd name="T31" fmla="*/ 1 h 66"/>
                    <a:gd name="T32" fmla="*/ 0 w 181"/>
                    <a:gd name="T33" fmla="*/ 1 h 66"/>
                    <a:gd name="T34" fmla="*/ 0 w 181"/>
                    <a:gd name="T35" fmla="*/ 1 h 66"/>
                    <a:gd name="T36" fmla="*/ 0 w 181"/>
                    <a:gd name="T37" fmla="*/ 1 h 66"/>
                    <a:gd name="T38" fmla="*/ 0 w 181"/>
                    <a:gd name="T39" fmla="*/ 1 h 66"/>
                    <a:gd name="T40" fmla="*/ 0 w 181"/>
                    <a:gd name="T41" fmla="*/ 2 h 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1"/>
                    <a:gd name="T64" fmla="*/ 0 h 66"/>
                    <a:gd name="T65" fmla="*/ 181 w 181"/>
                    <a:gd name="T66" fmla="*/ 66 h 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1" h="66">
                      <a:moveTo>
                        <a:pt x="3" y="66"/>
                      </a:moveTo>
                      <a:lnTo>
                        <a:pt x="3" y="66"/>
                      </a:lnTo>
                      <a:lnTo>
                        <a:pt x="18" y="62"/>
                      </a:lnTo>
                      <a:lnTo>
                        <a:pt x="33" y="58"/>
                      </a:lnTo>
                      <a:lnTo>
                        <a:pt x="52" y="52"/>
                      </a:lnTo>
                      <a:lnTo>
                        <a:pt x="72" y="46"/>
                      </a:lnTo>
                      <a:lnTo>
                        <a:pt x="95" y="39"/>
                      </a:lnTo>
                      <a:lnTo>
                        <a:pt x="121" y="32"/>
                      </a:lnTo>
                      <a:lnTo>
                        <a:pt x="149" y="21"/>
                      </a:lnTo>
                      <a:lnTo>
                        <a:pt x="181" y="11"/>
                      </a:lnTo>
                      <a:lnTo>
                        <a:pt x="178" y="0"/>
                      </a:lnTo>
                      <a:lnTo>
                        <a:pt x="146" y="10"/>
                      </a:lnTo>
                      <a:lnTo>
                        <a:pt x="119" y="20"/>
                      </a:lnTo>
                      <a:lnTo>
                        <a:pt x="93" y="27"/>
                      </a:lnTo>
                      <a:lnTo>
                        <a:pt x="70" y="34"/>
                      </a:lnTo>
                      <a:lnTo>
                        <a:pt x="49" y="40"/>
                      </a:lnTo>
                      <a:lnTo>
                        <a:pt x="31" y="46"/>
                      </a:lnTo>
                      <a:lnTo>
                        <a:pt x="15" y="50"/>
                      </a:lnTo>
                      <a:lnTo>
                        <a:pt x="0" y="55"/>
                      </a:lnTo>
                      <a:lnTo>
                        <a:pt x="3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3" name="Freeform 681"/>
                <p:cNvSpPr>
                  <a:spLocks/>
                </p:cNvSpPr>
                <p:nvPr/>
              </p:nvSpPr>
              <p:spPr bwMode="auto">
                <a:xfrm>
                  <a:off x="4684" y="3114"/>
                  <a:ext cx="71" cy="43"/>
                </a:xfrm>
                <a:custGeom>
                  <a:avLst/>
                  <a:gdLst>
                    <a:gd name="T0" fmla="*/ 0 w 141"/>
                    <a:gd name="T1" fmla="*/ 1 h 86"/>
                    <a:gd name="T2" fmla="*/ 0 w 141"/>
                    <a:gd name="T3" fmla="*/ 1 h 86"/>
                    <a:gd name="T4" fmla="*/ 1 w 141"/>
                    <a:gd name="T5" fmla="*/ 1 h 86"/>
                    <a:gd name="T6" fmla="*/ 1 w 141"/>
                    <a:gd name="T7" fmla="*/ 1 h 86"/>
                    <a:gd name="T8" fmla="*/ 1 w 141"/>
                    <a:gd name="T9" fmla="*/ 2 h 86"/>
                    <a:gd name="T10" fmla="*/ 2 w 141"/>
                    <a:gd name="T11" fmla="*/ 2 h 86"/>
                    <a:gd name="T12" fmla="*/ 2 w 141"/>
                    <a:gd name="T13" fmla="*/ 2 h 86"/>
                    <a:gd name="T14" fmla="*/ 2 w 141"/>
                    <a:gd name="T15" fmla="*/ 2 h 86"/>
                    <a:gd name="T16" fmla="*/ 2 w 141"/>
                    <a:gd name="T17" fmla="*/ 2 h 86"/>
                    <a:gd name="T18" fmla="*/ 3 w 141"/>
                    <a:gd name="T19" fmla="*/ 2 h 86"/>
                    <a:gd name="T20" fmla="*/ 3 w 141"/>
                    <a:gd name="T21" fmla="*/ 2 h 86"/>
                    <a:gd name="T22" fmla="*/ 2 w 141"/>
                    <a:gd name="T23" fmla="*/ 2 h 86"/>
                    <a:gd name="T24" fmla="*/ 2 w 141"/>
                    <a:gd name="T25" fmla="*/ 2 h 86"/>
                    <a:gd name="T26" fmla="*/ 2 w 141"/>
                    <a:gd name="T27" fmla="*/ 2 h 86"/>
                    <a:gd name="T28" fmla="*/ 2 w 141"/>
                    <a:gd name="T29" fmla="*/ 2 h 86"/>
                    <a:gd name="T30" fmla="*/ 1 w 141"/>
                    <a:gd name="T31" fmla="*/ 1 h 86"/>
                    <a:gd name="T32" fmla="*/ 1 w 141"/>
                    <a:gd name="T33" fmla="*/ 1 h 86"/>
                    <a:gd name="T34" fmla="*/ 1 w 141"/>
                    <a:gd name="T35" fmla="*/ 1 h 86"/>
                    <a:gd name="T36" fmla="*/ 1 w 141"/>
                    <a:gd name="T37" fmla="*/ 0 h 86"/>
                    <a:gd name="T38" fmla="*/ 1 w 141"/>
                    <a:gd name="T39" fmla="*/ 0 h 86"/>
                    <a:gd name="T40" fmla="*/ 0 w 141"/>
                    <a:gd name="T41" fmla="*/ 1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1"/>
                    <a:gd name="T64" fmla="*/ 0 h 86"/>
                    <a:gd name="T65" fmla="*/ 141 w 141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1" h="8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34"/>
                      </a:lnTo>
                      <a:lnTo>
                        <a:pt x="29" y="58"/>
                      </a:lnTo>
                      <a:lnTo>
                        <a:pt x="47" y="73"/>
                      </a:lnTo>
                      <a:lnTo>
                        <a:pt x="68" y="82"/>
                      </a:lnTo>
                      <a:lnTo>
                        <a:pt x="88" y="86"/>
                      </a:lnTo>
                      <a:lnTo>
                        <a:pt x="107" y="86"/>
                      </a:lnTo>
                      <a:lnTo>
                        <a:pt x="125" y="83"/>
                      </a:lnTo>
                      <a:lnTo>
                        <a:pt x="141" y="79"/>
                      </a:lnTo>
                      <a:lnTo>
                        <a:pt x="138" y="68"/>
                      </a:lnTo>
                      <a:lnTo>
                        <a:pt x="122" y="72"/>
                      </a:lnTo>
                      <a:lnTo>
                        <a:pt x="107" y="75"/>
                      </a:lnTo>
                      <a:lnTo>
                        <a:pt x="88" y="75"/>
                      </a:lnTo>
                      <a:lnTo>
                        <a:pt x="71" y="71"/>
                      </a:lnTo>
                      <a:lnTo>
                        <a:pt x="53" y="62"/>
                      </a:lnTo>
                      <a:lnTo>
                        <a:pt x="37" y="49"/>
                      </a:lnTo>
                      <a:lnTo>
                        <a:pt x="24" y="29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4" name="Freeform 682"/>
                <p:cNvSpPr>
                  <a:spLocks/>
                </p:cNvSpPr>
                <p:nvPr/>
              </p:nvSpPr>
              <p:spPr bwMode="auto">
                <a:xfrm>
                  <a:off x="4651" y="2990"/>
                  <a:ext cx="39" cy="125"/>
                </a:xfrm>
                <a:custGeom>
                  <a:avLst/>
                  <a:gdLst>
                    <a:gd name="T0" fmla="*/ 0 w 79"/>
                    <a:gd name="T1" fmla="*/ 0 h 251"/>
                    <a:gd name="T2" fmla="*/ 0 w 79"/>
                    <a:gd name="T3" fmla="*/ 0 h 251"/>
                    <a:gd name="T4" fmla="*/ 0 w 79"/>
                    <a:gd name="T5" fmla="*/ 0 h 251"/>
                    <a:gd name="T6" fmla="*/ 0 w 79"/>
                    <a:gd name="T7" fmla="*/ 0 h 251"/>
                    <a:gd name="T8" fmla="*/ 0 w 79"/>
                    <a:gd name="T9" fmla="*/ 1 h 251"/>
                    <a:gd name="T10" fmla="*/ 0 w 79"/>
                    <a:gd name="T11" fmla="*/ 1 h 251"/>
                    <a:gd name="T12" fmla="*/ 0 w 79"/>
                    <a:gd name="T13" fmla="*/ 2 h 251"/>
                    <a:gd name="T14" fmla="*/ 0 w 79"/>
                    <a:gd name="T15" fmla="*/ 2 h 251"/>
                    <a:gd name="T16" fmla="*/ 0 w 79"/>
                    <a:gd name="T17" fmla="*/ 3 h 251"/>
                    <a:gd name="T18" fmla="*/ 1 w 79"/>
                    <a:gd name="T19" fmla="*/ 3 h 251"/>
                    <a:gd name="T20" fmla="*/ 1 w 79"/>
                    <a:gd name="T21" fmla="*/ 3 h 251"/>
                    <a:gd name="T22" fmla="*/ 1 w 79"/>
                    <a:gd name="T23" fmla="*/ 3 h 251"/>
                    <a:gd name="T24" fmla="*/ 0 w 79"/>
                    <a:gd name="T25" fmla="*/ 2 h 251"/>
                    <a:gd name="T26" fmla="*/ 0 w 79"/>
                    <a:gd name="T27" fmla="*/ 2 h 251"/>
                    <a:gd name="T28" fmla="*/ 0 w 79"/>
                    <a:gd name="T29" fmla="*/ 1 h 251"/>
                    <a:gd name="T30" fmla="*/ 0 w 79"/>
                    <a:gd name="T31" fmla="*/ 1 h 251"/>
                    <a:gd name="T32" fmla="*/ 0 w 79"/>
                    <a:gd name="T33" fmla="*/ 0 h 251"/>
                    <a:gd name="T34" fmla="*/ 0 w 79"/>
                    <a:gd name="T35" fmla="*/ 0 h 251"/>
                    <a:gd name="T36" fmla="*/ 0 w 79"/>
                    <a:gd name="T37" fmla="*/ 0 h 251"/>
                    <a:gd name="T38" fmla="*/ 0 w 79"/>
                    <a:gd name="T39" fmla="*/ 0 h 251"/>
                    <a:gd name="T40" fmla="*/ 0 w 79"/>
                    <a:gd name="T41" fmla="*/ 0 h 25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9"/>
                    <a:gd name="T64" fmla="*/ 0 h 251"/>
                    <a:gd name="T65" fmla="*/ 79 w 79"/>
                    <a:gd name="T66" fmla="*/ 251 h 25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9" h="25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24"/>
                      </a:lnTo>
                      <a:lnTo>
                        <a:pt x="12" y="50"/>
                      </a:lnTo>
                      <a:lnTo>
                        <a:pt x="20" y="80"/>
                      </a:lnTo>
                      <a:lnTo>
                        <a:pt x="29" y="111"/>
                      </a:lnTo>
                      <a:lnTo>
                        <a:pt x="38" y="145"/>
                      </a:lnTo>
                      <a:lnTo>
                        <a:pt x="48" y="180"/>
                      </a:lnTo>
                      <a:lnTo>
                        <a:pt x="58" y="215"/>
                      </a:lnTo>
                      <a:lnTo>
                        <a:pt x="68" y="251"/>
                      </a:lnTo>
                      <a:lnTo>
                        <a:pt x="79" y="248"/>
                      </a:lnTo>
                      <a:lnTo>
                        <a:pt x="69" y="212"/>
                      </a:lnTo>
                      <a:lnTo>
                        <a:pt x="59" y="177"/>
                      </a:lnTo>
                      <a:lnTo>
                        <a:pt x="49" y="143"/>
                      </a:lnTo>
                      <a:lnTo>
                        <a:pt x="41" y="108"/>
                      </a:lnTo>
                      <a:lnTo>
                        <a:pt x="32" y="78"/>
                      </a:lnTo>
                      <a:lnTo>
                        <a:pt x="23" y="47"/>
                      </a:lnTo>
                      <a:lnTo>
                        <a:pt x="17" y="21"/>
                      </a:lnTo>
                      <a:lnTo>
                        <a:pt x="1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5" name="Freeform 683"/>
                <p:cNvSpPr>
                  <a:spLocks/>
                </p:cNvSpPr>
                <p:nvPr/>
              </p:nvSpPr>
              <p:spPr bwMode="auto">
                <a:xfrm>
                  <a:off x="4648" y="2932"/>
                  <a:ext cx="39" cy="59"/>
                </a:xfrm>
                <a:custGeom>
                  <a:avLst/>
                  <a:gdLst>
                    <a:gd name="T0" fmla="*/ 2 w 76"/>
                    <a:gd name="T1" fmla="*/ 0 h 119"/>
                    <a:gd name="T2" fmla="*/ 2 w 76"/>
                    <a:gd name="T3" fmla="*/ 0 h 119"/>
                    <a:gd name="T4" fmla="*/ 1 w 76"/>
                    <a:gd name="T5" fmla="*/ 0 h 119"/>
                    <a:gd name="T6" fmla="*/ 1 w 76"/>
                    <a:gd name="T7" fmla="*/ 0 h 119"/>
                    <a:gd name="T8" fmla="*/ 1 w 76"/>
                    <a:gd name="T9" fmla="*/ 0 h 119"/>
                    <a:gd name="T10" fmla="*/ 1 w 76"/>
                    <a:gd name="T11" fmla="*/ 0 h 119"/>
                    <a:gd name="T12" fmla="*/ 1 w 76"/>
                    <a:gd name="T13" fmla="*/ 0 h 119"/>
                    <a:gd name="T14" fmla="*/ 1 w 76"/>
                    <a:gd name="T15" fmla="*/ 1 h 119"/>
                    <a:gd name="T16" fmla="*/ 0 w 76"/>
                    <a:gd name="T17" fmla="*/ 1 h 119"/>
                    <a:gd name="T18" fmla="*/ 1 w 76"/>
                    <a:gd name="T19" fmla="*/ 1 h 119"/>
                    <a:gd name="T20" fmla="*/ 1 w 76"/>
                    <a:gd name="T21" fmla="*/ 1 h 119"/>
                    <a:gd name="T22" fmla="*/ 1 w 76"/>
                    <a:gd name="T23" fmla="*/ 1 h 119"/>
                    <a:gd name="T24" fmla="*/ 1 w 76"/>
                    <a:gd name="T25" fmla="*/ 1 h 119"/>
                    <a:gd name="T26" fmla="*/ 1 w 76"/>
                    <a:gd name="T27" fmla="*/ 1 h 119"/>
                    <a:gd name="T28" fmla="*/ 1 w 76"/>
                    <a:gd name="T29" fmla="*/ 0 h 119"/>
                    <a:gd name="T30" fmla="*/ 1 w 76"/>
                    <a:gd name="T31" fmla="*/ 0 h 119"/>
                    <a:gd name="T32" fmla="*/ 1 w 76"/>
                    <a:gd name="T33" fmla="*/ 0 h 119"/>
                    <a:gd name="T34" fmla="*/ 1 w 76"/>
                    <a:gd name="T35" fmla="*/ 0 h 119"/>
                    <a:gd name="T36" fmla="*/ 2 w 76"/>
                    <a:gd name="T37" fmla="*/ 0 h 119"/>
                    <a:gd name="T38" fmla="*/ 2 w 76"/>
                    <a:gd name="T39" fmla="*/ 0 h 119"/>
                    <a:gd name="T40" fmla="*/ 2 w 76"/>
                    <a:gd name="T41" fmla="*/ 0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6"/>
                    <a:gd name="T64" fmla="*/ 0 h 119"/>
                    <a:gd name="T65" fmla="*/ 76 w 76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6" h="119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56" y="6"/>
                      </a:lnTo>
                      <a:lnTo>
                        <a:pt x="39" y="18"/>
                      </a:lnTo>
                      <a:lnTo>
                        <a:pt x="27" y="29"/>
                      </a:lnTo>
                      <a:lnTo>
                        <a:pt x="16" y="44"/>
                      </a:lnTo>
                      <a:lnTo>
                        <a:pt x="7" y="61"/>
                      </a:lnTo>
                      <a:lnTo>
                        <a:pt x="3" y="80"/>
                      </a:lnTo>
                      <a:lnTo>
                        <a:pt x="0" y="98"/>
                      </a:lnTo>
                      <a:lnTo>
                        <a:pt x="4" y="119"/>
                      </a:lnTo>
                      <a:lnTo>
                        <a:pt x="16" y="116"/>
                      </a:lnTo>
                      <a:lnTo>
                        <a:pt x="14" y="98"/>
                      </a:lnTo>
                      <a:lnTo>
                        <a:pt x="14" y="80"/>
                      </a:lnTo>
                      <a:lnTo>
                        <a:pt x="19" y="64"/>
                      </a:lnTo>
                      <a:lnTo>
                        <a:pt x="27" y="49"/>
                      </a:lnTo>
                      <a:lnTo>
                        <a:pt x="36" y="38"/>
                      </a:lnTo>
                      <a:lnTo>
                        <a:pt x="47" y="26"/>
                      </a:lnTo>
                      <a:lnTo>
                        <a:pt x="62" y="18"/>
                      </a:lnTo>
                      <a:lnTo>
                        <a:pt x="76" y="12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6" name="Freeform 684"/>
                <p:cNvSpPr>
                  <a:spLocks/>
                </p:cNvSpPr>
                <p:nvPr/>
              </p:nvSpPr>
              <p:spPr bwMode="auto">
                <a:xfrm>
                  <a:off x="4685" y="2931"/>
                  <a:ext cx="55" cy="42"/>
                </a:xfrm>
                <a:custGeom>
                  <a:avLst/>
                  <a:gdLst>
                    <a:gd name="T0" fmla="*/ 2 w 110"/>
                    <a:gd name="T1" fmla="*/ 1 h 86"/>
                    <a:gd name="T2" fmla="*/ 2 w 110"/>
                    <a:gd name="T3" fmla="*/ 1 h 86"/>
                    <a:gd name="T4" fmla="*/ 2 w 110"/>
                    <a:gd name="T5" fmla="*/ 0 h 86"/>
                    <a:gd name="T6" fmla="*/ 2 w 110"/>
                    <a:gd name="T7" fmla="*/ 0 h 86"/>
                    <a:gd name="T8" fmla="*/ 2 w 110"/>
                    <a:gd name="T9" fmla="*/ 0 h 86"/>
                    <a:gd name="T10" fmla="*/ 2 w 110"/>
                    <a:gd name="T11" fmla="*/ 0 h 86"/>
                    <a:gd name="T12" fmla="*/ 1 w 110"/>
                    <a:gd name="T13" fmla="*/ 0 h 86"/>
                    <a:gd name="T14" fmla="*/ 1 w 110"/>
                    <a:gd name="T15" fmla="*/ 0 h 86"/>
                    <a:gd name="T16" fmla="*/ 1 w 110"/>
                    <a:gd name="T17" fmla="*/ 0 h 86"/>
                    <a:gd name="T18" fmla="*/ 0 w 110"/>
                    <a:gd name="T19" fmla="*/ 0 h 86"/>
                    <a:gd name="T20" fmla="*/ 1 w 110"/>
                    <a:gd name="T21" fmla="*/ 0 h 86"/>
                    <a:gd name="T22" fmla="*/ 1 w 110"/>
                    <a:gd name="T23" fmla="*/ 0 h 86"/>
                    <a:gd name="T24" fmla="*/ 1 w 110"/>
                    <a:gd name="T25" fmla="*/ 0 h 86"/>
                    <a:gd name="T26" fmla="*/ 1 w 110"/>
                    <a:gd name="T27" fmla="*/ 0 h 86"/>
                    <a:gd name="T28" fmla="*/ 1 w 110"/>
                    <a:gd name="T29" fmla="*/ 0 h 86"/>
                    <a:gd name="T30" fmla="*/ 2 w 110"/>
                    <a:gd name="T31" fmla="*/ 0 h 86"/>
                    <a:gd name="T32" fmla="*/ 2 w 110"/>
                    <a:gd name="T33" fmla="*/ 0 h 86"/>
                    <a:gd name="T34" fmla="*/ 2 w 110"/>
                    <a:gd name="T35" fmla="*/ 0 h 86"/>
                    <a:gd name="T36" fmla="*/ 2 w 110"/>
                    <a:gd name="T37" fmla="*/ 1 h 86"/>
                    <a:gd name="T38" fmla="*/ 2 w 110"/>
                    <a:gd name="T39" fmla="*/ 1 h 86"/>
                    <a:gd name="T40" fmla="*/ 2 w 110"/>
                    <a:gd name="T41" fmla="*/ 1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0"/>
                    <a:gd name="T64" fmla="*/ 0 h 86"/>
                    <a:gd name="T65" fmla="*/ 110 w 110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0" h="86">
                      <a:moveTo>
                        <a:pt x="110" y="83"/>
                      </a:moveTo>
                      <a:lnTo>
                        <a:pt x="110" y="83"/>
                      </a:lnTo>
                      <a:lnTo>
                        <a:pt x="101" y="58"/>
                      </a:lnTo>
                      <a:lnTo>
                        <a:pt x="91" y="39"/>
                      </a:lnTo>
                      <a:lnTo>
                        <a:pt x="78" y="23"/>
                      </a:lnTo>
                      <a:lnTo>
                        <a:pt x="65" y="10"/>
                      </a:lnTo>
                      <a:lnTo>
                        <a:pt x="51" y="5"/>
                      </a:lnTo>
                      <a:lnTo>
                        <a:pt x="34" y="0"/>
                      </a:ln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3" y="15"/>
                      </a:lnTo>
                      <a:lnTo>
                        <a:pt x="19" y="12"/>
                      </a:lnTo>
                      <a:lnTo>
                        <a:pt x="34" y="12"/>
                      </a:lnTo>
                      <a:lnTo>
                        <a:pt x="48" y="16"/>
                      </a:lnTo>
                      <a:lnTo>
                        <a:pt x="59" y="22"/>
                      </a:lnTo>
                      <a:lnTo>
                        <a:pt x="70" y="32"/>
                      </a:lnTo>
                      <a:lnTo>
                        <a:pt x="80" y="45"/>
                      </a:lnTo>
                      <a:lnTo>
                        <a:pt x="90" y="64"/>
                      </a:lnTo>
                      <a:lnTo>
                        <a:pt x="98" y="86"/>
                      </a:lnTo>
                      <a:lnTo>
                        <a:pt x="11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7" name="Freeform 685"/>
                <p:cNvSpPr>
                  <a:spLocks/>
                </p:cNvSpPr>
                <p:nvPr/>
              </p:nvSpPr>
              <p:spPr bwMode="auto">
                <a:xfrm>
                  <a:off x="4734" y="2972"/>
                  <a:ext cx="36" cy="96"/>
                </a:xfrm>
                <a:custGeom>
                  <a:avLst/>
                  <a:gdLst>
                    <a:gd name="T0" fmla="*/ 1 w 71"/>
                    <a:gd name="T1" fmla="*/ 3 h 191"/>
                    <a:gd name="T2" fmla="*/ 2 w 71"/>
                    <a:gd name="T3" fmla="*/ 3 h 191"/>
                    <a:gd name="T4" fmla="*/ 2 w 71"/>
                    <a:gd name="T5" fmla="*/ 3 h 191"/>
                    <a:gd name="T6" fmla="*/ 2 w 71"/>
                    <a:gd name="T7" fmla="*/ 3 h 191"/>
                    <a:gd name="T8" fmla="*/ 1 w 71"/>
                    <a:gd name="T9" fmla="*/ 3 h 191"/>
                    <a:gd name="T10" fmla="*/ 1 w 71"/>
                    <a:gd name="T11" fmla="*/ 2 h 191"/>
                    <a:gd name="T12" fmla="*/ 1 w 71"/>
                    <a:gd name="T13" fmla="*/ 2 h 191"/>
                    <a:gd name="T14" fmla="*/ 1 w 71"/>
                    <a:gd name="T15" fmla="*/ 1 h 191"/>
                    <a:gd name="T16" fmla="*/ 1 w 71"/>
                    <a:gd name="T17" fmla="*/ 1 h 191"/>
                    <a:gd name="T18" fmla="*/ 1 w 71"/>
                    <a:gd name="T19" fmla="*/ 0 h 191"/>
                    <a:gd name="T20" fmla="*/ 0 w 71"/>
                    <a:gd name="T21" fmla="*/ 1 h 191"/>
                    <a:gd name="T22" fmla="*/ 1 w 71"/>
                    <a:gd name="T23" fmla="*/ 1 h 191"/>
                    <a:gd name="T24" fmla="*/ 1 w 71"/>
                    <a:gd name="T25" fmla="*/ 1 h 191"/>
                    <a:gd name="T26" fmla="*/ 1 w 71"/>
                    <a:gd name="T27" fmla="*/ 2 h 191"/>
                    <a:gd name="T28" fmla="*/ 1 w 71"/>
                    <a:gd name="T29" fmla="*/ 2 h 191"/>
                    <a:gd name="T30" fmla="*/ 1 w 71"/>
                    <a:gd name="T31" fmla="*/ 3 h 191"/>
                    <a:gd name="T32" fmla="*/ 1 w 71"/>
                    <a:gd name="T33" fmla="*/ 3 h 191"/>
                    <a:gd name="T34" fmla="*/ 1 w 71"/>
                    <a:gd name="T35" fmla="*/ 3 h 191"/>
                    <a:gd name="T36" fmla="*/ 1 w 71"/>
                    <a:gd name="T37" fmla="*/ 3 h 191"/>
                    <a:gd name="T38" fmla="*/ 2 w 71"/>
                    <a:gd name="T39" fmla="*/ 3 h 191"/>
                    <a:gd name="T40" fmla="*/ 1 w 71"/>
                    <a:gd name="T41" fmla="*/ 3 h 191"/>
                    <a:gd name="T42" fmla="*/ 1 w 71"/>
                    <a:gd name="T43" fmla="*/ 3 h 191"/>
                    <a:gd name="T44" fmla="*/ 2 w 71"/>
                    <a:gd name="T45" fmla="*/ 3 h 191"/>
                    <a:gd name="T46" fmla="*/ 2 w 71"/>
                    <a:gd name="T47" fmla="*/ 3 h 191"/>
                    <a:gd name="T48" fmla="*/ 2 w 71"/>
                    <a:gd name="T49" fmla="*/ 3 h 191"/>
                    <a:gd name="T50" fmla="*/ 1 w 71"/>
                    <a:gd name="T51" fmla="*/ 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1"/>
                    <a:gd name="T79" fmla="*/ 0 h 191"/>
                    <a:gd name="T80" fmla="*/ 71 w 71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1" h="191">
                      <a:moveTo>
                        <a:pt x="64" y="180"/>
                      </a:moveTo>
                      <a:lnTo>
                        <a:pt x="71" y="184"/>
                      </a:lnTo>
                      <a:lnTo>
                        <a:pt x="70" y="179"/>
                      </a:lnTo>
                      <a:lnTo>
                        <a:pt x="65" y="166"/>
                      </a:lnTo>
                      <a:lnTo>
                        <a:pt x="58" y="144"/>
                      </a:lnTo>
                      <a:lnTo>
                        <a:pt x="49" y="118"/>
                      </a:lnTo>
                      <a:lnTo>
                        <a:pt x="41" y="88"/>
                      </a:lnTo>
                      <a:lnTo>
                        <a:pt x="31" y="57"/>
                      </a:lnTo>
                      <a:lnTo>
                        <a:pt x="21" y="27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9" y="30"/>
                      </a:lnTo>
                      <a:lnTo>
                        <a:pt x="19" y="60"/>
                      </a:lnTo>
                      <a:lnTo>
                        <a:pt x="29" y="91"/>
                      </a:lnTo>
                      <a:lnTo>
                        <a:pt x="38" y="121"/>
                      </a:lnTo>
                      <a:lnTo>
                        <a:pt x="47" y="147"/>
                      </a:lnTo>
                      <a:lnTo>
                        <a:pt x="54" y="168"/>
                      </a:lnTo>
                      <a:lnTo>
                        <a:pt x="58" y="181"/>
                      </a:lnTo>
                      <a:lnTo>
                        <a:pt x="59" y="187"/>
                      </a:lnTo>
                      <a:lnTo>
                        <a:pt x="67" y="191"/>
                      </a:lnTo>
                      <a:lnTo>
                        <a:pt x="59" y="187"/>
                      </a:lnTo>
                      <a:lnTo>
                        <a:pt x="62" y="190"/>
                      </a:lnTo>
                      <a:lnTo>
                        <a:pt x="67" y="191"/>
                      </a:lnTo>
                      <a:lnTo>
                        <a:pt x="70" y="189"/>
                      </a:lnTo>
                      <a:lnTo>
                        <a:pt x="71" y="184"/>
                      </a:lnTo>
                      <a:lnTo>
                        <a:pt x="64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8" name="Freeform 686"/>
                <p:cNvSpPr>
                  <a:spLocks/>
                </p:cNvSpPr>
                <p:nvPr/>
              </p:nvSpPr>
              <p:spPr bwMode="auto">
                <a:xfrm>
                  <a:off x="4766" y="3047"/>
                  <a:ext cx="50" cy="21"/>
                </a:xfrm>
                <a:custGeom>
                  <a:avLst/>
                  <a:gdLst>
                    <a:gd name="T0" fmla="*/ 2 w 99"/>
                    <a:gd name="T1" fmla="*/ 1 h 41"/>
                    <a:gd name="T2" fmla="*/ 2 w 99"/>
                    <a:gd name="T3" fmla="*/ 0 h 41"/>
                    <a:gd name="T4" fmla="*/ 0 w 99"/>
                    <a:gd name="T5" fmla="*/ 1 h 41"/>
                    <a:gd name="T6" fmla="*/ 1 w 99"/>
                    <a:gd name="T7" fmla="*/ 1 h 41"/>
                    <a:gd name="T8" fmla="*/ 2 w 99"/>
                    <a:gd name="T9" fmla="*/ 1 h 41"/>
                    <a:gd name="T10" fmla="*/ 2 w 99"/>
                    <a:gd name="T11" fmla="*/ 1 h 41"/>
                    <a:gd name="T12" fmla="*/ 2 w 99"/>
                    <a:gd name="T13" fmla="*/ 1 h 41"/>
                    <a:gd name="T14" fmla="*/ 2 w 99"/>
                    <a:gd name="T15" fmla="*/ 1 h 41"/>
                    <a:gd name="T16" fmla="*/ 2 w 99"/>
                    <a:gd name="T17" fmla="*/ 1 h 41"/>
                    <a:gd name="T18" fmla="*/ 2 w 99"/>
                    <a:gd name="T19" fmla="*/ 1 h 41"/>
                    <a:gd name="T20" fmla="*/ 2 w 99"/>
                    <a:gd name="T21" fmla="*/ 0 h 41"/>
                    <a:gd name="T22" fmla="*/ 2 w 99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9"/>
                    <a:gd name="T37" fmla="*/ 0 h 41"/>
                    <a:gd name="T38" fmla="*/ 99 w 99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9" h="41">
                      <a:moveTo>
                        <a:pt x="99" y="4"/>
                      </a:moveTo>
                      <a:lnTo>
                        <a:pt x="92" y="0"/>
                      </a:lnTo>
                      <a:lnTo>
                        <a:pt x="0" y="30"/>
                      </a:lnTo>
                      <a:lnTo>
                        <a:pt x="3" y="41"/>
                      </a:lnTo>
                      <a:lnTo>
                        <a:pt x="95" y="11"/>
                      </a:lnTo>
                      <a:lnTo>
                        <a:pt x="88" y="7"/>
                      </a:lnTo>
                      <a:lnTo>
                        <a:pt x="95" y="11"/>
                      </a:lnTo>
                      <a:lnTo>
                        <a:pt x="99" y="8"/>
                      </a:lnTo>
                      <a:lnTo>
                        <a:pt x="99" y="4"/>
                      </a:lnTo>
                      <a:lnTo>
                        <a:pt x="96" y="1"/>
                      </a:lnTo>
                      <a:lnTo>
                        <a:pt x="92" y="0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89" name="Freeform 687"/>
                <p:cNvSpPr>
                  <a:spLocks/>
                </p:cNvSpPr>
                <p:nvPr/>
              </p:nvSpPr>
              <p:spPr bwMode="auto">
                <a:xfrm>
                  <a:off x="4810" y="3049"/>
                  <a:ext cx="36" cy="77"/>
                </a:xfrm>
                <a:custGeom>
                  <a:avLst/>
                  <a:gdLst>
                    <a:gd name="T0" fmla="*/ 1 w 72"/>
                    <a:gd name="T1" fmla="*/ 3 h 154"/>
                    <a:gd name="T2" fmla="*/ 1 w 72"/>
                    <a:gd name="T3" fmla="*/ 3 h 154"/>
                    <a:gd name="T4" fmla="*/ 1 w 72"/>
                    <a:gd name="T5" fmla="*/ 0 h 154"/>
                    <a:gd name="T6" fmla="*/ 0 w 72"/>
                    <a:gd name="T7" fmla="*/ 1 h 154"/>
                    <a:gd name="T8" fmla="*/ 1 w 72"/>
                    <a:gd name="T9" fmla="*/ 3 h 154"/>
                    <a:gd name="T10" fmla="*/ 1 w 72"/>
                    <a:gd name="T11" fmla="*/ 3 h 154"/>
                    <a:gd name="T12" fmla="*/ 1 w 72"/>
                    <a:gd name="T13" fmla="*/ 3 h 154"/>
                    <a:gd name="T14" fmla="*/ 1 w 72"/>
                    <a:gd name="T15" fmla="*/ 3 h 154"/>
                    <a:gd name="T16" fmla="*/ 1 w 72"/>
                    <a:gd name="T17" fmla="*/ 3 h 154"/>
                    <a:gd name="T18" fmla="*/ 1 w 72"/>
                    <a:gd name="T19" fmla="*/ 3 h 154"/>
                    <a:gd name="T20" fmla="*/ 1 w 72"/>
                    <a:gd name="T21" fmla="*/ 3 h 154"/>
                    <a:gd name="T22" fmla="*/ 1 w 72"/>
                    <a:gd name="T23" fmla="*/ 3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154"/>
                    <a:gd name="T38" fmla="*/ 72 w 72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154">
                      <a:moveTo>
                        <a:pt x="68" y="154"/>
                      </a:moveTo>
                      <a:lnTo>
                        <a:pt x="72" y="147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60" y="150"/>
                      </a:lnTo>
                      <a:lnTo>
                        <a:pt x="65" y="143"/>
                      </a:lnTo>
                      <a:lnTo>
                        <a:pt x="60" y="150"/>
                      </a:lnTo>
                      <a:lnTo>
                        <a:pt x="63" y="153"/>
                      </a:lnTo>
                      <a:lnTo>
                        <a:pt x="68" y="154"/>
                      </a:lnTo>
                      <a:lnTo>
                        <a:pt x="70" y="151"/>
                      </a:lnTo>
                      <a:lnTo>
                        <a:pt x="72" y="147"/>
                      </a:lnTo>
                      <a:lnTo>
                        <a:pt x="68" y="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0" name="Freeform 688"/>
                <p:cNvSpPr>
                  <a:spLocks/>
                </p:cNvSpPr>
                <p:nvPr/>
              </p:nvSpPr>
              <p:spPr bwMode="auto">
                <a:xfrm>
                  <a:off x="4424" y="3282"/>
                  <a:ext cx="216" cy="119"/>
                </a:xfrm>
                <a:custGeom>
                  <a:avLst/>
                  <a:gdLst>
                    <a:gd name="T0" fmla="*/ 2 w 433"/>
                    <a:gd name="T1" fmla="*/ 0 h 238"/>
                    <a:gd name="T2" fmla="*/ 2 w 433"/>
                    <a:gd name="T3" fmla="*/ 1 h 238"/>
                    <a:gd name="T4" fmla="*/ 1 w 433"/>
                    <a:gd name="T5" fmla="*/ 1 h 238"/>
                    <a:gd name="T6" fmla="*/ 1 w 433"/>
                    <a:gd name="T7" fmla="*/ 1 h 238"/>
                    <a:gd name="T8" fmla="*/ 1 w 433"/>
                    <a:gd name="T9" fmla="*/ 2 h 238"/>
                    <a:gd name="T10" fmla="*/ 0 w 433"/>
                    <a:gd name="T11" fmla="*/ 2 h 238"/>
                    <a:gd name="T12" fmla="*/ 0 w 433"/>
                    <a:gd name="T13" fmla="*/ 2 h 238"/>
                    <a:gd name="T14" fmla="*/ 0 w 433"/>
                    <a:gd name="T15" fmla="*/ 2 h 238"/>
                    <a:gd name="T16" fmla="*/ 0 w 433"/>
                    <a:gd name="T17" fmla="*/ 3 h 238"/>
                    <a:gd name="T18" fmla="*/ 0 w 433"/>
                    <a:gd name="T19" fmla="*/ 3 h 238"/>
                    <a:gd name="T20" fmla="*/ 0 w 433"/>
                    <a:gd name="T21" fmla="*/ 3 h 238"/>
                    <a:gd name="T22" fmla="*/ 0 w 433"/>
                    <a:gd name="T23" fmla="*/ 3 h 238"/>
                    <a:gd name="T24" fmla="*/ 0 w 433"/>
                    <a:gd name="T25" fmla="*/ 4 h 238"/>
                    <a:gd name="T26" fmla="*/ 1 w 433"/>
                    <a:gd name="T27" fmla="*/ 4 h 238"/>
                    <a:gd name="T28" fmla="*/ 1 w 433"/>
                    <a:gd name="T29" fmla="*/ 4 h 238"/>
                    <a:gd name="T30" fmla="*/ 1 w 433"/>
                    <a:gd name="T31" fmla="*/ 4 h 238"/>
                    <a:gd name="T32" fmla="*/ 1 w 433"/>
                    <a:gd name="T33" fmla="*/ 4 h 238"/>
                    <a:gd name="T34" fmla="*/ 1 w 433"/>
                    <a:gd name="T35" fmla="*/ 4 h 238"/>
                    <a:gd name="T36" fmla="*/ 2 w 433"/>
                    <a:gd name="T37" fmla="*/ 4 h 238"/>
                    <a:gd name="T38" fmla="*/ 2 w 433"/>
                    <a:gd name="T39" fmla="*/ 4 h 238"/>
                    <a:gd name="T40" fmla="*/ 2 w 433"/>
                    <a:gd name="T41" fmla="*/ 3 h 238"/>
                    <a:gd name="T42" fmla="*/ 3 w 433"/>
                    <a:gd name="T43" fmla="*/ 3 h 238"/>
                    <a:gd name="T44" fmla="*/ 3 w 433"/>
                    <a:gd name="T45" fmla="*/ 3 h 238"/>
                    <a:gd name="T46" fmla="*/ 4 w 433"/>
                    <a:gd name="T47" fmla="*/ 2 h 238"/>
                    <a:gd name="T48" fmla="*/ 4 w 433"/>
                    <a:gd name="T49" fmla="*/ 2 h 238"/>
                    <a:gd name="T50" fmla="*/ 5 w 433"/>
                    <a:gd name="T51" fmla="*/ 2 h 238"/>
                    <a:gd name="T52" fmla="*/ 5 w 433"/>
                    <a:gd name="T53" fmla="*/ 2 h 238"/>
                    <a:gd name="T54" fmla="*/ 5 w 433"/>
                    <a:gd name="T55" fmla="*/ 1 h 238"/>
                    <a:gd name="T56" fmla="*/ 6 w 433"/>
                    <a:gd name="T57" fmla="*/ 1 h 238"/>
                    <a:gd name="T58" fmla="*/ 6 w 433"/>
                    <a:gd name="T59" fmla="*/ 1 h 238"/>
                    <a:gd name="T60" fmla="*/ 6 w 433"/>
                    <a:gd name="T61" fmla="*/ 1 h 238"/>
                    <a:gd name="T62" fmla="*/ 6 w 433"/>
                    <a:gd name="T63" fmla="*/ 1 h 238"/>
                    <a:gd name="T64" fmla="*/ 6 w 433"/>
                    <a:gd name="T65" fmla="*/ 0 h 238"/>
                    <a:gd name="T66" fmla="*/ 2 w 433"/>
                    <a:gd name="T67" fmla="*/ 0 h 2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3"/>
                    <a:gd name="T103" fmla="*/ 0 h 238"/>
                    <a:gd name="T104" fmla="*/ 433 w 433"/>
                    <a:gd name="T105" fmla="*/ 238 h 2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3" h="238">
                      <a:moveTo>
                        <a:pt x="170" y="0"/>
                      </a:moveTo>
                      <a:lnTo>
                        <a:pt x="150" y="14"/>
                      </a:lnTo>
                      <a:lnTo>
                        <a:pt x="127" y="33"/>
                      </a:lnTo>
                      <a:lnTo>
                        <a:pt x="101" y="55"/>
                      </a:lnTo>
                      <a:lnTo>
                        <a:pt x="74" y="76"/>
                      </a:lnTo>
                      <a:lnTo>
                        <a:pt x="49" y="97"/>
                      </a:lnTo>
                      <a:lnTo>
                        <a:pt x="26" y="114"/>
                      </a:lnTo>
                      <a:lnTo>
                        <a:pt x="10" y="128"/>
                      </a:lnTo>
                      <a:lnTo>
                        <a:pt x="0" y="136"/>
                      </a:lnTo>
                      <a:lnTo>
                        <a:pt x="9" y="150"/>
                      </a:lnTo>
                      <a:lnTo>
                        <a:pt x="20" y="167"/>
                      </a:lnTo>
                      <a:lnTo>
                        <a:pt x="33" y="183"/>
                      </a:lnTo>
                      <a:lnTo>
                        <a:pt x="49" y="199"/>
                      </a:lnTo>
                      <a:lnTo>
                        <a:pt x="65" y="215"/>
                      </a:lnTo>
                      <a:lnTo>
                        <a:pt x="81" y="226"/>
                      </a:lnTo>
                      <a:lnTo>
                        <a:pt x="97" y="234"/>
                      </a:lnTo>
                      <a:lnTo>
                        <a:pt x="111" y="238"/>
                      </a:lnTo>
                      <a:lnTo>
                        <a:pt x="124" y="229"/>
                      </a:lnTo>
                      <a:lnTo>
                        <a:pt x="141" y="218"/>
                      </a:lnTo>
                      <a:lnTo>
                        <a:pt x="161" y="203"/>
                      </a:lnTo>
                      <a:lnTo>
                        <a:pt x="185" y="186"/>
                      </a:lnTo>
                      <a:lnTo>
                        <a:pt x="211" y="167"/>
                      </a:lnTo>
                      <a:lnTo>
                        <a:pt x="238" y="147"/>
                      </a:lnTo>
                      <a:lnTo>
                        <a:pt x="265" y="127"/>
                      </a:lnTo>
                      <a:lnTo>
                        <a:pt x="293" y="105"/>
                      </a:lnTo>
                      <a:lnTo>
                        <a:pt x="320" y="85"/>
                      </a:lnTo>
                      <a:lnTo>
                        <a:pt x="346" y="66"/>
                      </a:lnTo>
                      <a:lnTo>
                        <a:pt x="369" y="48"/>
                      </a:lnTo>
                      <a:lnTo>
                        <a:pt x="391" y="32"/>
                      </a:lnTo>
                      <a:lnTo>
                        <a:pt x="408" y="19"/>
                      </a:lnTo>
                      <a:lnTo>
                        <a:pt x="421" y="9"/>
                      </a:lnTo>
                      <a:lnTo>
                        <a:pt x="430" y="3"/>
                      </a:lnTo>
                      <a:lnTo>
                        <a:pt x="433" y="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1" name="Freeform 689"/>
                <p:cNvSpPr>
                  <a:spLocks/>
                </p:cNvSpPr>
                <p:nvPr/>
              </p:nvSpPr>
              <p:spPr bwMode="auto">
                <a:xfrm>
                  <a:off x="4421" y="3279"/>
                  <a:ext cx="89" cy="74"/>
                </a:xfrm>
                <a:custGeom>
                  <a:avLst/>
                  <a:gdLst>
                    <a:gd name="T0" fmla="*/ 0 w 179"/>
                    <a:gd name="T1" fmla="*/ 3 h 147"/>
                    <a:gd name="T2" fmla="*/ 0 w 179"/>
                    <a:gd name="T3" fmla="*/ 3 h 147"/>
                    <a:gd name="T4" fmla="*/ 0 w 179"/>
                    <a:gd name="T5" fmla="*/ 3 h 147"/>
                    <a:gd name="T6" fmla="*/ 0 w 179"/>
                    <a:gd name="T7" fmla="*/ 2 h 147"/>
                    <a:gd name="T8" fmla="*/ 0 w 179"/>
                    <a:gd name="T9" fmla="*/ 2 h 147"/>
                    <a:gd name="T10" fmla="*/ 1 w 179"/>
                    <a:gd name="T11" fmla="*/ 2 h 147"/>
                    <a:gd name="T12" fmla="*/ 1 w 179"/>
                    <a:gd name="T13" fmla="*/ 2 h 147"/>
                    <a:gd name="T14" fmla="*/ 2 w 179"/>
                    <a:gd name="T15" fmla="*/ 1 h 147"/>
                    <a:gd name="T16" fmla="*/ 2 w 179"/>
                    <a:gd name="T17" fmla="*/ 1 h 147"/>
                    <a:gd name="T18" fmla="*/ 2 w 179"/>
                    <a:gd name="T19" fmla="*/ 1 h 147"/>
                    <a:gd name="T20" fmla="*/ 2 w 179"/>
                    <a:gd name="T21" fmla="*/ 0 h 147"/>
                    <a:gd name="T22" fmla="*/ 2 w 179"/>
                    <a:gd name="T23" fmla="*/ 1 h 147"/>
                    <a:gd name="T24" fmla="*/ 2 w 179"/>
                    <a:gd name="T25" fmla="*/ 1 h 147"/>
                    <a:gd name="T26" fmla="*/ 1 w 179"/>
                    <a:gd name="T27" fmla="*/ 1 h 147"/>
                    <a:gd name="T28" fmla="*/ 1 w 179"/>
                    <a:gd name="T29" fmla="*/ 2 h 147"/>
                    <a:gd name="T30" fmla="*/ 0 w 179"/>
                    <a:gd name="T31" fmla="*/ 2 h 147"/>
                    <a:gd name="T32" fmla="*/ 0 w 179"/>
                    <a:gd name="T33" fmla="*/ 2 h 147"/>
                    <a:gd name="T34" fmla="*/ 0 w 179"/>
                    <a:gd name="T35" fmla="*/ 3 h 147"/>
                    <a:gd name="T36" fmla="*/ 0 w 179"/>
                    <a:gd name="T37" fmla="*/ 3 h 147"/>
                    <a:gd name="T38" fmla="*/ 0 w 179"/>
                    <a:gd name="T39" fmla="*/ 3 h 147"/>
                    <a:gd name="T40" fmla="*/ 0 w 179"/>
                    <a:gd name="T41" fmla="*/ 3 h 147"/>
                    <a:gd name="T42" fmla="*/ 0 w 179"/>
                    <a:gd name="T43" fmla="*/ 3 h 147"/>
                    <a:gd name="T44" fmla="*/ 0 w 179"/>
                    <a:gd name="T45" fmla="*/ 3 h 147"/>
                    <a:gd name="T46" fmla="*/ 0 w 179"/>
                    <a:gd name="T47" fmla="*/ 3 h 147"/>
                    <a:gd name="T48" fmla="*/ 0 w 179"/>
                    <a:gd name="T49" fmla="*/ 3 h 147"/>
                    <a:gd name="T50" fmla="*/ 0 w 179"/>
                    <a:gd name="T51" fmla="*/ 3 h 1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9"/>
                    <a:gd name="T79" fmla="*/ 0 h 147"/>
                    <a:gd name="T80" fmla="*/ 179 w 179"/>
                    <a:gd name="T81" fmla="*/ 147 h 14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9" h="147">
                      <a:moveTo>
                        <a:pt x="12" y="139"/>
                      </a:moveTo>
                      <a:lnTo>
                        <a:pt x="10" y="146"/>
                      </a:lnTo>
                      <a:lnTo>
                        <a:pt x="20" y="139"/>
                      </a:lnTo>
                      <a:lnTo>
                        <a:pt x="36" y="124"/>
                      </a:lnTo>
                      <a:lnTo>
                        <a:pt x="59" y="107"/>
                      </a:lnTo>
                      <a:lnTo>
                        <a:pt x="84" y="87"/>
                      </a:lnTo>
                      <a:lnTo>
                        <a:pt x="111" y="65"/>
                      </a:lnTo>
                      <a:lnTo>
                        <a:pt x="137" y="43"/>
                      </a:lnTo>
                      <a:lnTo>
                        <a:pt x="160" y="25"/>
                      </a:lnTo>
                      <a:lnTo>
                        <a:pt x="179" y="12"/>
                      </a:lnTo>
                      <a:lnTo>
                        <a:pt x="173" y="0"/>
                      </a:lnTo>
                      <a:lnTo>
                        <a:pt x="152" y="16"/>
                      </a:lnTo>
                      <a:lnTo>
                        <a:pt x="129" y="35"/>
                      </a:lnTo>
                      <a:lnTo>
                        <a:pt x="103" y="56"/>
                      </a:lnTo>
                      <a:lnTo>
                        <a:pt x="75" y="78"/>
                      </a:lnTo>
                      <a:lnTo>
                        <a:pt x="51" y="98"/>
                      </a:lnTo>
                      <a:lnTo>
                        <a:pt x="28" y="116"/>
                      </a:lnTo>
                      <a:lnTo>
                        <a:pt x="12" y="130"/>
                      </a:lnTo>
                      <a:lnTo>
                        <a:pt x="2" y="137"/>
                      </a:lnTo>
                      <a:lnTo>
                        <a:pt x="0" y="144"/>
                      </a:lnTo>
                      <a:lnTo>
                        <a:pt x="2" y="137"/>
                      </a:lnTo>
                      <a:lnTo>
                        <a:pt x="0" y="142"/>
                      </a:lnTo>
                      <a:lnTo>
                        <a:pt x="2" y="146"/>
                      </a:lnTo>
                      <a:lnTo>
                        <a:pt x="6" y="147"/>
                      </a:lnTo>
                      <a:lnTo>
                        <a:pt x="10" y="146"/>
                      </a:lnTo>
                      <a:lnTo>
                        <a:pt x="12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2" name="Freeform 690"/>
                <p:cNvSpPr>
                  <a:spLocks/>
                </p:cNvSpPr>
                <p:nvPr/>
              </p:nvSpPr>
              <p:spPr bwMode="auto">
                <a:xfrm>
                  <a:off x="4421" y="3348"/>
                  <a:ext cx="61" cy="56"/>
                </a:xfrm>
                <a:custGeom>
                  <a:avLst/>
                  <a:gdLst>
                    <a:gd name="T0" fmla="*/ 1 w 123"/>
                    <a:gd name="T1" fmla="*/ 2 h 111"/>
                    <a:gd name="T2" fmla="*/ 1 w 123"/>
                    <a:gd name="T3" fmla="*/ 2 h 111"/>
                    <a:gd name="T4" fmla="*/ 1 w 123"/>
                    <a:gd name="T5" fmla="*/ 2 h 111"/>
                    <a:gd name="T6" fmla="*/ 1 w 123"/>
                    <a:gd name="T7" fmla="*/ 2 h 111"/>
                    <a:gd name="T8" fmla="*/ 1 w 123"/>
                    <a:gd name="T9" fmla="*/ 2 h 111"/>
                    <a:gd name="T10" fmla="*/ 0 w 123"/>
                    <a:gd name="T11" fmla="*/ 1 h 111"/>
                    <a:gd name="T12" fmla="*/ 0 w 123"/>
                    <a:gd name="T13" fmla="*/ 1 h 111"/>
                    <a:gd name="T14" fmla="*/ 0 w 123"/>
                    <a:gd name="T15" fmla="*/ 1 h 111"/>
                    <a:gd name="T16" fmla="*/ 0 w 123"/>
                    <a:gd name="T17" fmla="*/ 1 h 111"/>
                    <a:gd name="T18" fmla="*/ 0 w 123"/>
                    <a:gd name="T19" fmla="*/ 0 h 111"/>
                    <a:gd name="T20" fmla="*/ 0 w 123"/>
                    <a:gd name="T21" fmla="*/ 1 h 111"/>
                    <a:gd name="T22" fmla="*/ 0 w 123"/>
                    <a:gd name="T23" fmla="*/ 1 h 111"/>
                    <a:gd name="T24" fmla="*/ 0 w 123"/>
                    <a:gd name="T25" fmla="*/ 1 h 111"/>
                    <a:gd name="T26" fmla="*/ 0 w 123"/>
                    <a:gd name="T27" fmla="*/ 1 h 111"/>
                    <a:gd name="T28" fmla="*/ 0 w 123"/>
                    <a:gd name="T29" fmla="*/ 2 h 111"/>
                    <a:gd name="T30" fmla="*/ 1 w 123"/>
                    <a:gd name="T31" fmla="*/ 2 h 111"/>
                    <a:gd name="T32" fmla="*/ 1 w 123"/>
                    <a:gd name="T33" fmla="*/ 2 h 111"/>
                    <a:gd name="T34" fmla="*/ 1 w 123"/>
                    <a:gd name="T35" fmla="*/ 2 h 111"/>
                    <a:gd name="T36" fmla="*/ 1 w 123"/>
                    <a:gd name="T37" fmla="*/ 2 h 111"/>
                    <a:gd name="T38" fmla="*/ 1 w 123"/>
                    <a:gd name="T39" fmla="*/ 2 h 111"/>
                    <a:gd name="T40" fmla="*/ 1 w 123"/>
                    <a:gd name="T41" fmla="*/ 2 h 111"/>
                    <a:gd name="T42" fmla="*/ 1 w 123"/>
                    <a:gd name="T43" fmla="*/ 2 h 111"/>
                    <a:gd name="T44" fmla="*/ 1 w 123"/>
                    <a:gd name="T45" fmla="*/ 2 h 111"/>
                    <a:gd name="T46" fmla="*/ 1 w 123"/>
                    <a:gd name="T47" fmla="*/ 2 h 111"/>
                    <a:gd name="T48" fmla="*/ 1 w 123"/>
                    <a:gd name="T49" fmla="*/ 2 h 111"/>
                    <a:gd name="T50" fmla="*/ 1 w 123"/>
                    <a:gd name="T51" fmla="*/ 2 h 11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3"/>
                    <a:gd name="T79" fmla="*/ 0 h 111"/>
                    <a:gd name="T80" fmla="*/ 123 w 123"/>
                    <a:gd name="T81" fmla="*/ 111 h 11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3" h="111">
                      <a:moveTo>
                        <a:pt x="114" y="99"/>
                      </a:moveTo>
                      <a:lnTo>
                        <a:pt x="117" y="99"/>
                      </a:lnTo>
                      <a:lnTo>
                        <a:pt x="104" y="95"/>
                      </a:lnTo>
                      <a:lnTo>
                        <a:pt x="90" y="88"/>
                      </a:lnTo>
                      <a:lnTo>
                        <a:pt x="75" y="78"/>
                      </a:lnTo>
                      <a:lnTo>
                        <a:pt x="59" y="62"/>
                      </a:lnTo>
                      <a:lnTo>
                        <a:pt x="43" y="46"/>
                      </a:lnTo>
                      <a:lnTo>
                        <a:pt x="32" y="31"/>
                      </a:lnTo>
                      <a:lnTo>
                        <a:pt x="20" y="14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9" y="20"/>
                      </a:lnTo>
                      <a:lnTo>
                        <a:pt x="20" y="37"/>
                      </a:lnTo>
                      <a:lnTo>
                        <a:pt x="35" y="55"/>
                      </a:lnTo>
                      <a:lnTo>
                        <a:pt x="51" y="70"/>
                      </a:lnTo>
                      <a:lnTo>
                        <a:pt x="67" y="86"/>
                      </a:lnTo>
                      <a:lnTo>
                        <a:pt x="84" y="99"/>
                      </a:lnTo>
                      <a:lnTo>
                        <a:pt x="101" y="106"/>
                      </a:lnTo>
                      <a:lnTo>
                        <a:pt x="117" y="111"/>
                      </a:lnTo>
                      <a:lnTo>
                        <a:pt x="120" y="111"/>
                      </a:lnTo>
                      <a:lnTo>
                        <a:pt x="117" y="111"/>
                      </a:lnTo>
                      <a:lnTo>
                        <a:pt x="121" y="109"/>
                      </a:lnTo>
                      <a:lnTo>
                        <a:pt x="123" y="105"/>
                      </a:lnTo>
                      <a:lnTo>
                        <a:pt x="121" y="101"/>
                      </a:lnTo>
                      <a:lnTo>
                        <a:pt x="117" y="99"/>
                      </a:lnTo>
                      <a:lnTo>
                        <a:pt x="114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3" name="Freeform 691"/>
                <p:cNvSpPr>
                  <a:spLocks/>
                </p:cNvSpPr>
                <p:nvPr/>
              </p:nvSpPr>
              <p:spPr bwMode="auto">
                <a:xfrm>
                  <a:off x="4478" y="3278"/>
                  <a:ext cx="165" cy="126"/>
                </a:xfrm>
                <a:custGeom>
                  <a:avLst/>
                  <a:gdLst>
                    <a:gd name="T0" fmla="*/ 5 w 330"/>
                    <a:gd name="T1" fmla="*/ 1 h 251"/>
                    <a:gd name="T2" fmla="*/ 5 w 330"/>
                    <a:gd name="T3" fmla="*/ 1 h 251"/>
                    <a:gd name="T4" fmla="*/ 5 w 330"/>
                    <a:gd name="T5" fmla="*/ 1 h 251"/>
                    <a:gd name="T6" fmla="*/ 5 w 330"/>
                    <a:gd name="T7" fmla="*/ 1 h 251"/>
                    <a:gd name="T8" fmla="*/ 5 w 330"/>
                    <a:gd name="T9" fmla="*/ 1 h 251"/>
                    <a:gd name="T10" fmla="*/ 5 w 330"/>
                    <a:gd name="T11" fmla="*/ 1 h 251"/>
                    <a:gd name="T12" fmla="*/ 5 w 330"/>
                    <a:gd name="T13" fmla="*/ 1 h 251"/>
                    <a:gd name="T14" fmla="*/ 4 w 330"/>
                    <a:gd name="T15" fmla="*/ 2 h 251"/>
                    <a:gd name="T16" fmla="*/ 3 w 330"/>
                    <a:gd name="T17" fmla="*/ 2 h 251"/>
                    <a:gd name="T18" fmla="*/ 3 w 330"/>
                    <a:gd name="T19" fmla="*/ 2 h 251"/>
                    <a:gd name="T20" fmla="*/ 3 w 330"/>
                    <a:gd name="T21" fmla="*/ 3 h 251"/>
                    <a:gd name="T22" fmla="*/ 2 w 330"/>
                    <a:gd name="T23" fmla="*/ 3 h 251"/>
                    <a:gd name="T24" fmla="*/ 2 w 330"/>
                    <a:gd name="T25" fmla="*/ 3 h 251"/>
                    <a:gd name="T26" fmla="*/ 2 w 330"/>
                    <a:gd name="T27" fmla="*/ 3 h 251"/>
                    <a:gd name="T28" fmla="*/ 1 w 330"/>
                    <a:gd name="T29" fmla="*/ 4 h 251"/>
                    <a:gd name="T30" fmla="*/ 1 w 330"/>
                    <a:gd name="T31" fmla="*/ 4 h 251"/>
                    <a:gd name="T32" fmla="*/ 1 w 330"/>
                    <a:gd name="T33" fmla="*/ 4 h 251"/>
                    <a:gd name="T34" fmla="*/ 0 w 330"/>
                    <a:gd name="T35" fmla="*/ 4 h 251"/>
                    <a:gd name="T36" fmla="*/ 1 w 330"/>
                    <a:gd name="T37" fmla="*/ 4 h 251"/>
                    <a:gd name="T38" fmla="*/ 1 w 330"/>
                    <a:gd name="T39" fmla="*/ 4 h 251"/>
                    <a:gd name="T40" fmla="*/ 1 w 330"/>
                    <a:gd name="T41" fmla="*/ 4 h 251"/>
                    <a:gd name="T42" fmla="*/ 1 w 330"/>
                    <a:gd name="T43" fmla="*/ 4 h 251"/>
                    <a:gd name="T44" fmla="*/ 2 w 330"/>
                    <a:gd name="T45" fmla="*/ 4 h 251"/>
                    <a:gd name="T46" fmla="*/ 2 w 330"/>
                    <a:gd name="T47" fmla="*/ 3 h 251"/>
                    <a:gd name="T48" fmla="*/ 3 w 330"/>
                    <a:gd name="T49" fmla="*/ 3 h 251"/>
                    <a:gd name="T50" fmla="*/ 3 w 330"/>
                    <a:gd name="T51" fmla="*/ 3 h 251"/>
                    <a:gd name="T52" fmla="*/ 3 w 330"/>
                    <a:gd name="T53" fmla="*/ 2 h 251"/>
                    <a:gd name="T54" fmla="*/ 3 w 330"/>
                    <a:gd name="T55" fmla="*/ 2 h 251"/>
                    <a:gd name="T56" fmla="*/ 4 w 330"/>
                    <a:gd name="T57" fmla="*/ 2 h 251"/>
                    <a:gd name="T58" fmla="*/ 5 w 330"/>
                    <a:gd name="T59" fmla="*/ 1 h 251"/>
                    <a:gd name="T60" fmla="*/ 5 w 330"/>
                    <a:gd name="T61" fmla="*/ 1 h 251"/>
                    <a:gd name="T62" fmla="*/ 5 w 330"/>
                    <a:gd name="T63" fmla="*/ 1 h 251"/>
                    <a:gd name="T64" fmla="*/ 5 w 330"/>
                    <a:gd name="T65" fmla="*/ 1 h 251"/>
                    <a:gd name="T66" fmla="*/ 5 w 330"/>
                    <a:gd name="T67" fmla="*/ 1 h 251"/>
                    <a:gd name="T68" fmla="*/ 5 w 330"/>
                    <a:gd name="T69" fmla="*/ 1 h 251"/>
                    <a:gd name="T70" fmla="*/ 5 w 330"/>
                    <a:gd name="T71" fmla="*/ 0 h 251"/>
                    <a:gd name="T72" fmla="*/ 5 w 330"/>
                    <a:gd name="T73" fmla="*/ 1 h 251"/>
                    <a:gd name="T74" fmla="*/ 5 w 330"/>
                    <a:gd name="T75" fmla="*/ 1 h 251"/>
                    <a:gd name="T76" fmla="*/ 5 w 330"/>
                    <a:gd name="T77" fmla="*/ 1 h 251"/>
                    <a:gd name="T78" fmla="*/ 5 w 330"/>
                    <a:gd name="T79" fmla="*/ 1 h 251"/>
                    <a:gd name="T80" fmla="*/ 5 w 330"/>
                    <a:gd name="T81" fmla="*/ 1 h 251"/>
                    <a:gd name="T82" fmla="*/ 5 w 330"/>
                    <a:gd name="T83" fmla="*/ 1 h 2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0"/>
                    <a:gd name="T127" fmla="*/ 0 h 251"/>
                    <a:gd name="T128" fmla="*/ 330 w 330"/>
                    <a:gd name="T129" fmla="*/ 251 h 2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0" h="251">
                      <a:moveTo>
                        <a:pt x="325" y="14"/>
                      </a:moveTo>
                      <a:lnTo>
                        <a:pt x="320" y="3"/>
                      </a:lnTo>
                      <a:lnTo>
                        <a:pt x="319" y="6"/>
                      </a:lnTo>
                      <a:lnTo>
                        <a:pt x="310" y="10"/>
                      </a:lnTo>
                      <a:lnTo>
                        <a:pt x="296" y="21"/>
                      </a:lnTo>
                      <a:lnTo>
                        <a:pt x="280" y="33"/>
                      </a:lnTo>
                      <a:lnTo>
                        <a:pt x="257" y="50"/>
                      </a:lnTo>
                      <a:lnTo>
                        <a:pt x="234" y="69"/>
                      </a:lnTo>
                      <a:lnTo>
                        <a:pt x="209" y="86"/>
                      </a:lnTo>
                      <a:lnTo>
                        <a:pt x="180" y="108"/>
                      </a:lnTo>
                      <a:lnTo>
                        <a:pt x="153" y="130"/>
                      </a:lnTo>
                      <a:lnTo>
                        <a:pt x="127" y="148"/>
                      </a:lnTo>
                      <a:lnTo>
                        <a:pt x="100" y="169"/>
                      </a:lnTo>
                      <a:lnTo>
                        <a:pt x="74" y="187"/>
                      </a:lnTo>
                      <a:lnTo>
                        <a:pt x="51" y="205"/>
                      </a:lnTo>
                      <a:lnTo>
                        <a:pt x="30" y="219"/>
                      </a:lnTo>
                      <a:lnTo>
                        <a:pt x="13" y="231"/>
                      </a:lnTo>
                      <a:lnTo>
                        <a:pt x="0" y="239"/>
                      </a:lnTo>
                      <a:lnTo>
                        <a:pt x="6" y="251"/>
                      </a:lnTo>
                      <a:lnTo>
                        <a:pt x="19" y="242"/>
                      </a:lnTo>
                      <a:lnTo>
                        <a:pt x="36" y="231"/>
                      </a:lnTo>
                      <a:lnTo>
                        <a:pt x="56" y="216"/>
                      </a:lnTo>
                      <a:lnTo>
                        <a:pt x="79" y="199"/>
                      </a:lnTo>
                      <a:lnTo>
                        <a:pt x="105" y="180"/>
                      </a:lnTo>
                      <a:lnTo>
                        <a:pt x="133" y="160"/>
                      </a:lnTo>
                      <a:lnTo>
                        <a:pt x="162" y="138"/>
                      </a:lnTo>
                      <a:lnTo>
                        <a:pt x="189" y="117"/>
                      </a:lnTo>
                      <a:lnTo>
                        <a:pt x="215" y="98"/>
                      </a:lnTo>
                      <a:lnTo>
                        <a:pt x="242" y="78"/>
                      </a:lnTo>
                      <a:lnTo>
                        <a:pt x="265" y="59"/>
                      </a:lnTo>
                      <a:lnTo>
                        <a:pt x="286" y="44"/>
                      </a:lnTo>
                      <a:lnTo>
                        <a:pt x="304" y="30"/>
                      </a:lnTo>
                      <a:lnTo>
                        <a:pt x="316" y="21"/>
                      </a:lnTo>
                      <a:lnTo>
                        <a:pt x="325" y="14"/>
                      </a:lnTo>
                      <a:lnTo>
                        <a:pt x="329" y="11"/>
                      </a:lnTo>
                      <a:lnTo>
                        <a:pt x="325" y="0"/>
                      </a:lnTo>
                      <a:lnTo>
                        <a:pt x="329" y="11"/>
                      </a:lnTo>
                      <a:lnTo>
                        <a:pt x="330" y="7"/>
                      </a:lnTo>
                      <a:lnTo>
                        <a:pt x="329" y="3"/>
                      </a:lnTo>
                      <a:lnTo>
                        <a:pt x="325" y="1"/>
                      </a:lnTo>
                      <a:lnTo>
                        <a:pt x="320" y="3"/>
                      </a:lnTo>
                      <a:lnTo>
                        <a:pt x="32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4" name="Freeform 692"/>
                <p:cNvSpPr>
                  <a:spLocks/>
                </p:cNvSpPr>
                <p:nvPr/>
              </p:nvSpPr>
              <p:spPr bwMode="auto">
                <a:xfrm>
                  <a:off x="4506" y="3278"/>
                  <a:ext cx="134" cy="8"/>
                </a:xfrm>
                <a:custGeom>
                  <a:avLst/>
                  <a:gdLst>
                    <a:gd name="T0" fmla="*/ 0 w 269"/>
                    <a:gd name="T1" fmla="*/ 1 h 14"/>
                    <a:gd name="T2" fmla="*/ 0 w 269"/>
                    <a:gd name="T3" fmla="*/ 1 h 14"/>
                    <a:gd name="T4" fmla="*/ 4 w 269"/>
                    <a:gd name="T5" fmla="*/ 1 h 14"/>
                    <a:gd name="T6" fmla="*/ 4 w 269"/>
                    <a:gd name="T7" fmla="*/ 0 h 14"/>
                    <a:gd name="T8" fmla="*/ 0 w 269"/>
                    <a:gd name="T9" fmla="*/ 0 h 14"/>
                    <a:gd name="T10" fmla="*/ 0 w 269"/>
                    <a:gd name="T11" fmla="*/ 1 h 14"/>
                    <a:gd name="T12" fmla="*/ 0 w 269"/>
                    <a:gd name="T13" fmla="*/ 0 h 14"/>
                    <a:gd name="T14" fmla="*/ 0 w 269"/>
                    <a:gd name="T15" fmla="*/ 1 h 14"/>
                    <a:gd name="T16" fmla="*/ 0 w 269"/>
                    <a:gd name="T17" fmla="*/ 1 h 14"/>
                    <a:gd name="T18" fmla="*/ 0 w 269"/>
                    <a:gd name="T19" fmla="*/ 1 h 14"/>
                    <a:gd name="T20" fmla="*/ 0 w 269"/>
                    <a:gd name="T21" fmla="*/ 1 h 14"/>
                    <a:gd name="T22" fmla="*/ 0 w 269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9"/>
                    <a:gd name="T37" fmla="*/ 0 h 14"/>
                    <a:gd name="T38" fmla="*/ 269 w 269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9" h="14">
                      <a:moveTo>
                        <a:pt x="9" y="13"/>
                      </a:moveTo>
                      <a:lnTo>
                        <a:pt x="6" y="14"/>
                      </a:lnTo>
                      <a:lnTo>
                        <a:pt x="269" y="14"/>
                      </a:lnTo>
                      <a:lnTo>
                        <a:pt x="269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4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5" name="Freeform 693"/>
                <p:cNvSpPr>
                  <a:spLocks/>
                </p:cNvSpPr>
                <p:nvPr/>
              </p:nvSpPr>
              <p:spPr bwMode="auto">
                <a:xfrm>
                  <a:off x="4678" y="3211"/>
                  <a:ext cx="107" cy="208"/>
                </a:xfrm>
                <a:custGeom>
                  <a:avLst/>
                  <a:gdLst>
                    <a:gd name="T0" fmla="*/ 3 w 213"/>
                    <a:gd name="T1" fmla="*/ 7 h 415"/>
                    <a:gd name="T2" fmla="*/ 3 w 213"/>
                    <a:gd name="T3" fmla="*/ 6 h 415"/>
                    <a:gd name="T4" fmla="*/ 3 w 213"/>
                    <a:gd name="T5" fmla="*/ 5 h 415"/>
                    <a:gd name="T6" fmla="*/ 3 w 213"/>
                    <a:gd name="T7" fmla="*/ 4 h 415"/>
                    <a:gd name="T8" fmla="*/ 3 w 213"/>
                    <a:gd name="T9" fmla="*/ 3 h 415"/>
                    <a:gd name="T10" fmla="*/ 4 w 213"/>
                    <a:gd name="T11" fmla="*/ 2 h 415"/>
                    <a:gd name="T12" fmla="*/ 4 w 213"/>
                    <a:gd name="T13" fmla="*/ 1 h 415"/>
                    <a:gd name="T14" fmla="*/ 4 w 213"/>
                    <a:gd name="T15" fmla="*/ 1 h 415"/>
                    <a:gd name="T16" fmla="*/ 4 w 213"/>
                    <a:gd name="T17" fmla="*/ 0 h 415"/>
                    <a:gd name="T18" fmla="*/ 4 w 213"/>
                    <a:gd name="T19" fmla="*/ 1 h 415"/>
                    <a:gd name="T20" fmla="*/ 3 w 213"/>
                    <a:gd name="T21" fmla="*/ 1 h 415"/>
                    <a:gd name="T22" fmla="*/ 3 w 213"/>
                    <a:gd name="T23" fmla="*/ 1 h 415"/>
                    <a:gd name="T24" fmla="*/ 2 w 213"/>
                    <a:gd name="T25" fmla="*/ 2 h 415"/>
                    <a:gd name="T26" fmla="*/ 2 w 213"/>
                    <a:gd name="T27" fmla="*/ 2 h 415"/>
                    <a:gd name="T28" fmla="*/ 1 w 213"/>
                    <a:gd name="T29" fmla="*/ 2 h 415"/>
                    <a:gd name="T30" fmla="*/ 1 w 213"/>
                    <a:gd name="T31" fmla="*/ 3 h 415"/>
                    <a:gd name="T32" fmla="*/ 1 w 213"/>
                    <a:gd name="T33" fmla="*/ 3 h 415"/>
                    <a:gd name="T34" fmla="*/ 0 w 213"/>
                    <a:gd name="T35" fmla="*/ 4 h 415"/>
                    <a:gd name="T36" fmla="*/ 0 w 213"/>
                    <a:gd name="T37" fmla="*/ 5 h 415"/>
                    <a:gd name="T38" fmla="*/ 1 w 213"/>
                    <a:gd name="T39" fmla="*/ 6 h 415"/>
                    <a:gd name="T40" fmla="*/ 1 w 213"/>
                    <a:gd name="T41" fmla="*/ 7 h 415"/>
                    <a:gd name="T42" fmla="*/ 1 w 213"/>
                    <a:gd name="T43" fmla="*/ 7 h 415"/>
                    <a:gd name="T44" fmla="*/ 1 w 213"/>
                    <a:gd name="T45" fmla="*/ 7 h 415"/>
                    <a:gd name="T46" fmla="*/ 1 w 213"/>
                    <a:gd name="T47" fmla="*/ 7 h 415"/>
                    <a:gd name="T48" fmla="*/ 2 w 213"/>
                    <a:gd name="T49" fmla="*/ 7 h 415"/>
                    <a:gd name="T50" fmla="*/ 2 w 213"/>
                    <a:gd name="T51" fmla="*/ 7 h 415"/>
                    <a:gd name="T52" fmla="*/ 2 w 213"/>
                    <a:gd name="T53" fmla="*/ 7 h 415"/>
                    <a:gd name="T54" fmla="*/ 3 w 213"/>
                    <a:gd name="T55" fmla="*/ 7 h 415"/>
                    <a:gd name="T56" fmla="*/ 3 w 213"/>
                    <a:gd name="T57" fmla="*/ 7 h 4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13"/>
                    <a:gd name="T88" fmla="*/ 0 h 415"/>
                    <a:gd name="T89" fmla="*/ 213 w 213"/>
                    <a:gd name="T90" fmla="*/ 415 h 4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13" h="415">
                      <a:moveTo>
                        <a:pt x="148" y="388"/>
                      </a:moveTo>
                      <a:lnTo>
                        <a:pt x="154" y="353"/>
                      </a:lnTo>
                      <a:lnTo>
                        <a:pt x="163" y="300"/>
                      </a:lnTo>
                      <a:lnTo>
                        <a:pt x="173" y="236"/>
                      </a:lnTo>
                      <a:lnTo>
                        <a:pt x="184" y="170"/>
                      </a:lnTo>
                      <a:lnTo>
                        <a:pt x="196" y="105"/>
                      </a:lnTo>
                      <a:lnTo>
                        <a:pt x="205" y="52"/>
                      </a:lnTo>
                      <a:lnTo>
                        <a:pt x="210" y="14"/>
                      </a:lnTo>
                      <a:lnTo>
                        <a:pt x="213" y="0"/>
                      </a:lnTo>
                      <a:lnTo>
                        <a:pt x="206" y="5"/>
                      </a:lnTo>
                      <a:lnTo>
                        <a:pt x="187" y="21"/>
                      </a:lnTo>
                      <a:lnTo>
                        <a:pt x="159" y="44"/>
                      </a:lnTo>
                      <a:lnTo>
                        <a:pt x="125" y="70"/>
                      </a:lnTo>
                      <a:lnTo>
                        <a:pt x="89" y="96"/>
                      </a:lnTo>
                      <a:lnTo>
                        <a:pt x="53" y="119"/>
                      </a:lnTo>
                      <a:lnTo>
                        <a:pt x="24" y="135"/>
                      </a:lnTo>
                      <a:lnTo>
                        <a:pt x="1" y="141"/>
                      </a:lnTo>
                      <a:lnTo>
                        <a:pt x="0" y="204"/>
                      </a:lnTo>
                      <a:lnTo>
                        <a:pt x="0" y="290"/>
                      </a:lnTo>
                      <a:lnTo>
                        <a:pt x="1" y="367"/>
                      </a:lnTo>
                      <a:lnTo>
                        <a:pt x="1" y="409"/>
                      </a:lnTo>
                      <a:lnTo>
                        <a:pt x="17" y="412"/>
                      </a:lnTo>
                      <a:lnTo>
                        <a:pt x="37" y="414"/>
                      </a:lnTo>
                      <a:lnTo>
                        <a:pt x="59" y="415"/>
                      </a:lnTo>
                      <a:lnTo>
                        <a:pt x="81" y="414"/>
                      </a:lnTo>
                      <a:lnTo>
                        <a:pt x="101" y="409"/>
                      </a:lnTo>
                      <a:lnTo>
                        <a:pt x="121" y="405"/>
                      </a:lnTo>
                      <a:lnTo>
                        <a:pt x="137" y="398"/>
                      </a:lnTo>
                      <a:lnTo>
                        <a:pt x="148" y="388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6" name="Freeform 694"/>
                <p:cNvSpPr>
                  <a:spLocks/>
                </p:cNvSpPr>
                <p:nvPr/>
              </p:nvSpPr>
              <p:spPr bwMode="auto">
                <a:xfrm>
                  <a:off x="4749" y="3208"/>
                  <a:ext cx="39" cy="197"/>
                </a:xfrm>
                <a:custGeom>
                  <a:avLst/>
                  <a:gdLst>
                    <a:gd name="T0" fmla="*/ 2 w 76"/>
                    <a:gd name="T1" fmla="*/ 1 h 394"/>
                    <a:gd name="T2" fmla="*/ 2 w 76"/>
                    <a:gd name="T3" fmla="*/ 1 h 394"/>
                    <a:gd name="T4" fmla="*/ 1 w 76"/>
                    <a:gd name="T5" fmla="*/ 1 h 394"/>
                    <a:gd name="T6" fmla="*/ 1 w 76"/>
                    <a:gd name="T7" fmla="*/ 1 h 394"/>
                    <a:gd name="T8" fmla="*/ 1 w 76"/>
                    <a:gd name="T9" fmla="*/ 2 h 394"/>
                    <a:gd name="T10" fmla="*/ 1 w 76"/>
                    <a:gd name="T11" fmla="*/ 3 h 394"/>
                    <a:gd name="T12" fmla="*/ 1 w 76"/>
                    <a:gd name="T13" fmla="*/ 4 h 394"/>
                    <a:gd name="T14" fmla="*/ 1 w 76"/>
                    <a:gd name="T15" fmla="*/ 5 h 394"/>
                    <a:gd name="T16" fmla="*/ 1 w 76"/>
                    <a:gd name="T17" fmla="*/ 6 h 394"/>
                    <a:gd name="T18" fmla="*/ 0 w 76"/>
                    <a:gd name="T19" fmla="*/ 6 h 394"/>
                    <a:gd name="T20" fmla="*/ 1 w 76"/>
                    <a:gd name="T21" fmla="*/ 6 h 394"/>
                    <a:gd name="T22" fmla="*/ 1 w 76"/>
                    <a:gd name="T23" fmla="*/ 6 h 394"/>
                    <a:gd name="T24" fmla="*/ 1 w 76"/>
                    <a:gd name="T25" fmla="*/ 5 h 394"/>
                    <a:gd name="T26" fmla="*/ 1 w 76"/>
                    <a:gd name="T27" fmla="*/ 4 h 394"/>
                    <a:gd name="T28" fmla="*/ 1 w 76"/>
                    <a:gd name="T29" fmla="*/ 3 h 394"/>
                    <a:gd name="T30" fmla="*/ 1 w 76"/>
                    <a:gd name="T31" fmla="*/ 2 h 394"/>
                    <a:gd name="T32" fmla="*/ 2 w 76"/>
                    <a:gd name="T33" fmla="*/ 1 h 394"/>
                    <a:gd name="T34" fmla="*/ 2 w 76"/>
                    <a:gd name="T35" fmla="*/ 1 h 394"/>
                    <a:gd name="T36" fmla="*/ 2 w 76"/>
                    <a:gd name="T37" fmla="*/ 1 h 394"/>
                    <a:gd name="T38" fmla="*/ 2 w 76"/>
                    <a:gd name="T39" fmla="*/ 1 h 394"/>
                    <a:gd name="T40" fmla="*/ 2 w 76"/>
                    <a:gd name="T41" fmla="*/ 1 h 394"/>
                    <a:gd name="T42" fmla="*/ 2 w 76"/>
                    <a:gd name="T43" fmla="*/ 1 h 394"/>
                    <a:gd name="T44" fmla="*/ 2 w 76"/>
                    <a:gd name="T45" fmla="*/ 0 h 394"/>
                    <a:gd name="T46" fmla="*/ 2 w 76"/>
                    <a:gd name="T47" fmla="*/ 1 h 394"/>
                    <a:gd name="T48" fmla="*/ 2 w 76"/>
                    <a:gd name="T49" fmla="*/ 1 h 394"/>
                    <a:gd name="T50" fmla="*/ 2 w 76"/>
                    <a:gd name="T51" fmla="*/ 1 h 3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394"/>
                    <a:gd name="T80" fmla="*/ 76 w 76"/>
                    <a:gd name="T81" fmla="*/ 394 h 3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394">
                      <a:moveTo>
                        <a:pt x="75" y="10"/>
                      </a:moveTo>
                      <a:lnTo>
                        <a:pt x="65" y="6"/>
                      </a:lnTo>
                      <a:lnTo>
                        <a:pt x="62" y="20"/>
                      </a:lnTo>
                      <a:lnTo>
                        <a:pt x="56" y="58"/>
                      </a:lnTo>
                      <a:lnTo>
                        <a:pt x="47" y="111"/>
                      </a:lnTo>
                      <a:lnTo>
                        <a:pt x="36" y="176"/>
                      </a:lnTo>
                      <a:lnTo>
                        <a:pt x="24" y="242"/>
                      </a:lnTo>
                      <a:lnTo>
                        <a:pt x="14" y="306"/>
                      </a:lnTo>
                      <a:lnTo>
                        <a:pt x="5" y="359"/>
                      </a:lnTo>
                      <a:lnTo>
                        <a:pt x="0" y="394"/>
                      </a:lnTo>
                      <a:lnTo>
                        <a:pt x="11" y="394"/>
                      </a:lnTo>
                      <a:lnTo>
                        <a:pt x="17" y="359"/>
                      </a:lnTo>
                      <a:lnTo>
                        <a:pt x="26" y="306"/>
                      </a:lnTo>
                      <a:lnTo>
                        <a:pt x="36" y="242"/>
                      </a:lnTo>
                      <a:lnTo>
                        <a:pt x="47" y="176"/>
                      </a:lnTo>
                      <a:lnTo>
                        <a:pt x="59" y="111"/>
                      </a:lnTo>
                      <a:lnTo>
                        <a:pt x="67" y="58"/>
                      </a:lnTo>
                      <a:lnTo>
                        <a:pt x="73" y="20"/>
                      </a:lnTo>
                      <a:lnTo>
                        <a:pt x="76" y="6"/>
                      </a:lnTo>
                      <a:lnTo>
                        <a:pt x="66" y="1"/>
                      </a:lnTo>
                      <a:lnTo>
                        <a:pt x="76" y="6"/>
                      </a:lnTo>
                      <a:lnTo>
                        <a:pt x="75" y="1"/>
                      </a:lnTo>
                      <a:lnTo>
                        <a:pt x="70" y="0"/>
                      </a:lnTo>
                      <a:lnTo>
                        <a:pt x="66" y="1"/>
                      </a:lnTo>
                      <a:lnTo>
                        <a:pt x="65" y="6"/>
                      </a:lnTo>
                      <a:lnTo>
                        <a:pt x="7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7" name="Freeform 695"/>
                <p:cNvSpPr>
                  <a:spLocks/>
                </p:cNvSpPr>
                <p:nvPr/>
              </p:nvSpPr>
              <p:spPr bwMode="auto">
                <a:xfrm>
                  <a:off x="4676" y="3209"/>
                  <a:ext cx="111" cy="77"/>
                </a:xfrm>
                <a:custGeom>
                  <a:avLst/>
                  <a:gdLst>
                    <a:gd name="T0" fmla="*/ 1 w 222"/>
                    <a:gd name="T1" fmla="*/ 3 h 153"/>
                    <a:gd name="T2" fmla="*/ 1 w 222"/>
                    <a:gd name="T3" fmla="*/ 3 h 153"/>
                    <a:gd name="T4" fmla="*/ 1 w 222"/>
                    <a:gd name="T5" fmla="*/ 3 h 153"/>
                    <a:gd name="T6" fmla="*/ 1 w 222"/>
                    <a:gd name="T7" fmla="*/ 3 h 153"/>
                    <a:gd name="T8" fmla="*/ 2 w 222"/>
                    <a:gd name="T9" fmla="*/ 2 h 153"/>
                    <a:gd name="T10" fmla="*/ 3 w 222"/>
                    <a:gd name="T11" fmla="*/ 2 h 153"/>
                    <a:gd name="T12" fmla="*/ 3 w 222"/>
                    <a:gd name="T13" fmla="*/ 1 h 153"/>
                    <a:gd name="T14" fmla="*/ 4 w 222"/>
                    <a:gd name="T15" fmla="*/ 1 h 153"/>
                    <a:gd name="T16" fmla="*/ 4 w 222"/>
                    <a:gd name="T17" fmla="*/ 1 h 153"/>
                    <a:gd name="T18" fmla="*/ 4 w 222"/>
                    <a:gd name="T19" fmla="*/ 1 h 153"/>
                    <a:gd name="T20" fmla="*/ 4 w 222"/>
                    <a:gd name="T21" fmla="*/ 0 h 153"/>
                    <a:gd name="T22" fmla="*/ 4 w 222"/>
                    <a:gd name="T23" fmla="*/ 1 h 153"/>
                    <a:gd name="T24" fmla="*/ 3 w 222"/>
                    <a:gd name="T25" fmla="*/ 1 h 153"/>
                    <a:gd name="T26" fmla="*/ 3 w 222"/>
                    <a:gd name="T27" fmla="*/ 1 h 153"/>
                    <a:gd name="T28" fmla="*/ 2 w 222"/>
                    <a:gd name="T29" fmla="*/ 2 h 153"/>
                    <a:gd name="T30" fmla="*/ 2 w 222"/>
                    <a:gd name="T31" fmla="*/ 2 h 153"/>
                    <a:gd name="T32" fmla="*/ 1 w 222"/>
                    <a:gd name="T33" fmla="*/ 2 h 153"/>
                    <a:gd name="T34" fmla="*/ 1 w 222"/>
                    <a:gd name="T35" fmla="*/ 3 h 153"/>
                    <a:gd name="T36" fmla="*/ 1 w 222"/>
                    <a:gd name="T37" fmla="*/ 3 h 153"/>
                    <a:gd name="T38" fmla="*/ 0 w 222"/>
                    <a:gd name="T39" fmla="*/ 3 h 153"/>
                    <a:gd name="T40" fmla="*/ 1 w 222"/>
                    <a:gd name="T41" fmla="*/ 3 h 153"/>
                    <a:gd name="T42" fmla="*/ 1 w 222"/>
                    <a:gd name="T43" fmla="*/ 3 h 153"/>
                    <a:gd name="T44" fmla="*/ 0 w 222"/>
                    <a:gd name="T45" fmla="*/ 3 h 153"/>
                    <a:gd name="T46" fmla="*/ 1 w 222"/>
                    <a:gd name="T47" fmla="*/ 3 h 153"/>
                    <a:gd name="T48" fmla="*/ 1 w 222"/>
                    <a:gd name="T49" fmla="*/ 3 h 153"/>
                    <a:gd name="T50" fmla="*/ 1 w 222"/>
                    <a:gd name="T51" fmla="*/ 3 h 15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2"/>
                    <a:gd name="T79" fmla="*/ 0 h 153"/>
                    <a:gd name="T80" fmla="*/ 222 w 222"/>
                    <a:gd name="T81" fmla="*/ 153 h 15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2" h="153">
                      <a:moveTo>
                        <a:pt x="11" y="146"/>
                      </a:moveTo>
                      <a:lnTo>
                        <a:pt x="5" y="153"/>
                      </a:lnTo>
                      <a:lnTo>
                        <a:pt x="30" y="146"/>
                      </a:lnTo>
                      <a:lnTo>
                        <a:pt x="60" y="130"/>
                      </a:lnTo>
                      <a:lnTo>
                        <a:pt x="96" y="107"/>
                      </a:lnTo>
                      <a:lnTo>
                        <a:pt x="132" y="80"/>
                      </a:lnTo>
                      <a:lnTo>
                        <a:pt x="167" y="54"/>
                      </a:lnTo>
                      <a:lnTo>
                        <a:pt x="196" y="31"/>
                      </a:lnTo>
                      <a:lnTo>
                        <a:pt x="214" y="15"/>
                      </a:lnTo>
                      <a:lnTo>
                        <a:pt x="222" y="9"/>
                      </a:lnTo>
                      <a:lnTo>
                        <a:pt x="213" y="0"/>
                      </a:lnTo>
                      <a:lnTo>
                        <a:pt x="206" y="6"/>
                      </a:lnTo>
                      <a:lnTo>
                        <a:pt x="187" y="22"/>
                      </a:lnTo>
                      <a:lnTo>
                        <a:pt x="158" y="45"/>
                      </a:lnTo>
                      <a:lnTo>
                        <a:pt x="126" y="71"/>
                      </a:lnTo>
                      <a:lnTo>
                        <a:pt x="90" y="95"/>
                      </a:lnTo>
                      <a:lnTo>
                        <a:pt x="54" y="119"/>
                      </a:lnTo>
                      <a:lnTo>
                        <a:pt x="27" y="134"/>
                      </a:lnTo>
                      <a:lnTo>
                        <a:pt x="5" y="139"/>
                      </a:lnTo>
                      <a:lnTo>
                        <a:pt x="0" y="146"/>
                      </a:lnTo>
                      <a:lnTo>
                        <a:pt x="5" y="139"/>
                      </a:lnTo>
                      <a:lnTo>
                        <a:pt x="1" y="142"/>
                      </a:lnTo>
                      <a:lnTo>
                        <a:pt x="0" y="146"/>
                      </a:lnTo>
                      <a:lnTo>
                        <a:pt x="1" y="150"/>
                      </a:lnTo>
                      <a:lnTo>
                        <a:pt x="5" y="153"/>
                      </a:lnTo>
                      <a:lnTo>
                        <a:pt x="11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8" name="Freeform 696"/>
                <p:cNvSpPr>
                  <a:spLocks/>
                </p:cNvSpPr>
                <p:nvPr/>
              </p:nvSpPr>
              <p:spPr bwMode="auto">
                <a:xfrm>
                  <a:off x="4674" y="3282"/>
                  <a:ext cx="8" cy="137"/>
                </a:xfrm>
                <a:custGeom>
                  <a:avLst/>
                  <a:gdLst>
                    <a:gd name="T0" fmla="*/ 1 w 16"/>
                    <a:gd name="T1" fmla="*/ 5 h 274"/>
                    <a:gd name="T2" fmla="*/ 1 w 16"/>
                    <a:gd name="T3" fmla="*/ 5 h 274"/>
                    <a:gd name="T4" fmla="*/ 1 w 16"/>
                    <a:gd name="T5" fmla="*/ 4 h 274"/>
                    <a:gd name="T6" fmla="*/ 1 w 16"/>
                    <a:gd name="T7" fmla="*/ 2 h 274"/>
                    <a:gd name="T8" fmla="*/ 1 w 16"/>
                    <a:gd name="T9" fmla="*/ 1 h 274"/>
                    <a:gd name="T10" fmla="*/ 1 w 16"/>
                    <a:gd name="T11" fmla="*/ 0 h 274"/>
                    <a:gd name="T12" fmla="*/ 1 w 16"/>
                    <a:gd name="T13" fmla="*/ 0 h 274"/>
                    <a:gd name="T14" fmla="*/ 0 w 16"/>
                    <a:gd name="T15" fmla="*/ 1 h 274"/>
                    <a:gd name="T16" fmla="*/ 0 w 16"/>
                    <a:gd name="T17" fmla="*/ 2 h 274"/>
                    <a:gd name="T18" fmla="*/ 1 w 16"/>
                    <a:gd name="T19" fmla="*/ 4 h 274"/>
                    <a:gd name="T20" fmla="*/ 1 w 16"/>
                    <a:gd name="T21" fmla="*/ 5 h 274"/>
                    <a:gd name="T22" fmla="*/ 1 w 16"/>
                    <a:gd name="T23" fmla="*/ 5 h 274"/>
                    <a:gd name="T24" fmla="*/ 1 w 16"/>
                    <a:gd name="T25" fmla="*/ 5 h 274"/>
                    <a:gd name="T26" fmla="*/ 1 w 16"/>
                    <a:gd name="T27" fmla="*/ 5 h 274"/>
                    <a:gd name="T28" fmla="*/ 1 w 16"/>
                    <a:gd name="T29" fmla="*/ 5 h 274"/>
                    <a:gd name="T30" fmla="*/ 1 w 16"/>
                    <a:gd name="T31" fmla="*/ 5 h 274"/>
                    <a:gd name="T32" fmla="*/ 1 w 16"/>
                    <a:gd name="T33" fmla="*/ 5 h 274"/>
                    <a:gd name="T34" fmla="*/ 1 w 16"/>
                    <a:gd name="T35" fmla="*/ 5 h 2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274"/>
                    <a:gd name="T56" fmla="*/ 16 w 16"/>
                    <a:gd name="T57" fmla="*/ 274 h 2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274">
                      <a:moveTo>
                        <a:pt x="10" y="263"/>
                      </a:moveTo>
                      <a:lnTo>
                        <a:pt x="16" y="268"/>
                      </a:lnTo>
                      <a:lnTo>
                        <a:pt x="16" y="226"/>
                      </a:lnTo>
                      <a:lnTo>
                        <a:pt x="14" y="149"/>
                      </a:lnTo>
                      <a:lnTo>
                        <a:pt x="14" y="63"/>
                      </a:lnTo>
                      <a:lnTo>
                        <a:pt x="14" y="0"/>
                      </a:lnTo>
                      <a:lnTo>
                        <a:pt x="3" y="0"/>
                      </a:lnTo>
                      <a:lnTo>
                        <a:pt x="0" y="63"/>
                      </a:lnTo>
                      <a:lnTo>
                        <a:pt x="0" y="149"/>
                      </a:lnTo>
                      <a:lnTo>
                        <a:pt x="1" y="226"/>
                      </a:lnTo>
                      <a:lnTo>
                        <a:pt x="1" y="268"/>
                      </a:lnTo>
                      <a:lnTo>
                        <a:pt x="7" y="274"/>
                      </a:lnTo>
                      <a:lnTo>
                        <a:pt x="1" y="268"/>
                      </a:lnTo>
                      <a:lnTo>
                        <a:pt x="4" y="273"/>
                      </a:lnTo>
                      <a:lnTo>
                        <a:pt x="8" y="274"/>
                      </a:lnTo>
                      <a:lnTo>
                        <a:pt x="13" y="273"/>
                      </a:lnTo>
                      <a:lnTo>
                        <a:pt x="16" y="268"/>
                      </a:lnTo>
                      <a:lnTo>
                        <a:pt x="10" y="2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699" name="Freeform 697"/>
                <p:cNvSpPr>
                  <a:spLocks/>
                </p:cNvSpPr>
                <p:nvPr/>
              </p:nvSpPr>
              <p:spPr bwMode="auto">
                <a:xfrm>
                  <a:off x="4678" y="3402"/>
                  <a:ext cx="77" cy="21"/>
                </a:xfrm>
                <a:custGeom>
                  <a:avLst/>
                  <a:gdLst>
                    <a:gd name="T0" fmla="*/ 3 w 154"/>
                    <a:gd name="T1" fmla="*/ 1 h 40"/>
                    <a:gd name="T2" fmla="*/ 3 w 154"/>
                    <a:gd name="T3" fmla="*/ 1 h 40"/>
                    <a:gd name="T4" fmla="*/ 3 w 154"/>
                    <a:gd name="T5" fmla="*/ 1 h 40"/>
                    <a:gd name="T6" fmla="*/ 2 w 154"/>
                    <a:gd name="T7" fmla="*/ 1 h 40"/>
                    <a:gd name="T8" fmla="*/ 2 w 154"/>
                    <a:gd name="T9" fmla="*/ 1 h 40"/>
                    <a:gd name="T10" fmla="*/ 1 w 154"/>
                    <a:gd name="T11" fmla="*/ 1 h 40"/>
                    <a:gd name="T12" fmla="*/ 1 w 154"/>
                    <a:gd name="T13" fmla="*/ 1 h 40"/>
                    <a:gd name="T14" fmla="*/ 1 w 154"/>
                    <a:gd name="T15" fmla="*/ 1 h 40"/>
                    <a:gd name="T16" fmla="*/ 1 w 154"/>
                    <a:gd name="T17" fmla="*/ 1 h 40"/>
                    <a:gd name="T18" fmla="*/ 1 w 154"/>
                    <a:gd name="T19" fmla="*/ 1 h 40"/>
                    <a:gd name="T20" fmla="*/ 0 w 154"/>
                    <a:gd name="T21" fmla="*/ 1 h 40"/>
                    <a:gd name="T22" fmla="*/ 1 w 154"/>
                    <a:gd name="T23" fmla="*/ 1 h 40"/>
                    <a:gd name="T24" fmla="*/ 1 w 154"/>
                    <a:gd name="T25" fmla="*/ 1 h 40"/>
                    <a:gd name="T26" fmla="*/ 1 w 154"/>
                    <a:gd name="T27" fmla="*/ 1 h 40"/>
                    <a:gd name="T28" fmla="*/ 1 w 154"/>
                    <a:gd name="T29" fmla="*/ 1 h 40"/>
                    <a:gd name="T30" fmla="*/ 2 w 154"/>
                    <a:gd name="T31" fmla="*/ 1 h 40"/>
                    <a:gd name="T32" fmla="*/ 2 w 154"/>
                    <a:gd name="T33" fmla="*/ 1 h 40"/>
                    <a:gd name="T34" fmla="*/ 3 w 154"/>
                    <a:gd name="T35" fmla="*/ 1 h 40"/>
                    <a:gd name="T36" fmla="*/ 3 w 154"/>
                    <a:gd name="T37" fmla="*/ 1 h 40"/>
                    <a:gd name="T38" fmla="*/ 3 w 154"/>
                    <a:gd name="T39" fmla="*/ 1 h 40"/>
                    <a:gd name="T40" fmla="*/ 3 w 154"/>
                    <a:gd name="T41" fmla="*/ 1 h 40"/>
                    <a:gd name="T42" fmla="*/ 3 w 154"/>
                    <a:gd name="T43" fmla="*/ 1 h 40"/>
                    <a:gd name="T44" fmla="*/ 3 w 154"/>
                    <a:gd name="T45" fmla="*/ 1 h 40"/>
                    <a:gd name="T46" fmla="*/ 3 w 154"/>
                    <a:gd name="T47" fmla="*/ 0 h 40"/>
                    <a:gd name="T48" fmla="*/ 3 w 154"/>
                    <a:gd name="T49" fmla="*/ 1 h 40"/>
                    <a:gd name="T50" fmla="*/ 3 w 154"/>
                    <a:gd name="T51" fmla="*/ 1 h 4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4"/>
                    <a:gd name="T79" fmla="*/ 0 h 40"/>
                    <a:gd name="T80" fmla="*/ 154 w 154"/>
                    <a:gd name="T81" fmla="*/ 40 h 4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4" h="40">
                      <a:moveTo>
                        <a:pt x="143" y="6"/>
                      </a:moveTo>
                      <a:lnTo>
                        <a:pt x="144" y="1"/>
                      </a:lnTo>
                      <a:lnTo>
                        <a:pt x="134" y="10"/>
                      </a:lnTo>
                      <a:lnTo>
                        <a:pt x="120" y="17"/>
                      </a:lnTo>
                      <a:lnTo>
                        <a:pt x="99" y="22"/>
                      </a:lnTo>
                      <a:lnTo>
                        <a:pt x="81" y="26"/>
                      </a:lnTo>
                      <a:lnTo>
                        <a:pt x="59" y="26"/>
                      </a:lnTo>
                      <a:lnTo>
                        <a:pt x="37" y="26"/>
                      </a:lnTo>
                      <a:lnTo>
                        <a:pt x="17" y="24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17" y="36"/>
                      </a:lnTo>
                      <a:lnTo>
                        <a:pt x="37" y="37"/>
                      </a:lnTo>
                      <a:lnTo>
                        <a:pt x="59" y="40"/>
                      </a:lnTo>
                      <a:lnTo>
                        <a:pt x="81" y="37"/>
                      </a:lnTo>
                      <a:lnTo>
                        <a:pt x="102" y="33"/>
                      </a:lnTo>
                      <a:lnTo>
                        <a:pt x="122" y="29"/>
                      </a:lnTo>
                      <a:lnTo>
                        <a:pt x="140" y="22"/>
                      </a:lnTo>
                      <a:lnTo>
                        <a:pt x="153" y="10"/>
                      </a:lnTo>
                      <a:lnTo>
                        <a:pt x="154" y="6"/>
                      </a:lnTo>
                      <a:lnTo>
                        <a:pt x="153" y="10"/>
                      </a:lnTo>
                      <a:lnTo>
                        <a:pt x="154" y="6"/>
                      </a:lnTo>
                      <a:lnTo>
                        <a:pt x="153" y="1"/>
                      </a:lnTo>
                      <a:lnTo>
                        <a:pt x="148" y="0"/>
                      </a:lnTo>
                      <a:lnTo>
                        <a:pt x="144" y="1"/>
                      </a:lnTo>
                      <a:lnTo>
                        <a:pt x="14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0" name="Freeform 698"/>
                <p:cNvSpPr>
                  <a:spLocks/>
                </p:cNvSpPr>
                <p:nvPr/>
              </p:nvSpPr>
              <p:spPr bwMode="auto">
                <a:xfrm>
                  <a:off x="4813" y="3033"/>
                  <a:ext cx="91" cy="90"/>
                </a:xfrm>
                <a:custGeom>
                  <a:avLst/>
                  <a:gdLst>
                    <a:gd name="T0" fmla="*/ 0 w 183"/>
                    <a:gd name="T1" fmla="*/ 0 h 181"/>
                    <a:gd name="T2" fmla="*/ 0 w 183"/>
                    <a:gd name="T3" fmla="*/ 0 h 181"/>
                    <a:gd name="T4" fmla="*/ 0 w 183"/>
                    <a:gd name="T5" fmla="*/ 0 h 181"/>
                    <a:gd name="T6" fmla="*/ 1 w 183"/>
                    <a:gd name="T7" fmla="*/ 0 h 181"/>
                    <a:gd name="T8" fmla="*/ 1 w 183"/>
                    <a:gd name="T9" fmla="*/ 0 h 181"/>
                    <a:gd name="T10" fmla="*/ 1 w 183"/>
                    <a:gd name="T11" fmla="*/ 0 h 181"/>
                    <a:gd name="T12" fmla="*/ 2 w 183"/>
                    <a:gd name="T13" fmla="*/ 0 h 181"/>
                    <a:gd name="T14" fmla="*/ 2 w 183"/>
                    <a:gd name="T15" fmla="*/ 0 h 181"/>
                    <a:gd name="T16" fmla="*/ 2 w 183"/>
                    <a:gd name="T17" fmla="*/ 0 h 181"/>
                    <a:gd name="T18" fmla="*/ 2 w 183"/>
                    <a:gd name="T19" fmla="*/ 0 h 181"/>
                    <a:gd name="T20" fmla="*/ 2 w 183"/>
                    <a:gd name="T21" fmla="*/ 1 h 181"/>
                    <a:gd name="T22" fmla="*/ 2 w 183"/>
                    <a:gd name="T23" fmla="*/ 1 h 181"/>
                    <a:gd name="T24" fmla="*/ 2 w 183"/>
                    <a:gd name="T25" fmla="*/ 1 h 181"/>
                    <a:gd name="T26" fmla="*/ 2 w 183"/>
                    <a:gd name="T27" fmla="*/ 2 h 181"/>
                    <a:gd name="T28" fmla="*/ 1 w 183"/>
                    <a:gd name="T29" fmla="*/ 2 h 181"/>
                    <a:gd name="T30" fmla="*/ 1 w 183"/>
                    <a:gd name="T31" fmla="*/ 2 h 181"/>
                    <a:gd name="T32" fmla="*/ 0 w 183"/>
                    <a:gd name="T33" fmla="*/ 2 h 181"/>
                    <a:gd name="T34" fmla="*/ 0 w 183"/>
                    <a:gd name="T35" fmla="*/ 0 h 18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81"/>
                    <a:gd name="T56" fmla="*/ 183 w 183"/>
                    <a:gd name="T57" fmla="*/ 181 h 18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81">
                      <a:moveTo>
                        <a:pt x="0" y="33"/>
                      </a:moveTo>
                      <a:lnTo>
                        <a:pt x="17" y="25"/>
                      </a:lnTo>
                      <a:lnTo>
                        <a:pt x="40" y="16"/>
                      </a:lnTo>
                      <a:lnTo>
                        <a:pt x="64" y="9"/>
                      </a:lnTo>
                      <a:lnTo>
                        <a:pt x="92" y="2"/>
                      </a:lnTo>
                      <a:lnTo>
                        <a:pt x="116" y="0"/>
                      </a:lnTo>
                      <a:lnTo>
                        <a:pt x="141" y="2"/>
                      </a:lnTo>
                      <a:lnTo>
                        <a:pt x="160" y="10"/>
                      </a:lnTo>
                      <a:lnTo>
                        <a:pt x="174" y="28"/>
                      </a:lnTo>
                      <a:lnTo>
                        <a:pt x="181" y="51"/>
                      </a:lnTo>
                      <a:lnTo>
                        <a:pt x="183" y="74"/>
                      </a:lnTo>
                      <a:lnTo>
                        <a:pt x="175" y="95"/>
                      </a:lnTo>
                      <a:lnTo>
                        <a:pt x="162" y="117"/>
                      </a:lnTo>
                      <a:lnTo>
                        <a:pt x="144" y="136"/>
                      </a:lnTo>
                      <a:lnTo>
                        <a:pt x="121" y="153"/>
                      </a:lnTo>
                      <a:lnTo>
                        <a:pt x="92" y="168"/>
                      </a:lnTo>
                      <a:lnTo>
                        <a:pt x="60" y="181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1" name="Freeform 699"/>
                <p:cNvSpPr>
                  <a:spLocks/>
                </p:cNvSpPr>
                <p:nvPr/>
              </p:nvSpPr>
              <p:spPr bwMode="auto">
                <a:xfrm>
                  <a:off x="4811" y="3030"/>
                  <a:ext cx="92" cy="23"/>
                </a:xfrm>
                <a:custGeom>
                  <a:avLst/>
                  <a:gdLst>
                    <a:gd name="T0" fmla="*/ 3 w 183"/>
                    <a:gd name="T1" fmla="*/ 1 h 46"/>
                    <a:gd name="T2" fmla="*/ 3 w 183"/>
                    <a:gd name="T3" fmla="*/ 1 h 46"/>
                    <a:gd name="T4" fmla="*/ 3 w 183"/>
                    <a:gd name="T5" fmla="*/ 1 h 46"/>
                    <a:gd name="T6" fmla="*/ 3 w 183"/>
                    <a:gd name="T7" fmla="*/ 1 h 46"/>
                    <a:gd name="T8" fmla="*/ 2 w 183"/>
                    <a:gd name="T9" fmla="*/ 0 h 46"/>
                    <a:gd name="T10" fmla="*/ 2 w 183"/>
                    <a:gd name="T11" fmla="*/ 1 h 46"/>
                    <a:gd name="T12" fmla="*/ 2 w 183"/>
                    <a:gd name="T13" fmla="*/ 1 h 46"/>
                    <a:gd name="T14" fmla="*/ 1 w 183"/>
                    <a:gd name="T15" fmla="*/ 1 h 46"/>
                    <a:gd name="T16" fmla="*/ 1 w 183"/>
                    <a:gd name="T17" fmla="*/ 1 h 46"/>
                    <a:gd name="T18" fmla="*/ 0 w 183"/>
                    <a:gd name="T19" fmla="*/ 1 h 46"/>
                    <a:gd name="T20" fmla="*/ 1 w 183"/>
                    <a:gd name="T21" fmla="*/ 1 h 46"/>
                    <a:gd name="T22" fmla="*/ 1 w 183"/>
                    <a:gd name="T23" fmla="*/ 1 h 46"/>
                    <a:gd name="T24" fmla="*/ 1 w 183"/>
                    <a:gd name="T25" fmla="*/ 1 h 46"/>
                    <a:gd name="T26" fmla="*/ 2 w 183"/>
                    <a:gd name="T27" fmla="*/ 1 h 46"/>
                    <a:gd name="T28" fmla="*/ 2 w 183"/>
                    <a:gd name="T29" fmla="*/ 1 h 46"/>
                    <a:gd name="T30" fmla="*/ 2 w 183"/>
                    <a:gd name="T31" fmla="*/ 1 h 46"/>
                    <a:gd name="T32" fmla="*/ 3 w 183"/>
                    <a:gd name="T33" fmla="*/ 1 h 46"/>
                    <a:gd name="T34" fmla="*/ 3 w 183"/>
                    <a:gd name="T35" fmla="*/ 1 h 46"/>
                    <a:gd name="T36" fmla="*/ 3 w 183"/>
                    <a:gd name="T37" fmla="*/ 1 h 46"/>
                    <a:gd name="T38" fmla="*/ 3 w 183"/>
                    <a:gd name="T39" fmla="*/ 1 h 46"/>
                    <a:gd name="T40" fmla="*/ 3 w 183"/>
                    <a:gd name="T41" fmla="*/ 1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3"/>
                    <a:gd name="T64" fmla="*/ 0 h 46"/>
                    <a:gd name="T65" fmla="*/ 183 w 183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3" h="46">
                      <a:moveTo>
                        <a:pt x="183" y="32"/>
                      </a:moveTo>
                      <a:lnTo>
                        <a:pt x="183" y="32"/>
                      </a:lnTo>
                      <a:lnTo>
                        <a:pt x="167" y="13"/>
                      </a:lnTo>
                      <a:lnTo>
                        <a:pt x="145" y="3"/>
                      </a:lnTo>
                      <a:lnTo>
                        <a:pt x="119" y="0"/>
                      </a:lnTo>
                      <a:lnTo>
                        <a:pt x="95" y="3"/>
                      </a:lnTo>
                      <a:lnTo>
                        <a:pt x="66" y="10"/>
                      </a:lnTo>
                      <a:lnTo>
                        <a:pt x="41" y="17"/>
                      </a:lnTo>
                      <a:lnTo>
                        <a:pt x="18" y="26"/>
                      </a:lnTo>
                      <a:lnTo>
                        <a:pt x="0" y="35"/>
                      </a:lnTo>
                      <a:lnTo>
                        <a:pt x="5" y="46"/>
                      </a:lnTo>
                      <a:lnTo>
                        <a:pt x="21" y="38"/>
                      </a:lnTo>
                      <a:lnTo>
                        <a:pt x="44" y="29"/>
                      </a:lnTo>
                      <a:lnTo>
                        <a:pt x="69" y="22"/>
                      </a:lnTo>
                      <a:lnTo>
                        <a:pt x="95" y="14"/>
                      </a:lnTo>
                      <a:lnTo>
                        <a:pt x="119" y="14"/>
                      </a:lnTo>
                      <a:lnTo>
                        <a:pt x="142" y="14"/>
                      </a:lnTo>
                      <a:lnTo>
                        <a:pt x="158" y="22"/>
                      </a:lnTo>
                      <a:lnTo>
                        <a:pt x="171" y="38"/>
                      </a:lnTo>
                      <a:lnTo>
                        <a:pt x="18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2" name="Freeform 700"/>
                <p:cNvSpPr>
                  <a:spLocks/>
                </p:cNvSpPr>
                <p:nvPr/>
              </p:nvSpPr>
              <p:spPr bwMode="auto">
                <a:xfrm>
                  <a:off x="4840" y="3045"/>
                  <a:ext cx="67" cy="81"/>
                </a:xfrm>
                <a:custGeom>
                  <a:avLst/>
                  <a:gdLst>
                    <a:gd name="T0" fmla="*/ 0 w 134"/>
                    <a:gd name="T1" fmla="*/ 3 h 161"/>
                    <a:gd name="T2" fmla="*/ 1 w 134"/>
                    <a:gd name="T3" fmla="*/ 3 h 161"/>
                    <a:gd name="T4" fmla="*/ 1 w 134"/>
                    <a:gd name="T5" fmla="*/ 3 h 161"/>
                    <a:gd name="T6" fmla="*/ 1 w 134"/>
                    <a:gd name="T7" fmla="*/ 3 h 161"/>
                    <a:gd name="T8" fmla="*/ 1 w 134"/>
                    <a:gd name="T9" fmla="*/ 2 h 161"/>
                    <a:gd name="T10" fmla="*/ 2 w 134"/>
                    <a:gd name="T11" fmla="*/ 2 h 161"/>
                    <a:gd name="T12" fmla="*/ 2 w 134"/>
                    <a:gd name="T13" fmla="*/ 2 h 161"/>
                    <a:gd name="T14" fmla="*/ 2 w 134"/>
                    <a:gd name="T15" fmla="*/ 1 h 161"/>
                    <a:gd name="T16" fmla="*/ 2 w 134"/>
                    <a:gd name="T17" fmla="*/ 1 h 161"/>
                    <a:gd name="T18" fmla="*/ 2 w 134"/>
                    <a:gd name="T19" fmla="*/ 0 h 161"/>
                    <a:gd name="T20" fmla="*/ 2 w 134"/>
                    <a:gd name="T21" fmla="*/ 1 h 161"/>
                    <a:gd name="T22" fmla="*/ 2 w 134"/>
                    <a:gd name="T23" fmla="*/ 1 h 161"/>
                    <a:gd name="T24" fmla="*/ 2 w 134"/>
                    <a:gd name="T25" fmla="*/ 1 h 161"/>
                    <a:gd name="T26" fmla="*/ 2 w 134"/>
                    <a:gd name="T27" fmla="*/ 2 h 161"/>
                    <a:gd name="T28" fmla="*/ 2 w 134"/>
                    <a:gd name="T29" fmla="*/ 2 h 161"/>
                    <a:gd name="T30" fmla="*/ 1 w 134"/>
                    <a:gd name="T31" fmla="*/ 2 h 161"/>
                    <a:gd name="T32" fmla="*/ 1 w 134"/>
                    <a:gd name="T33" fmla="*/ 2 h 161"/>
                    <a:gd name="T34" fmla="*/ 1 w 134"/>
                    <a:gd name="T35" fmla="*/ 3 h 161"/>
                    <a:gd name="T36" fmla="*/ 1 w 134"/>
                    <a:gd name="T37" fmla="*/ 3 h 161"/>
                    <a:gd name="T38" fmla="*/ 1 w 134"/>
                    <a:gd name="T39" fmla="*/ 3 h 161"/>
                    <a:gd name="T40" fmla="*/ 1 w 134"/>
                    <a:gd name="T41" fmla="*/ 3 h 161"/>
                    <a:gd name="T42" fmla="*/ 1 w 134"/>
                    <a:gd name="T43" fmla="*/ 3 h 161"/>
                    <a:gd name="T44" fmla="*/ 0 w 134"/>
                    <a:gd name="T45" fmla="*/ 3 h 161"/>
                    <a:gd name="T46" fmla="*/ 1 w 134"/>
                    <a:gd name="T47" fmla="*/ 3 h 161"/>
                    <a:gd name="T48" fmla="*/ 1 w 134"/>
                    <a:gd name="T49" fmla="*/ 3 h 161"/>
                    <a:gd name="T50" fmla="*/ 0 w 134"/>
                    <a:gd name="T51" fmla="*/ 3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4"/>
                    <a:gd name="T79" fmla="*/ 0 h 161"/>
                    <a:gd name="T80" fmla="*/ 134 w 134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4" h="161">
                      <a:moveTo>
                        <a:pt x="0" y="157"/>
                      </a:moveTo>
                      <a:lnTo>
                        <a:pt x="8" y="161"/>
                      </a:lnTo>
                      <a:lnTo>
                        <a:pt x="41" y="148"/>
                      </a:lnTo>
                      <a:lnTo>
                        <a:pt x="70" y="134"/>
                      </a:lnTo>
                      <a:lnTo>
                        <a:pt x="94" y="115"/>
                      </a:lnTo>
                      <a:lnTo>
                        <a:pt x="113" y="96"/>
                      </a:lnTo>
                      <a:lnTo>
                        <a:pt x="127" y="73"/>
                      </a:lnTo>
                      <a:lnTo>
                        <a:pt x="134" y="49"/>
                      </a:lnTo>
                      <a:lnTo>
                        <a:pt x="133" y="26"/>
                      </a:lnTo>
                      <a:lnTo>
                        <a:pt x="126" y="0"/>
                      </a:lnTo>
                      <a:lnTo>
                        <a:pt x="114" y="6"/>
                      </a:lnTo>
                      <a:lnTo>
                        <a:pt x="121" y="26"/>
                      </a:lnTo>
                      <a:lnTo>
                        <a:pt x="123" y="49"/>
                      </a:lnTo>
                      <a:lnTo>
                        <a:pt x="116" y="68"/>
                      </a:lnTo>
                      <a:lnTo>
                        <a:pt x="104" y="88"/>
                      </a:lnTo>
                      <a:lnTo>
                        <a:pt x="85" y="107"/>
                      </a:lnTo>
                      <a:lnTo>
                        <a:pt x="64" y="122"/>
                      </a:lnTo>
                      <a:lnTo>
                        <a:pt x="35" y="137"/>
                      </a:lnTo>
                      <a:lnTo>
                        <a:pt x="5" y="150"/>
                      </a:lnTo>
                      <a:lnTo>
                        <a:pt x="12" y="154"/>
                      </a:lnTo>
                      <a:lnTo>
                        <a:pt x="5" y="150"/>
                      </a:lnTo>
                      <a:lnTo>
                        <a:pt x="2" y="153"/>
                      </a:lnTo>
                      <a:lnTo>
                        <a:pt x="0" y="157"/>
                      </a:lnTo>
                      <a:lnTo>
                        <a:pt x="3" y="160"/>
                      </a:lnTo>
                      <a:lnTo>
                        <a:pt x="8" y="161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3" name="Freeform 701"/>
                <p:cNvSpPr>
                  <a:spLocks/>
                </p:cNvSpPr>
                <p:nvPr/>
              </p:nvSpPr>
              <p:spPr bwMode="auto">
                <a:xfrm>
                  <a:off x="4810" y="3047"/>
                  <a:ext cx="36" cy="77"/>
                </a:xfrm>
                <a:custGeom>
                  <a:avLst/>
                  <a:gdLst>
                    <a:gd name="T0" fmla="*/ 1 w 72"/>
                    <a:gd name="T1" fmla="*/ 0 h 154"/>
                    <a:gd name="T2" fmla="*/ 0 w 72"/>
                    <a:gd name="T3" fmla="*/ 1 h 154"/>
                    <a:gd name="T4" fmla="*/ 1 w 72"/>
                    <a:gd name="T5" fmla="*/ 3 h 154"/>
                    <a:gd name="T6" fmla="*/ 1 w 72"/>
                    <a:gd name="T7" fmla="*/ 3 h 154"/>
                    <a:gd name="T8" fmla="*/ 1 w 72"/>
                    <a:gd name="T9" fmla="*/ 1 h 154"/>
                    <a:gd name="T10" fmla="*/ 1 w 72"/>
                    <a:gd name="T11" fmla="*/ 1 h 154"/>
                    <a:gd name="T12" fmla="*/ 1 w 72"/>
                    <a:gd name="T13" fmla="*/ 1 h 154"/>
                    <a:gd name="T14" fmla="*/ 1 w 72"/>
                    <a:gd name="T15" fmla="*/ 0 h 154"/>
                    <a:gd name="T16" fmla="*/ 1 w 72"/>
                    <a:gd name="T17" fmla="*/ 0 h 154"/>
                    <a:gd name="T18" fmla="*/ 1 w 72"/>
                    <a:gd name="T19" fmla="*/ 1 h 154"/>
                    <a:gd name="T20" fmla="*/ 0 w 72"/>
                    <a:gd name="T21" fmla="*/ 1 h 154"/>
                    <a:gd name="T22" fmla="*/ 1 w 72"/>
                    <a:gd name="T23" fmla="*/ 0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154"/>
                    <a:gd name="T38" fmla="*/ 72 w 72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154">
                      <a:moveTo>
                        <a:pt x="3" y="0"/>
                      </a:moveTo>
                      <a:lnTo>
                        <a:pt x="0" y="7"/>
                      </a:lnTo>
                      <a:lnTo>
                        <a:pt x="60" y="154"/>
                      </a:lnTo>
                      <a:lnTo>
                        <a:pt x="72" y="151"/>
                      </a:lnTo>
                      <a:lnTo>
                        <a:pt x="11" y="4"/>
                      </a:lnTo>
                      <a:lnTo>
                        <a:pt x="8" y="11"/>
                      </a:ln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4" name="Freeform 702"/>
                <p:cNvSpPr>
                  <a:spLocks/>
                </p:cNvSpPr>
                <p:nvPr/>
              </p:nvSpPr>
              <p:spPr bwMode="auto">
                <a:xfrm>
                  <a:off x="4643" y="2742"/>
                  <a:ext cx="98" cy="158"/>
                </a:xfrm>
                <a:custGeom>
                  <a:avLst/>
                  <a:gdLst>
                    <a:gd name="T0" fmla="*/ 2 w 198"/>
                    <a:gd name="T1" fmla="*/ 0 h 314"/>
                    <a:gd name="T2" fmla="*/ 2 w 198"/>
                    <a:gd name="T3" fmla="*/ 1 h 314"/>
                    <a:gd name="T4" fmla="*/ 2 w 198"/>
                    <a:gd name="T5" fmla="*/ 1 h 314"/>
                    <a:gd name="T6" fmla="*/ 1 w 198"/>
                    <a:gd name="T7" fmla="*/ 1 h 314"/>
                    <a:gd name="T8" fmla="*/ 1 w 198"/>
                    <a:gd name="T9" fmla="*/ 1 h 314"/>
                    <a:gd name="T10" fmla="*/ 1 w 198"/>
                    <a:gd name="T11" fmla="*/ 1 h 314"/>
                    <a:gd name="T12" fmla="*/ 1 w 198"/>
                    <a:gd name="T13" fmla="*/ 1 h 314"/>
                    <a:gd name="T14" fmla="*/ 1 w 198"/>
                    <a:gd name="T15" fmla="*/ 1 h 314"/>
                    <a:gd name="T16" fmla="*/ 1 w 198"/>
                    <a:gd name="T17" fmla="*/ 1 h 314"/>
                    <a:gd name="T18" fmla="*/ 1 w 198"/>
                    <a:gd name="T19" fmla="*/ 2 h 314"/>
                    <a:gd name="T20" fmla="*/ 0 w 198"/>
                    <a:gd name="T21" fmla="*/ 2 h 314"/>
                    <a:gd name="T22" fmla="*/ 0 w 198"/>
                    <a:gd name="T23" fmla="*/ 2 h 314"/>
                    <a:gd name="T24" fmla="*/ 0 w 198"/>
                    <a:gd name="T25" fmla="*/ 2 h 314"/>
                    <a:gd name="T26" fmla="*/ 0 w 198"/>
                    <a:gd name="T27" fmla="*/ 2 h 314"/>
                    <a:gd name="T28" fmla="*/ 0 w 198"/>
                    <a:gd name="T29" fmla="*/ 3 h 314"/>
                    <a:gd name="T30" fmla="*/ 0 w 198"/>
                    <a:gd name="T31" fmla="*/ 3 h 314"/>
                    <a:gd name="T32" fmla="*/ 0 w 198"/>
                    <a:gd name="T33" fmla="*/ 3 h 314"/>
                    <a:gd name="T34" fmla="*/ 0 w 198"/>
                    <a:gd name="T35" fmla="*/ 3 h 314"/>
                    <a:gd name="T36" fmla="*/ 0 w 198"/>
                    <a:gd name="T37" fmla="*/ 4 h 314"/>
                    <a:gd name="T38" fmla="*/ 0 w 198"/>
                    <a:gd name="T39" fmla="*/ 5 h 314"/>
                    <a:gd name="T40" fmla="*/ 0 w 198"/>
                    <a:gd name="T41" fmla="*/ 5 h 314"/>
                    <a:gd name="T42" fmla="*/ 0 w 198"/>
                    <a:gd name="T43" fmla="*/ 5 h 314"/>
                    <a:gd name="T44" fmla="*/ 0 w 198"/>
                    <a:gd name="T45" fmla="*/ 5 h 314"/>
                    <a:gd name="T46" fmla="*/ 1 w 198"/>
                    <a:gd name="T47" fmla="*/ 5 h 314"/>
                    <a:gd name="T48" fmla="*/ 1 w 198"/>
                    <a:gd name="T49" fmla="*/ 5 h 314"/>
                    <a:gd name="T50" fmla="*/ 2 w 198"/>
                    <a:gd name="T51" fmla="*/ 5 h 314"/>
                    <a:gd name="T52" fmla="*/ 2 w 198"/>
                    <a:gd name="T53" fmla="*/ 5 h 314"/>
                    <a:gd name="T54" fmla="*/ 3 w 198"/>
                    <a:gd name="T55" fmla="*/ 4 h 314"/>
                    <a:gd name="T56" fmla="*/ 3 w 198"/>
                    <a:gd name="T57" fmla="*/ 3 h 314"/>
                    <a:gd name="T58" fmla="*/ 2 w 198"/>
                    <a:gd name="T59" fmla="*/ 3 h 314"/>
                    <a:gd name="T60" fmla="*/ 2 w 198"/>
                    <a:gd name="T61" fmla="*/ 2 h 314"/>
                    <a:gd name="T62" fmla="*/ 2 w 198"/>
                    <a:gd name="T63" fmla="*/ 1 h 314"/>
                    <a:gd name="T64" fmla="*/ 2 w 198"/>
                    <a:gd name="T65" fmla="*/ 0 h 3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8"/>
                    <a:gd name="T100" fmla="*/ 0 h 314"/>
                    <a:gd name="T101" fmla="*/ 198 w 198"/>
                    <a:gd name="T102" fmla="*/ 314 h 3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8" h="314">
                      <a:moveTo>
                        <a:pt x="176" y="0"/>
                      </a:moveTo>
                      <a:lnTo>
                        <a:pt x="162" y="9"/>
                      </a:lnTo>
                      <a:lnTo>
                        <a:pt x="144" y="16"/>
                      </a:lnTo>
                      <a:lnTo>
                        <a:pt x="127" y="20"/>
                      </a:lnTo>
                      <a:lnTo>
                        <a:pt x="108" y="26"/>
                      </a:lnTo>
                      <a:lnTo>
                        <a:pt x="93" y="30"/>
                      </a:lnTo>
                      <a:lnTo>
                        <a:pt x="80" y="37"/>
                      </a:lnTo>
                      <a:lnTo>
                        <a:pt x="69" y="45"/>
                      </a:lnTo>
                      <a:lnTo>
                        <a:pt x="65" y="55"/>
                      </a:lnTo>
                      <a:lnTo>
                        <a:pt x="64" y="68"/>
                      </a:lnTo>
                      <a:lnTo>
                        <a:pt x="59" y="81"/>
                      </a:lnTo>
                      <a:lnTo>
                        <a:pt x="54" y="95"/>
                      </a:lnTo>
                      <a:lnTo>
                        <a:pt x="46" y="109"/>
                      </a:lnTo>
                      <a:lnTo>
                        <a:pt x="39" y="122"/>
                      </a:lnTo>
                      <a:lnTo>
                        <a:pt x="31" y="134"/>
                      </a:lnTo>
                      <a:lnTo>
                        <a:pt x="20" y="143"/>
                      </a:lnTo>
                      <a:lnTo>
                        <a:pt x="10" y="148"/>
                      </a:lnTo>
                      <a:lnTo>
                        <a:pt x="25" y="177"/>
                      </a:lnTo>
                      <a:lnTo>
                        <a:pt x="26" y="218"/>
                      </a:lnTo>
                      <a:lnTo>
                        <a:pt x="18" y="262"/>
                      </a:lnTo>
                      <a:lnTo>
                        <a:pt x="0" y="304"/>
                      </a:lnTo>
                      <a:lnTo>
                        <a:pt x="25" y="311"/>
                      </a:lnTo>
                      <a:lnTo>
                        <a:pt x="57" y="314"/>
                      </a:lnTo>
                      <a:lnTo>
                        <a:pt x="91" y="311"/>
                      </a:lnTo>
                      <a:lnTo>
                        <a:pt x="126" y="301"/>
                      </a:lnTo>
                      <a:lnTo>
                        <a:pt x="157" y="284"/>
                      </a:lnTo>
                      <a:lnTo>
                        <a:pt x="182" y="258"/>
                      </a:lnTo>
                      <a:lnTo>
                        <a:pt x="196" y="223"/>
                      </a:lnTo>
                      <a:lnTo>
                        <a:pt x="198" y="179"/>
                      </a:lnTo>
                      <a:lnTo>
                        <a:pt x="192" y="130"/>
                      </a:lnTo>
                      <a:lnTo>
                        <a:pt x="185" y="71"/>
                      </a:lnTo>
                      <a:lnTo>
                        <a:pt x="179" y="21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5" name="Freeform 703"/>
                <p:cNvSpPr>
                  <a:spLocks/>
                </p:cNvSpPr>
                <p:nvPr/>
              </p:nvSpPr>
              <p:spPr bwMode="auto">
                <a:xfrm>
                  <a:off x="4672" y="2740"/>
                  <a:ext cx="60" cy="30"/>
                </a:xfrm>
                <a:custGeom>
                  <a:avLst/>
                  <a:gdLst>
                    <a:gd name="T0" fmla="*/ 1 w 120"/>
                    <a:gd name="T1" fmla="*/ 1 h 59"/>
                    <a:gd name="T2" fmla="*/ 1 w 120"/>
                    <a:gd name="T3" fmla="*/ 1 h 59"/>
                    <a:gd name="T4" fmla="*/ 1 w 120"/>
                    <a:gd name="T5" fmla="*/ 1 h 59"/>
                    <a:gd name="T6" fmla="*/ 1 w 120"/>
                    <a:gd name="T7" fmla="*/ 1 h 59"/>
                    <a:gd name="T8" fmla="*/ 1 w 120"/>
                    <a:gd name="T9" fmla="*/ 1 h 59"/>
                    <a:gd name="T10" fmla="*/ 1 w 120"/>
                    <a:gd name="T11" fmla="*/ 1 h 59"/>
                    <a:gd name="T12" fmla="*/ 2 w 120"/>
                    <a:gd name="T13" fmla="*/ 1 h 59"/>
                    <a:gd name="T14" fmla="*/ 2 w 120"/>
                    <a:gd name="T15" fmla="*/ 1 h 59"/>
                    <a:gd name="T16" fmla="*/ 2 w 120"/>
                    <a:gd name="T17" fmla="*/ 1 h 59"/>
                    <a:gd name="T18" fmla="*/ 2 w 120"/>
                    <a:gd name="T19" fmla="*/ 1 h 59"/>
                    <a:gd name="T20" fmla="*/ 2 w 120"/>
                    <a:gd name="T21" fmla="*/ 0 h 59"/>
                    <a:gd name="T22" fmla="*/ 2 w 120"/>
                    <a:gd name="T23" fmla="*/ 1 h 59"/>
                    <a:gd name="T24" fmla="*/ 2 w 120"/>
                    <a:gd name="T25" fmla="*/ 1 h 59"/>
                    <a:gd name="T26" fmla="*/ 2 w 120"/>
                    <a:gd name="T27" fmla="*/ 1 h 59"/>
                    <a:gd name="T28" fmla="*/ 1 w 120"/>
                    <a:gd name="T29" fmla="*/ 1 h 59"/>
                    <a:gd name="T30" fmla="*/ 1 w 120"/>
                    <a:gd name="T31" fmla="*/ 1 h 59"/>
                    <a:gd name="T32" fmla="*/ 1 w 120"/>
                    <a:gd name="T33" fmla="*/ 1 h 59"/>
                    <a:gd name="T34" fmla="*/ 1 w 120"/>
                    <a:gd name="T35" fmla="*/ 1 h 59"/>
                    <a:gd name="T36" fmla="*/ 0 w 120"/>
                    <a:gd name="T37" fmla="*/ 1 h 59"/>
                    <a:gd name="T38" fmla="*/ 0 w 120"/>
                    <a:gd name="T39" fmla="*/ 1 h 59"/>
                    <a:gd name="T40" fmla="*/ 1 w 120"/>
                    <a:gd name="T41" fmla="*/ 1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0"/>
                    <a:gd name="T64" fmla="*/ 0 h 59"/>
                    <a:gd name="T65" fmla="*/ 120 w 120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0" h="59">
                      <a:moveTo>
                        <a:pt x="12" y="59"/>
                      </a:moveTo>
                      <a:lnTo>
                        <a:pt x="12" y="59"/>
                      </a:lnTo>
                      <a:lnTo>
                        <a:pt x="15" y="53"/>
                      </a:lnTo>
                      <a:lnTo>
                        <a:pt x="23" y="47"/>
                      </a:lnTo>
                      <a:lnTo>
                        <a:pt x="35" y="40"/>
                      </a:lnTo>
                      <a:lnTo>
                        <a:pt x="51" y="36"/>
                      </a:lnTo>
                      <a:lnTo>
                        <a:pt x="70" y="30"/>
                      </a:lnTo>
                      <a:lnTo>
                        <a:pt x="87" y="25"/>
                      </a:lnTo>
                      <a:lnTo>
                        <a:pt x="106" y="18"/>
                      </a:lnTo>
                      <a:lnTo>
                        <a:pt x="120" y="8"/>
                      </a:lnTo>
                      <a:lnTo>
                        <a:pt x="114" y="0"/>
                      </a:lnTo>
                      <a:lnTo>
                        <a:pt x="100" y="7"/>
                      </a:lnTo>
                      <a:lnTo>
                        <a:pt x="84" y="14"/>
                      </a:lnTo>
                      <a:lnTo>
                        <a:pt x="67" y="18"/>
                      </a:lnTo>
                      <a:lnTo>
                        <a:pt x="48" y="24"/>
                      </a:lnTo>
                      <a:lnTo>
                        <a:pt x="32" y="28"/>
                      </a:lnTo>
                      <a:lnTo>
                        <a:pt x="18" y="36"/>
                      </a:lnTo>
                      <a:lnTo>
                        <a:pt x="6" y="44"/>
                      </a:lnTo>
                      <a:lnTo>
                        <a:pt x="0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6" name="Freeform 704"/>
                <p:cNvSpPr>
                  <a:spLocks/>
                </p:cNvSpPr>
                <p:nvPr/>
              </p:nvSpPr>
              <p:spPr bwMode="auto">
                <a:xfrm>
                  <a:off x="4645" y="2770"/>
                  <a:ext cx="33" cy="50"/>
                </a:xfrm>
                <a:custGeom>
                  <a:avLst/>
                  <a:gdLst>
                    <a:gd name="T0" fmla="*/ 1 w 66"/>
                    <a:gd name="T1" fmla="*/ 2 h 99"/>
                    <a:gd name="T2" fmla="*/ 1 w 66"/>
                    <a:gd name="T3" fmla="*/ 2 h 99"/>
                    <a:gd name="T4" fmla="*/ 1 w 66"/>
                    <a:gd name="T5" fmla="*/ 2 h 99"/>
                    <a:gd name="T6" fmla="*/ 1 w 66"/>
                    <a:gd name="T7" fmla="*/ 2 h 99"/>
                    <a:gd name="T8" fmla="*/ 1 w 66"/>
                    <a:gd name="T9" fmla="*/ 2 h 99"/>
                    <a:gd name="T10" fmla="*/ 1 w 66"/>
                    <a:gd name="T11" fmla="*/ 1 h 99"/>
                    <a:gd name="T12" fmla="*/ 1 w 66"/>
                    <a:gd name="T13" fmla="*/ 1 h 99"/>
                    <a:gd name="T14" fmla="*/ 1 w 66"/>
                    <a:gd name="T15" fmla="*/ 1 h 99"/>
                    <a:gd name="T16" fmla="*/ 1 w 66"/>
                    <a:gd name="T17" fmla="*/ 1 h 99"/>
                    <a:gd name="T18" fmla="*/ 1 w 66"/>
                    <a:gd name="T19" fmla="*/ 0 h 99"/>
                    <a:gd name="T20" fmla="*/ 1 w 66"/>
                    <a:gd name="T21" fmla="*/ 0 h 99"/>
                    <a:gd name="T22" fmla="*/ 1 w 66"/>
                    <a:gd name="T23" fmla="*/ 1 h 99"/>
                    <a:gd name="T24" fmla="*/ 1 w 66"/>
                    <a:gd name="T25" fmla="*/ 1 h 99"/>
                    <a:gd name="T26" fmla="*/ 1 w 66"/>
                    <a:gd name="T27" fmla="*/ 1 h 99"/>
                    <a:gd name="T28" fmla="*/ 1 w 66"/>
                    <a:gd name="T29" fmla="*/ 1 h 99"/>
                    <a:gd name="T30" fmla="*/ 1 w 66"/>
                    <a:gd name="T31" fmla="*/ 2 h 99"/>
                    <a:gd name="T32" fmla="*/ 1 w 66"/>
                    <a:gd name="T33" fmla="*/ 2 h 99"/>
                    <a:gd name="T34" fmla="*/ 1 w 66"/>
                    <a:gd name="T35" fmla="*/ 2 h 99"/>
                    <a:gd name="T36" fmla="*/ 1 w 66"/>
                    <a:gd name="T37" fmla="*/ 2 h 99"/>
                    <a:gd name="T38" fmla="*/ 1 w 66"/>
                    <a:gd name="T39" fmla="*/ 2 h 99"/>
                    <a:gd name="T40" fmla="*/ 1 w 66"/>
                    <a:gd name="T41" fmla="*/ 2 h 99"/>
                    <a:gd name="T42" fmla="*/ 1 w 66"/>
                    <a:gd name="T43" fmla="*/ 2 h 99"/>
                    <a:gd name="T44" fmla="*/ 0 w 66"/>
                    <a:gd name="T45" fmla="*/ 2 h 99"/>
                    <a:gd name="T46" fmla="*/ 1 w 66"/>
                    <a:gd name="T47" fmla="*/ 2 h 99"/>
                    <a:gd name="T48" fmla="*/ 1 w 66"/>
                    <a:gd name="T49" fmla="*/ 2 h 99"/>
                    <a:gd name="T50" fmla="*/ 1 w 66"/>
                    <a:gd name="T51" fmla="*/ 2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99"/>
                    <a:gd name="T80" fmla="*/ 66 w 66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99">
                      <a:moveTo>
                        <a:pt x="10" y="89"/>
                      </a:moveTo>
                      <a:lnTo>
                        <a:pt x="7" y="99"/>
                      </a:lnTo>
                      <a:lnTo>
                        <a:pt x="18" y="93"/>
                      </a:lnTo>
                      <a:lnTo>
                        <a:pt x="30" y="83"/>
                      </a:lnTo>
                      <a:lnTo>
                        <a:pt x="40" y="70"/>
                      </a:lnTo>
                      <a:lnTo>
                        <a:pt x="47" y="57"/>
                      </a:lnTo>
                      <a:lnTo>
                        <a:pt x="54" y="43"/>
                      </a:lnTo>
                      <a:lnTo>
                        <a:pt x="60" y="27"/>
                      </a:lnTo>
                      <a:lnTo>
                        <a:pt x="64" y="14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53" y="11"/>
                      </a:lnTo>
                      <a:lnTo>
                        <a:pt x="49" y="24"/>
                      </a:lnTo>
                      <a:lnTo>
                        <a:pt x="43" y="37"/>
                      </a:lnTo>
                      <a:lnTo>
                        <a:pt x="36" y="52"/>
                      </a:lnTo>
                      <a:lnTo>
                        <a:pt x="28" y="65"/>
                      </a:lnTo>
                      <a:lnTo>
                        <a:pt x="21" y="75"/>
                      </a:lnTo>
                      <a:lnTo>
                        <a:pt x="13" y="82"/>
                      </a:lnTo>
                      <a:lnTo>
                        <a:pt x="4" y="88"/>
                      </a:lnTo>
                      <a:lnTo>
                        <a:pt x="1" y="98"/>
                      </a:lnTo>
                      <a:lnTo>
                        <a:pt x="4" y="88"/>
                      </a:lnTo>
                      <a:lnTo>
                        <a:pt x="1" y="91"/>
                      </a:lnTo>
                      <a:lnTo>
                        <a:pt x="0" y="95"/>
                      </a:lnTo>
                      <a:lnTo>
                        <a:pt x="2" y="98"/>
                      </a:lnTo>
                      <a:lnTo>
                        <a:pt x="7" y="99"/>
                      </a:lnTo>
                      <a:lnTo>
                        <a:pt x="1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7" name="Freeform 705"/>
                <p:cNvSpPr>
                  <a:spLocks/>
                </p:cNvSpPr>
                <p:nvPr/>
              </p:nvSpPr>
              <p:spPr bwMode="auto">
                <a:xfrm>
                  <a:off x="4640" y="2815"/>
                  <a:ext cx="19" cy="83"/>
                </a:xfrm>
                <a:custGeom>
                  <a:avLst/>
                  <a:gdLst>
                    <a:gd name="T0" fmla="*/ 1 w 37"/>
                    <a:gd name="T1" fmla="*/ 3 h 166"/>
                    <a:gd name="T2" fmla="*/ 1 w 37"/>
                    <a:gd name="T3" fmla="*/ 3 h 166"/>
                    <a:gd name="T4" fmla="*/ 1 w 37"/>
                    <a:gd name="T5" fmla="*/ 2 h 166"/>
                    <a:gd name="T6" fmla="*/ 1 w 37"/>
                    <a:gd name="T7" fmla="*/ 2 h 166"/>
                    <a:gd name="T8" fmla="*/ 1 w 37"/>
                    <a:gd name="T9" fmla="*/ 1 h 166"/>
                    <a:gd name="T10" fmla="*/ 1 w 37"/>
                    <a:gd name="T11" fmla="*/ 0 h 166"/>
                    <a:gd name="T12" fmla="*/ 1 w 37"/>
                    <a:gd name="T13" fmla="*/ 1 h 166"/>
                    <a:gd name="T14" fmla="*/ 1 w 37"/>
                    <a:gd name="T15" fmla="*/ 1 h 166"/>
                    <a:gd name="T16" fmla="*/ 1 w 37"/>
                    <a:gd name="T17" fmla="*/ 2 h 166"/>
                    <a:gd name="T18" fmla="*/ 1 w 37"/>
                    <a:gd name="T19" fmla="*/ 2 h 166"/>
                    <a:gd name="T20" fmla="*/ 0 w 37"/>
                    <a:gd name="T21" fmla="*/ 3 h 166"/>
                    <a:gd name="T22" fmla="*/ 1 w 37"/>
                    <a:gd name="T23" fmla="*/ 3 h 166"/>
                    <a:gd name="T24" fmla="*/ 0 w 37"/>
                    <a:gd name="T25" fmla="*/ 3 h 166"/>
                    <a:gd name="T26" fmla="*/ 0 w 37"/>
                    <a:gd name="T27" fmla="*/ 3 h 166"/>
                    <a:gd name="T28" fmla="*/ 1 w 37"/>
                    <a:gd name="T29" fmla="*/ 3 h 166"/>
                    <a:gd name="T30" fmla="*/ 1 w 37"/>
                    <a:gd name="T31" fmla="*/ 3 h 166"/>
                    <a:gd name="T32" fmla="*/ 1 w 37"/>
                    <a:gd name="T33" fmla="*/ 3 h 166"/>
                    <a:gd name="T34" fmla="*/ 1 w 37"/>
                    <a:gd name="T35" fmla="*/ 3 h 1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7"/>
                    <a:gd name="T55" fmla="*/ 0 h 166"/>
                    <a:gd name="T56" fmla="*/ 37 w 37"/>
                    <a:gd name="T57" fmla="*/ 166 h 16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7" h="166">
                      <a:moveTo>
                        <a:pt x="8" y="154"/>
                      </a:moveTo>
                      <a:lnTo>
                        <a:pt x="11" y="163"/>
                      </a:lnTo>
                      <a:lnTo>
                        <a:pt x="28" y="120"/>
                      </a:lnTo>
                      <a:lnTo>
                        <a:pt x="37" y="74"/>
                      </a:lnTo>
                      <a:lnTo>
                        <a:pt x="36" y="32"/>
                      </a:lnTo>
                      <a:lnTo>
                        <a:pt x="20" y="0"/>
                      </a:lnTo>
                      <a:lnTo>
                        <a:pt x="11" y="9"/>
                      </a:lnTo>
                      <a:lnTo>
                        <a:pt x="24" y="35"/>
                      </a:lnTo>
                      <a:lnTo>
                        <a:pt x="25" y="74"/>
                      </a:lnTo>
                      <a:lnTo>
                        <a:pt x="17" y="117"/>
                      </a:lnTo>
                      <a:lnTo>
                        <a:pt x="0" y="157"/>
                      </a:lnTo>
                      <a:lnTo>
                        <a:pt x="2" y="166"/>
                      </a:lnTo>
                      <a:lnTo>
                        <a:pt x="0" y="157"/>
                      </a:lnTo>
                      <a:lnTo>
                        <a:pt x="0" y="162"/>
                      </a:lnTo>
                      <a:lnTo>
                        <a:pt x="4" y="166"/>
                      </a:lnTo>
                      <a:lnTo>
                        <a:pt x="8" y="166"/>
                      </a:lnTo>
                      <a:lnTo>
                        <a:pt x="11" y="163"/>
                      </a:lnTo>
                      <a:lnTo>
                        <a:pt x="8" y="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8" name="Freeform 706"/>
                <p:cNvSpPr>
                  <a:spLocks/>
                </p:cNvSpPr>
                <p:nvPr/>
              </p:nvSpPr>
              <p:spPr bwMode="auto">
                <a:xfrm>
                  <a:off x="4641" y="2832"/>
                  <a:ext cx="103" cy="71"/>
                </a:xfrm>
                <a:custGeom>
                  <a:avLst/>
                  <a:gdLst>
                    <a:gd name="T0" fmla="*/ 3 w 207"/>
                    <a:gd name="T1" fmla="*/ 0 h 143"/>
                    <a:gd name="T2" fmla="*/ 3 w 207"/>
                    <a:gd name="T3" fmla="*/ 0 h 143"/>
                    <a:gd name="T4" fmla="*/ 3 w 207"/>
                    <a:gd name="T5" fmla="*/ 0 h 143"/>
                    <a:gd name="T6" fmla="*/ 2 w 207"/>
                    <a:gd name="T7" fmla="*/ 1 h 143"/>
                    <a:gd name="T8" fmla="*/ 2 w 207"/>
                    <a:gd name="T9" fmla="*/ 1 h 143"/>
                    <a:gd name="T10" fmla="*/ 1 w 207"/>
                    <a:gd name="T11" fmla="*/ 1 h 143"/>
                    <a:gd name="T12" fmla="*/ 1 w 207"/>
                    <a:gd name="T13" fmla="*/ 1 h 143"/>
                    <a:gd name="T14" fmla="*/ 0 w 207"/>
                    <a:gd name="T15" fmla="*/ 2 h 143"/>
                    <a:gd name="T16" fmla="*/ 0 w 207"/>
                    <a:gd name="T17" fmla="*/ 1 h 143"/>
                    <a:gd name="T18" fmla="*/ 0 w 207"/>
                    <a:gd name="T19" fmla="*/ 1 h 143"/>
                    <a:gd name="T20" fmla="*/ 0 w 207"/>
                    <a:gd name="T21" fmla="*/ 2 h 143"/>
                    <a:gd name="T22" fmla="*/ 0 w 207"/>
                    <a:gd name="T23" fmla="*/ 2 h 143"/>
                    <a:gd name="T24" fmla="*/ 0 w 207"/>
                    <a:gd name="T25" fmla="*/ 2 h 143"/>
                    <a:gd name="T26" fmla="*/ 1 w 207"/>
                    <a:gd name="T27" fmla="*/ 2 h 143"/>
                    <a:gd name="T28" fmla="*/ 2 w 207"/>
                    <a:gd name="T29" fmla="*/ 2 h 143"/>
                    <a:gd name="T30" fmla="*/ 2 w 207"/>
                    <a:gd name="T31" fmla="*/ 1 h 143"/>
                    <a:gd name="T32" fmla="*/ 2 w 207"/>
                    <a:gd name="T33" fmla="*/ 1 h 143"/>
                    <a:gd name="T34" fmla="*/ 3 w 207"/>
                    <a:gd name="T35" fmla="*/ 0 h 143"/>
                    <a:gd name="T36" fmla="*/ 3 w 207"/>
                    <a:gd name="T37" fmla="*/ 0 h 143"/>
                    <a:gd name="T38" fmla="*/ 3 w 207"/>
                    <a:gd name="T39" fmla="*/ 0 h 143"/>
                    <a:gd name="T40" fmla="*/ 3 w 207"/>
                    <a:gd name="T41" fmla="*/ 0 h 1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7"/>
                    <a:gd name="T64" fmla="*/ 0 h 143"/>
                    <a:gd name="T65" fmla="*/ 207 w 207"/>
                    <a:gd name="T66" fmla="*/ 143 h 1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7" h="143">
                      <a:moveTo>
                        <a:pt x="195" y="0"/>
                      </a:moveTo>
                      <a:lnTo>
                        <a:pt x="195" y="0"/>
                      </a:lnTo>
                      <a:lnTo>
                        <a:pt x="194" y="44"/>
                      </a:lnTo>
                      <a:lnTo>
                        <a:pt x="179" y="76"/>
                      </a:lnTo>
                      <a:lnTo>
                        <a:pt x="156" y="101"/>
                      </a:lnTo>
                      <a:lnTo>
                        <a:pt x="127" y="117"/>
                      </a:lnTo>
                      <a:lnTo>
                        <a:pt x="94" y="127"/>
                      </a:lnTo>
                      <a:lnTo>
                        <a:pt x="60" y="128"/>
                      </a:lnTo>
                      <a:lnTo>
                        <a:pt x="28" y="127"/>
                      </a:lnTo>
                      <a:lnTo>
                        <a:pt x="6" y="119"/>
                      </a:lnTo>
                      <a:lnTo>
                        <a:pt x="0" y="131"/>
                      </a:lnTo>
                      <a:lnTo>
                        <a:pt x="28" y="138"/>
                      </a:lnTo>
                      <a:lnTo>
                        <a:pt x="60" y="143"/>
                      </a:lnTo>
                      <a:lnTo>
                        <a:pt x="94" y="138"/>
                      </a:lnTo>
                      <a:lnTo>
                        <a:pt x="130" y="128"/>
                      </a:lnTo>
                      <a:lnTo>
                        <a:pt x="165" y="109"/>
                      </a:lnTo>
                      <a:lnTo>
                        <a:pt x="191" y="82"/>
                      </a:lnTo>
                      <a:lnTo>
                        <a:pt x="205" y="44"/>
                      </a:lnTo>
                      <a:lnTo>
                        <a:pt x="207" y="0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09" name="Freeform 707"/>
                <p:cNvSpPr>
                  <a:spLocks/>
                </p:cNvSpPr>
                <p:nvPr/>
              </p:nvSpPr>
              <p:spPr bwMode="auto">
                <a:xfrm>
                  <a:off x="4728" y="2740"/>
                  <a:ext cx="16" cy="92"/>
                </a:xfrm>
                <a:custGeom>
                  <a:avLst/>
                  <a:gdLst>
                    <a:gd name="T0" fmla="*/ 0 w 34"/>
                    <a:gd name="T1" fmla="*/ 0 h 185"/>
                    <a:gd name="T2" fmla="*/ 0 w 34"/>
                    <a:gd name="T3" fmla="*/ 0 h 185"/>
                    <a:gd name="T4" fmla="*/ 0 w 34"/>
                    <a:gd name="T5" fmla="*/ 0 h 185"/>
                    <a:gd name="T6" fmla="*/ 0 w 34"/>
                    <a:gd name="T7" fmla="*/ 1 h 185"/>
                    <a:gd name="T8" fmla="*/ 0 w 34"/>
                    <a:gd name="T9" fmla="*/ 2 h 185"/>
                    <a:gd name="T10" fmla="*/ 0 w 34"/>
                    <a:gd name="T11" fmla="*/ 2 h 185"/>
                    <a:gd name="T12" fmla="*/ 0 w 34"/>
                    <a:gd name="T13" fmla="*/ 2 h 185"/>
                    <a:gd name="T14" fmla="*/ 0 w 34"/>
                    <a:gd name="T15" fmla="*/ 2 h 185"/>
                    <a:gd name="T16" fmla="*/ 0 w 34"/>
                    <a:gd name="T17" fmla="*/ 1 h 185"/>
                    <a:gd name="T18" fmla="*/ 0 w 34"/>
                    <a:gd name="T19" fmla="*/ 0 h 185"/>
                    <a:gd name="T20" fmla="*/ 0 w 34"/>
                    <a:gd name="T21" fmla="*/ 0 h 185"/>
                    <a:gd name="T22" fmla="*/ 0 w 34"/>
                    <a:gd name="T23" fmla="*/ 0 h 185"/>
                    <a:gd name="T24" fmla="*/ 0 w 34"/>
                    <a:gd name="T25" fmla="*/ 0 h 185"/>
                    <a:gd name="T26" fmla="*/ 0 w 34"/>
                    <a:gd name="T27" fmla="*/ 0 h 185"/>
                    <a:gd name="T28" fmla="*/ 0 w 34"/>
                    <a:gd name="T29" fmla="*/ 0 h 185"/>
                    <a:gd name="T30" fmla="*/ 0 w 34"/>
                    <a:gd name="T31" fmla="*/ 0 h 185"/>
                    <a:gd name="T32" fmla="*/ 0 w 34"/>
                    <a:gd name="T33" fmla="*/ 0 h 185"/>
                    <a:gd name="T34" fmla="*/ 0 w 34"/>
                    <a:gd name="T35" fmla="*/ 0 h 18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185"/>
                    <a:gd name="T56" fmla="*/ 34 w 34"/>
                    <a:gd name="T57" fmla="*/ 185 h 18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185">
                      <a:moveTo>
                        <a:pt x="9" y="10"/>
                      </a:moveTo>
                      <a:lnTo>
                        <a:pt x="0" y="6"/>
                      </a:lnTo>
                      <a:lnTo>
                        <a:pt x="3" y="27"/>
                      </a:lnTo>
                      <a:lnTo>
                        <a:pt x="9" y="77"/>
                      </a:lnTo>
                      <a:lnTo>
                        <a:pt x="16" y="136"/>
                      </a:lnTo>
                      <a:lnTo>
                        <a:pt x="22" y="185"/>
                      </a:lnTo>
                      <a:lnTo>
                        <a:pt x="34" y="185"/>
                      </a:lnTo>
                      <a:lnTo>
                        <a:pt x="28" y="136"/>
                      </a:lnTo>
                      <a:lnTo>
                        <a:pt x="21" y="77"/>
                      </a:lnTo>
                      <a:lnTo>
                        <a:pt x="15" y="27"/>
                      </a:lnTo>
                      <a:lnTo>
                        <a:pt x="12" y="6"/>
                      </a:lnTo>
                      <a:lnTo>
                        <a:pt x="3" y="2"/>
                      </a:lnTo>
                      <a:lnTo>
                        <a:pt x="12" y="6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0" name="Freeform 708"/>
                <p:cNvSpPr>
                  <a:spLocks/>
                </p:cNvSpPr>
                <p:nvPr/>
              </p:nvSpPr>
              <p:spPr bwMode="auto">
                <a:xfrm>
                  <a:off x="4514" y="2651"/>
                  <a:ext cx="229" cy="261"/>
                </a:xfrm>
                <a:custGeom>
                  <a:avLst/>
                  <a:gdLst>
                    <a:gd name="T0" fmla="*/ 4 w 459"/>
                    <a:gd name="T1" fmla="*/ 5 h 522"/>
                    <a:gd name="T2" fmla="*/ 4 w 459"/>
                    <a:gd name="T3" fmla="*/ 5 h 522"/>
                    <a:gd name="T4" fmla="*/ 4 w 459"/>
                    <a:gd name="T5" fmla="*/ 4 h 522"/>
                    <a:gd name="T6" fmla="*/ 5 w 459"/>
                    <a:gd name="T7" fmla="*/ 4 h 522"/>
                    <a:gd name="T8" fmla="*/ 5 w 459"/>
                    <a:gd name="T9" fmla="*/ 4 h 522"/>
                    <a:gd name="T10" fmla="*/ 5 w 459"/>
                    <a:gd name="T11" fmla="*/ 3 h 522"/>
                    <a:gd name="T12" fmla="*/ 6 w 459"/>
                    <a:gd name="T13" fmla="*/ 3 h 522"/>
                    <a:gd name="T14" fmla="*/ 6 w 459"/>
                    <a:gd name="T15" fmla="*/ 3 h 522"/>
                    <a:gd name="T16" fmla="*/ 6 w 459"/>
                    <a:gd name="T17" fmla="*/ 3 h 522"/>
                    <a:gd name="T18" fmla="*/ 7 w 459"/>
                    <a:gd name="T19" fmla="*/ 2 h 522"/>
                    <a:gd name="T20" fmla="*/ 7 w 459"/>
                    <a:gd name="T21" fmla="*/ 1 h 522"/>
                    <a:gd name="T22" fmla="*/ 6 w 459"/>
                    <a:gd name="T23" fmla="*/ 1 h 522"/>
                    <a:gd name="T24" fmla="*/ 5 w 459"/>
                    <a:gd name="T25" fmla="*/ 0 h 522"/>
                    <a:gd name="T26" fmla="*/ 4 w 459"/>
                    <a:gd name="T27" fmla="*/ 1 h 522"/>
                    <a:gd name="T28" fmla="*/ 3 w 459"/>
                    <a:gd name="T29" fmla="*/ 1 h 522"/>
                    <a:gd name="T30" fmla="*/ 3 w 459"/>
                    <a:gd name="T31" fmla="*/ 1 h 522"/>
                    <a:gd name="T32" fmla="*/ 2 w 459"/>
                    <a:gd name="T33" fmla="*/ 1 h 522"/>
                    <a:gd name="T34" fmla="*/ 1 w 459"/>
                    <a:gd name="T35" fmla="*/ 1 h 522"/>
                    <a:gd name="T36" fmla="*/ 1 w 459"/>
                    <a:gd name="T37" fmla="*/ 2 h 522"/>
                    <a:gd name="T38" fmla="*/ 1 w 459"/>
                    <a:gd name="T39" fmla="*/ 2 h 522"/>
                    <a:gd name="T40" fmla="*/ 1 w 459"/>
                    <a:gd name="T41" fmla="*/ 3 h 522"/>
                    <a:gd name="T42" fmla="*/ 1 w 459"/>
                    <a:gd name="T43" fmla="*/ 4 h 522"/>
                    <a:gd name="T44" fmla="*/ 1 w 459"/>
                    <a:gd name="T45" fmla="*/ 6 h 522"/>
                    <a:gd name="T46" fmla="*/ 0 w 459"/>
                    <a:gd name="T47" fmla="*/ 7 h 522"/>
                    <a:gd name="T48" fmla="*/ 0 w 459"/>
                    <a:gd name="T49" fmla="*/ 7 h 522"/>
                    <a:gd name="T50" fmla="*/ 1 w 459"/>
                    <a:gd name="T51" fmla="*/ 8 h 522"/>
                    <a:gd name="T52" fmla="*/ 2 w 459"/>
                    <a:gd name="T53" fmla="*/ 8 h 522"/>
                    <a:gd name="T54" fmla="*/ 3 w 459"/>
                    <a:gd name="T55" fmla="*/ 8 h 522"/>
                    <a:gd name="T56" fmla="*/ 3 w 459"/>
                    <a:gd name="T57" fmla="*/ 8 h 522"/>
                    <a:gd name="T58" fmla="*/ 4 w 459"/>
                    <a:gd name="T59" fmla="*/ 7 h 522"/>
                    <a:gd name="T60" fmla="*/ 4 w 459"/>
                    <a:gd name="T61" fmla="*/ 6 h 522"/>
                    <a:gd name="T62" fmla="*/ 4 w 459"/>
                    <a:gd name="T63" fmla="*/ 5 h 52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9"/>
                    <a:gd name="T97" fmla="*/ 0 h 522"/>
                    <a:gd name="T98" fmla="*/ 459 w 459"/>
                    <a:gd name="T99" fmla="*/ 522 h 52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9" h="522">
                      <a:moveTo>
                        <a:pt x="268" y="331"/>
                      </a:moveTo>
                      <a:lnTo>
                        <a:pt x="278" y="326"/>
                      </a:lnTo>
                      <a:lnTo>
                        <a:pt x="289" y="317"/>
                      </a:lnTo>
                      <a:lnTo>
                        <a:pt x="297" y="305"/>
                      </a:lnTo>
                      <a:lnTo>
                        <a:pt x="304" y="292"/>
                      </a:lnTo>
                      <a:lnTo>
                        <a:pt x="312" y="278"/>
                      </a:lnTo>
                      <a:lnTo>
                        <a:pt x="317" y="264"/>
                      </a:lnTo>
                      <a:lnTo>
                        <a:pt x="322" y="251"/>
                      </a:lnTo>
                      <a:lnTo>
                        <a:pt x="323" y="238"/>
                      </a:lnTo>
                      <a:lnTo>
                        <a:pt x="327" y="228"/>
                      </a:lnTo>
                      <a:lnTo>
                        <a:pt x="338" y="220"/>
                      </a:lnTo>
                      <a:lnTo>
                        <a:pt x="351" y="213"/>
                      </a:lnTo>
                      <a:lnTo>
                        <a:pt x="366" y="209"/>
                      </a:lnTo>
                      <a:lnTo>
                        <a:pt x="385" y="203"/>
                      </a:lnTo>
                      <a:lnTo>
                        <a:pt x="402" y="199"/>
                      </a:lnTo>
                      <a:lnTo>
                        <a:pt x="420" y="192"/>
                      </a:lnTo>
                      <a:lnTo>
                        <a:pt x="434" y="183"/>
                      </a:lnTo>
                      <a:lnTo>
                        <a:pt x="444" y="170"/>
                      </a:lnTo>
                      <a:lnTo>
                        <a:pt x="453" y="148"/>
                      </a:lnTo>
                      <a:lnTo>
                        <a:pt x="457" y="119"/>
                      </a:lnTo>
                      <a:lnTo>
                        <a:pt x="459" y="88"/>
                      </a:lnTo>
                      <a:lnTo>
                        <a:pt x="451" y="57"/>
                      </a:lnTo>
                      <a:lnTo>
                        <a:pt x="436" y="30"/>
                      </a:lnTo>
                      <a:lnTo>
                        <a:pt x="408" y="11"/>
                      </a:lnTo>
                      <a:lnTo>
                        <a:pt x="369" y="1"/>
                      </a:lnTo>
                      <a:lnTo>
                        <a:pt x="346" y="0"/>
                      </a:lnTo>
                      <a:lnTo>
                        <a:pt x="322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50" y="7"/>
                      </a:lnTo>
                      <a:lnTo>
                        <a:pt x="227" y="13"/>
                      </a:lnTo>
                      <a:lnTo>
                        <a:pt x="204" y="20"/>
                      </a:lnTo>
                      <a:lnTo>
                        <a:pt x="182" y="28"/>
                      </a:lnTo>
                      <a:lnTo>
                        <a:pt x="160" y="39"/>
                      </a:lnTo>
                      <a:lnTo>
                        <a:pt x="142" y="50"/>
                      </a:lnTo>
                      <a:lnTo>
                        <a:pt x="126" y="65"/>
                      </a:lnTo>
                      <a:lnTo>
                        <a:pt x="110" y="79"/>
                      </a:lnTo>
                      <a:lnTo>
                        <a:pt x="97" y="96"/>
                      </a:lnTo>
                      <a:lnTo>
                        <a:pt x="88" y="116"/>
                      </a:lnTo>
                      <a:lnTo>
                        <a:pt x="81" y="138"/>
                      </a:lnTo>
                      <a:lnTo>
                        <a:pt x="77" y="161"/>
                      </a:lnTo>
                      <a:lnTo>
                        <a:pt x="77" y="183"/>
                      </a:lnTo>
                      <a:lnTo>
                        <a:pt x="77" y="217"/>
                      </a:lnTo>
                      <a:lnTo>
                        <a:pt x="77" y="261"/>
                      </a:lnTo>
                      <a:lnTo>
                        <a:pt x="74" y="310"/>
                      </a:lnTo>
                      <a:lnTo>
                        <a:pt x="65" y="357"/>
                      </a:lnTo>
                      <a:lnTo>
                        <a:pt x="52" y="401"/>
                      </a:lnTo>
                      <a:lnTo>
                        <a:pt x="31" y="435"/>
                      </a:lnTo>
                      <a:lnTo>
                        <a:pt x="0" y="454"/>
                      </a:lnTo>
                      <a:lnTo>
                        <a:pt x="19" y="463"/>
                      </a:lnTo>
                      <a:lnTo>
                        <a:pt x="46" y="473"/>
                      </a:lnTo>
                      <a:lnTo>
                        <a:pt x="80" y="483"/>
                      </a:lnTo>
                      <a:lnTo>
                        <a:pt x="116" y="494"/>
                      </a:lnTo>
                      <a:lnTo>
                        <a:pt x="152" y="505"/>
                      </a:lnTo>
                      <a:lnTo>
                        <a:pt x="183" y="513"/>
                      </a:lnTo>
                      <a:lnTo>
                        <a:pt x="209" y="519"/>
                      </a:lnTo>
                      <a:lnTo>
                        <a:pt x="225" y="522"/>
                      </a:lnTo>
                      <a:lnTo>
                        <a:pt x="242" y="507"/>
                      </a:lnTo>
                      <a:lnTo>
                        <a:pt x="258" y="487"/>
                      </a:lnTo>
                      <a:lnTo>
                        <a:pt x="270" y="460"/>
                      </a:lnTo>
                      <a:lnTo>
                        <a:pt x="280" y="431"/>
                      </a:lnTo>
                      <a:lnTo>
                        <a:pt x="284" y="401"/>
                      </a:lnTo>
                      <a:lnTo>
                        <a:pt x="284" y="373"/>
                      </a:lnTo>
                      <a:lnTo>
                        <a:pt x="280" y="349"/>
                      </a:lnTo>
                      <a:lnTo>
                        <a:pt x="268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1" name="Freeform 709"/>
                <p:cNvSpPr>
                  <a:spLocks/>
                </p:cNvSpPr>
                <p:nvPr/>
              </p:nvSpPr>
              <p:spPr bwMode="auto">
                <a:xfrm>
                  <a:off x="4647" y="2770"/>
                  <a:ext cx="31" cy="50"/>
                </a:xfrm>
                <a:custGeom>
                  <a:avLst/>
                  <a:gdLst>
                    <a:gd name="T0" fmla="*/ 1 w 62"/>
                    <a:gd name="T1" fmla="*/ 0 h 99"/>
                    <a:gd name="T2" fmla="*/ 1 w 62"/>
                    <a:gd name="T3" fmla="*/ 0 h 99"/>
                    <a:gd name="T4" fmla="*/ 1 w 62"/>
                    <a:gd name="T5" fmla="*/ 1 h 99"/>
                    <a:gd name="T6" fmla="*/ 1 w 62"/>
                    <a:gd name="T7" fmla="*/ 1 h 99"/>
                    <a:gd name="T8" fmla="*/ 1 w 62"/>
                    <a:gd name="T9" fmla="*/ 1 h 99"/>
                    <a:gd name="T10" fmla="*/ 1 w 62"/>
                    <a:gd name="T11" fmla="*/ 1 h 99"/>
                    <a:gd name="T12" fmla="*/ 1 w 62"/>
                    <a:gd name="T13" fmla="*/ 2 h 99"/>
                    <a:gd name="T14" fmla="*/ 1 w 62"/>
                    <a:gd name="T15" fmla="*/ 2 h 99"/>
                    <a:gd name="T16" fmla="*/ 1 w 62"/>
                    <a:gd name="T17" fmla="*/ 2 h 99"/>
                    <a:gd name="T18" fmla="*/ 0 w 62"/>
                    <a:gd name="T19" fmla="*/ 2 h 99"/>
                    <a:gd name="T20" fmla="*/ 1 w 62"/>
                    <a:gd name="T21" fmla="*/ 2 h 99"/>
                    <a:gd name="T22" fmla="*/ 1 w 62"/>
                    <a:gd name="T23" fmla="*/ 2 h 99"/>
                    <a:gd name="T24" fmla="*/ 1 w 62"/>
                    <a:gd name="T25" fmla="*/ 2 h 99"/>
                    <a:gd name="T26" fmla="*/ 1 w 62"/>
                    <a:gd name="T27" fmla="*/ 2 h 99"/>
                    <a:gd name="T28" fmla="*/ 1 w 62"/>
                    <a:gd name="T29" fmla="*/ 1 h 99"/>
                    <a:gd name="T30" fmla="*/ 1 w 62"/>
                    <a:gd name="T31" fmla="*/ 1 h 99"/>
                    <a:gd name="T32" fmla="*/ 1 w 62"/>
                    <a:gd name="T33" fmla="*/ 1 h 99"/>
                    <a:gd name="T34" fmla="*/ 1 w 62"/>
                    <a:gd name="T35" fmla="*/ 1 h 99"/>
                    <a:gd name="T36" fmla="*/ 1 w 62"/>
                    <a:gd name="T37" fmla="*/ 0 h 99"/>
                    <a:gd name="T38" fmla="*/ 1 w 62"/>
                    <a:gd name="T39" fmla="*/ 0 h 99"/>
                    <a:gd name="T40" fmla="*/ 1 w 62"/>
                    <a:gd name="T41" fmla="*/ 0 h 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99"/>
                    <a:gd name="T65" fmla="*/ 62 w 62"/>
                    <a:gd name="T66" fmla="*/ 99 h 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99">
                      <a:moveTo>
                        <a:pt x="50" y="0"/>
                      </a:moveTo>
                      <a:lnTo>
                        <a:pt x="50" y="0"/>
                      </a:lnTo>
                      <a:lnTo>
                        <a:pt x="49" y="11"/>
                      </a:lnTo>
                      <a:lnTo>
                        <a:pt x="45" y="24"/>
                      </a:lnTo>
                      <a:lnTo>
                        <a:pt x="39" y="37"/>
                      </a:lnTo>
                      <a:lnTo>
                        <a:pt x="32" y="52"/>
                      </a:lnTo>
                      <a:lnTo>
                        <a:pt x="24" y="65"/>
                      </a:lnTo>
                      <a:lnTo>
                        <a:pt x="17" y="75"/>
                      </a:lnTo>
                      <a:lnTo>
                        <a:pt x="9" y="82"/>
                      </a:lnTo>
                      <a:lnTo>
                        <a:pt x="0" y="88"/>
                      </a:lnTo>
                      <a:lnTo>
                        <a:pt x="3" y="99"/>
                      </a:lnTo>
                      <a:lnTo>
                        <a:pt x="14" y="93"/>
                      </a:lnTo>
                      <a:lnTo>
                        <a:pt x="26" y="83"/>
                      </a:lnTo>
                      <a:lnTo>
                        <a:pt x="36" y="70"/>
                      </a:lnTo>
                      <a:lnTo>
                        <a:pt x="43" y="57"/>
                      </a:lnTo>
                      <a:lnTo>
                        <a:pt x="50" y="43"/>
                      </a:lnTo>
                      <a:lnTo>
                        <a:pt x="56" y="27"/>
                      </a:lnTo>
                      <a:lnTo>
                        <a:pt x="60" y="14"/>
                      </a:lnTo>
                      <a:lnTo>
                        <a:pt x="6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2" name="Freeform 710"/>
                <p:cNvSpPr>
                  <a:spLocks/>
                </p:cNvSpPr>
                <p:nvPr/>
              </p:nvSpPr>
              <p:spPr bwMode="auto">
                <a:xfrm>
                  <a:off x="4672" y="2740"/>
                  <a:ext cx="60" cy="30"/>
                </a:xfrm>
                <a:custGeom>
                  <a:avLst/>
                  <a:gdLst>
                    <a:gd name="T0" fmla="*/ 2 w 120"/>
                    <a:gd name="T1" fmla="*/ 0 h 61"/>
                    <a:gd name="T2" fmla="*/ 2 w 120"/>
                    <a:gd name="T3" fmla="*/ 0 h 61"/>
                    <a:gd name="T4" fmla="*/ 2 w 120"/>
                    <a:gd name="T5" fmla="*/ 0 h 61"/>
                    <a:gd name="T6" fmla="*/ 2 w 120"/>
                    <a:gd name="T7" fmla="*/ 0 h 61"/>
                    <a:gd name="T8" fmla="*/ 2 w 120"/>
                    <a:gd name="T9" fmla="*/ 0 h 61"/>
                    <a:gd name="T10" fmla="*/ 1 w 120"/>
                    <a:gd name="T11" fmla="*/ 0 h 61"/>
                    <a:gd name="T12" fmla="*/ 1 w 120"/>
                    <a:gd name="T13" fmla="*/ 0 h 61"/>
                    <a:gd name="T14" fmla="*/ 1 w 120"/>
                    <a:gd name="T15" fmla="*/ 0 h 61"/>
                    <a:gd name="T16" fmla="*/ 1 w 120"/>
                    <a:gd name="T17" fmla="*/ 0 h 61"/>
                    <a:gd name="T18" fmla="*/ 0 w 120"/>
                    <a:gd name="T19" fmla="*/ 0 h 61"/>
                    <a:gd name="T20" fmla="*/ 1 w 120"/>
                    <a:gd name="T21" fmla="*/ 0 h 61"/>
                    <a:gd name="T22" fmla="*/ 1 w 120"/>
                    <a:gd name="T23" fmla="*/ 0 h 61"/>
                    <a:gd name="T24" fmla="*/ 1 w 120"/>
                    <a:gd name="T25" fmla="*/ 0 h 61"/>
                    <a:gd name="T26" fmla="*/ 1 w 120"/>
                    <a:gd name="T27" fmla="*/ 0 h 61"/>
                    <a:gd name="T28" fmla="*/ 1 w 120"/>
                    <a:gd name="T29" fmla="*/ 0 h 61"/>
                    <a:gd name="T30" fmla="*/ 2 w 120"/>
                    <a:gd name="T31" fmla="*/ 0 h 61"/>
                    <a:gd name="T32" fmla="*/ 2 w 120"/>
                    <a:gd name="T33" fmla="*/ 0 h 61"/>
                    <a:gd name="T34" fmla="*/ 2 w 120"/>
                    <a:gd name="T35" fmla="*/ 0 h 61"/>
                    <a:gd name="T36" fmla="*/ 2 w 120"/>
                    <a:gd name="T37" fmla="*/ 0 h 61"/>
                    <a:gd name="T38" fmla="*/ 2 w 120"/>
                    <a:gd name="T39" fmla="*/ 0 h 61"/>
                    <a:gd name="T40" fmla="*/ 2 w 120"/>
                    <a:gd name="T41" fmla="*/ 0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0"/>
                    <a:gd name="T64" fmla="*/ 0 h 61"/>
                    <a:gd name="T65" fmla="*/ 120 w 120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0" h="61">
                      <a:moveTo>
                        <a:pt x="114" y="0"/>
                      </a:moveTo>
                      <a:lnTo>
                        <a:pt x="114" y="2"/>
                      </a:lnTo>
                      <a:lnTo>
                        <a:pt x="100" y="9"/>
                      </a:lnTo>
                      <a:lnTo>
                        <a:pt x="84" y="16"/>
                      </a:lnTo>
                      <a:lnTo>
                        <a:pt x="67" y="20"/>
                      </a:lnTo>
                      <a:lnTo>
                        <a:pt x="48" y="26"/>
                      </a:lnTo>
                      <a:lnTo>
                        <a:pt x="32" y="30"/>
                      </a:lnTo>
                      <a:lnTo>
                        <a:pt x="18" y="38"/>
                      </a:lnTo>
                      <a:lnTo>
                        <a:pt x="6" y="46"/>
                      </a:lnTo>
                      <a:lnTo>
                        <a:pt x="0" y="61"/>
                      </a:lnTo>
                      <a:lnTo>
                        <a:pt x="12" y="61"/>
                      </a:lnTo>
                      <a:lnTo>
                        <a:pt x="15" y="55"/>
                      </a:lnTo>
                      <a:lnTo>
                        <a:pt x="23" y="49"/>
                      </a:lnTo>
                      <a:lnTo>
                        <a:pt x="35" y="42"/>
                      </a:lnTo>
                      <a:lnTo>
                        <a:pt x="51" y="38"/>
                      </a:lnTo>
                      <a:lnTo>
                        <a:pt x="70" y="32"/>
                      </a:lnTo>
                      <a:lnTo>
                        <a:pt x="87" y="27"/>
                      </a:lnTo>
                      <a:lnTo>
                        <a:pt x="106" y="20"/>
                      </a:lnTo>
                      <a:lnTo>
                        <a:pt x="120" y="10"/>
                      </a:lnTo>
                      <a:lnTo>
                        <a:pt x="120" y="1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3" name="Freeform 711"/>
                <p:cNvSpPr>
                  <a:spLocks/>
                </p:cNvSpPr>
                <p:nvPr/>
              </p:nvSpPr>
              <p:spPr bwMode="auto">
                <a:xfrm>
                  <a:off x="4698" y="2649"/>
                  <a:ext cx="48" cy="96"/>
                </a:xfrm>
                <a:custGeom>
                  <a:avLst/>
                  <a:gdLst>
                    <a:gd name="T0" fmla="*/ 0 w 95"/>
                    <a:gd name="T1" fmla="*/ 0 h 194"/>
                    <a:gd name="T2" fmla="*/ 0 w 95"/>
                    <a:gd name="T3" fmla="*/ 0 h 194"/>
                    <a:gd name="T4" fmla="*/ 1 w 95"/>
                    <a:gd name="T5" fmla="*/ 0 h 194"/>
                    <a:gd name="T6" fmla="*/ 1 w 95"/>
                    <a:gd name="T7" fmla="*/ 0 h 194"/>
                    <a:gd name="T8" fmla="*/ 2 w 95"/>
                    <a:gd name="T9" fmla="*/ 1 h 194"/>
                    <a:gd name="T10" fmla="*/ 2 w 95"/>
                    <a:gd name="T11" fmla="*/ 1 h 194"/>
                    <a:gd name="T12" fmla="*/ 2 w 95"/>
                    <a:gd name="T13" fmla="*/ 1 h 194"/>
                    <a:gd name="T14" fmla="*/ 2 w 95"/>
                    <a:gd name="T15" fmla="*/ 2 h 194"/>
                    <a:gd name="T16" fmla="*/ 2 w 95"/>
                    <a:gd name="T17" fmla="*/ 2 h 194"/>
                    <a:gd name="T18" fmla="*/ 1 w 95"/>
                    <a:gd name="T19" fmla="*/ 2 h 194"/>
                    <a:gd name="T20" fmla="*/ 2 w 95"/>
                    <a:gd name="T21" fmla="*/ 3 h 194"/>
                    <a:gd name="T22" fmla="*/ 2 w 95"/>
                    <a:gd name="T23" fmla="*/ 2 h 194"/>
                    <a:gd name="T24" fmla="*/ 2 w 95"/>
                    <a:gd name="T25" fmla="*/ 2 h 194"/>
                    <a:gd name="T26" fmla="*/ 2 w 95"/>
                    <a:gd name="T27" fmla="*/ 1 h 194"/>
                    <a:gd name="T28" fmla="*/ 2 w 95"/>
                    <a:gd name="T29" fmla="*/ 1 h 194"/>
                    <a:gd name="T30" fmla="*/ 2 w 95"/>
                    <a:gd name="T31" fmla="*/ 0 h 194"/>
                    <a:gd name="T32" fmla="*/ 2 w 95"/>
                    <a:gd name="T33" fmla="*/ 0 h 194"/>
                    <a:gd name="T34" fmla="*/ 1 w 95"/>
                    <a:gd name="T35" fmla="*/ 0 h 194"/>
                    <a:gd name="T36" fmla="*/ 0 w 95"/>
                    <a:gd name="T37" fmla="*/ 0 h 194"/>
                    <a:gd name="T38" fmla="*/ 0 w 95"/>
                    <a:gd name="T39" fmla="*/ 0 h 194"/>
                    <a:gd name="T40" fmla="*/ 0 w 95"/>
                    <a:gd name="T41" fmla="*/ 0 h 19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5"/>
                    <a:gd name="T64" fmla="*/ 0 h 194"/>
                    <a:gd name="T65" fmla="*/ 95 w 95"/>
                    <a:gd name="T66" fmla="*/ 194 h 19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5" h="19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38" y="22"/>
                      </a:lnTo>
                      <a:lnTo>
                        <a:pt x="62" y="39"/>
                      </a:lnTo>
                      <a:lnTo>
                        <a:pt x="77" y="64"/>
                      </a:lnTo>
                      <a:lnTo>
                        <a:pt x="84" y="93"/>
                      </a:lnTo>
                      <a:lnTo>
                        <a:pt x="82" y="124"/>
                      </a:lnTo>
                      <a:lnTo>
                        <a:pt x="78" y="152"/>
                      </a:lnTo>
                      <a:lnTo>
                        <a:pt x="70" y="172"/>
                      </a:lnTo>
                      <a:lnTo>
                        <a:pt x="62" y="182"/>
                      </a:lnTo>
                      <a:lnTo>
                        <a:pt x="68" y="194"/>
                      </a:lnTo>
                      <a:lnTo>
                        <a:pt x="81" y="178"/>
                      </a:lnTo>
                      <a:lnTo>
                        <a:pt x="90" y="155"/>
                      </a:lnTo>
                      <a:lnTo>
                        <a:pt x="94" y="124"/>
                      </a:lnTo>
                      <a:lnTo>
                        <a:pt x="95" y="93"/>
                      </a:lnTo>
                      <a:lnTo>
                        <a:pt x="88" y="61"/>
                      </a:lnTo>
                      <a:lnTo>
                        <a:pt x="71" y="31"/>
                      </a:lnTo>
                      <a:lnTo>
                        <a:pt x="41" y="1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4" name="Freeform 712"/>
                <p:cNvSpPr>
                  <a:spLocks/>
                </p:cNvSpPr>
                <p:nvPr/>
              </p:nvSpPr>
              <p:spPr bwMode="auto">
                <a:xfrm>
                  <a:off x="4549" y="2647"/>
                  <a:ext cx="149" cy="85"/>
                </a:xfrm>
                <a:custGeom>
                  <a:avLst/>
                  <a:gdLst>
                    <a:gd name="T0" fmla="*/ 1 w 298"/>
                    <a:gd name="T1" fmla="*/ 3 h 169"/>
                    <a:gd name="T2" fmla="*/ 1 w 298"/>
                    <a:gd name="T3" fmla="*/ 3 h 169"/>
                    <a:gd name="T4" fmla="*/ 1 w 298"/>
                    <a:gd name="T5" fmla="*/ 3 h 169"/>
                    <a:gd name="T6" fmla="*/ 1 w 298"/>
                    <a:gd name="T7" fmla="*/ 2 h 169"/>
                    <a:gd name="T8" fmla="*/ 1 w 298"/>
                    <a:gd name="T9" fmla="*/ 2 h 169"/>
                    <a:gd name="T10" fmla="*/ 1 w 298"/>
                    <a:gd name="T11" fmla="*/ 2 h 169"/>
                    <a:gd name="T12" fmla="*/ 1 w 298"/>
                    <a:gd name="T13" fmla="*/ 2 h 169"/>
                    <a:gd name="T14" fmla="*/ 1 w 298"/>
                    <a:gd name="T15" fmla="*/ 1 h 169"/>
                    <a:gd name="T16" fmla="*/ 1 w 298"/>
                    <a:gd name="T17" fmla="*/ 1 h 169"/>
                    <a:gd name="T18" fmla="*/ 2 w 298"/>
                    <a:gd name="T19" fmla="*/ 1 h 169"/>
                    <a:gd name="T20" fmla="*/ 3 w 298"/>
                    <a:gd name="T21" fmla="*/ 1 h 169"/>
                    <a:gd name="T22" fmla="*/ 3 w 298"/>
                    <a:gd name="T23" fmla="*/ 1 h 169"/>
                    <a:gd name="T24" fmla="*/ 3 w 298"/>
                    <a:gd name="T25" fmla="*/ 1 h 169"/>
                    <a:gd name="T26" fmla="*/ 3 w 298"/>
                    <a:gd name="T27" fmla="*/ 1 h 169"/>
                    <a:gd name="T28" fmla="*/ 4 w 298"/>
                    <a:gd name="T29" fmla="*/ 1 h 169"/>
                    <a:gd name="T30" fmla="*/ 4 w 298"/>
                    <a:gd name="T31" fmla="*/ 1 h 169"/>
                    <a:gd name="T32" fmla="*/ 5 w 298"/>
                    <a:gd name="T33" fmla="*/ 1 h 169"/>
                    <a:gd name="T34" fmla="*/ 5 w 298"/>
                    <a:gd name="T35" fmla="*/ 1 h 169"/>
                    <a:gd name="T36" fmla="*/ 5 w 298"/>
                    <a:gd name="T37" fmla="*/ 1 h 169"/>
                    <a:gd name="T38" fmla="*/ 5 w 298"/>
                    <a:gd name="T39" fmla="*/ 0 h 169"/>
                    <a:gd name="T40" fmla="*/ 4 w 298"/>
                    <a:gd name="T41" fmla="*/ 0 h 169"/>
                    <a:gd name="T42" fmla="*/ 4 w 298"/>
                    <a:gd name="T43" fmla="*/ 1 h 169"/>
                    <a:gd name="T44" fmla="*/ 3 w 298"/>
                    <a:gd name="T45" fmla="*/ 1 h 169"/>
                    <a:gd name="T46" fmla="*/ 3 w 298"/>
                    <a:gd name="T47" fmla="*/ 1 h 169"/>
                    <a:gd name="T48" fmla="*/ 3 w 298"/>
                    <a:gd name="T49" fmla="*/ 1 h 169"/>
                    <a:gd name="T50" fmla="*/ 3 w 298"/>
                    <a:gd name="T51" fmla="*/ 1 h 169"/>
                    <a:gd name="T52" fmla="*/ 2 w 298"/>
                    <a:gd name="T53" fmla="*/ 1 h 169"/>
                    <a:gd name="T54" fmla="*/ 1 w 298"/>
                    <a:gd name="T55" fmla="*/ 1 h 169"/>
                    <a:gd name="T56" fmla="*/ 1 w 298"/>
                    <a:gd name="T57" fmla="*/ 1 h 169"/>
                    <a:gd name="T58" fmla="*/ 1 w 298"/>
                    <a:gd name="T59" fmla="*/ 2 h 169"/>
                    <a:gd name="T60" fmla="*/ 1 w 298"/>
                    <a:gd name="T61" fmla="*/ 2 h 169"/>
                    <a:gd name="T62" fmla="*/ 1 w 298"/>
                    <a:gd name="T63" fmla="*/ 2 h 169"/>
                    <a:gd name="T64" fmla="*/ 1 w 298"/>
                    <a:gd name="T65" fmla="*/ 2 h 169"/>
                    <a:gd name="T66" fmla="*/ 1 w 298"/>
                    <a:gd name="T67" fmla="*/ 3 h 169"/>
                    <a:gd name="T68" fmla="*/ 0 w 298"/>
                    <a:gd name="T69" fmla="*/ 3 h 169"/>
                    <a:gd name="T70" fmla="*/ 0 w 298"/>
                    <a:gd name="T71" fmla="*/ 3 h 169"/>
                    <a:gd name="T72" fmla="*/ 1 w 298"/>
                    <a:gd name="T73" fmla="*/ 3 h 16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8"/>
                    <a:gd name="T112" fmla="*/ 0 h 169"/>
                    <a:gd name="T113" fmla="*/ 298 w 298"/>
                    <a:gd name="T114" fmla="*/ 169 h 16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8" h="169">
                      <a:moveTo>
                        <a:pt x="11" y="169"/>
                      </a:moveTo>
                      <a:lnTo>
                        <a:pt x="11" y="169"/>
                      </a:lnTo>
                      <a:lnTo>
                        <a:pt x="16" y="148"/>
                      </a:lnTo>
                      <a:lnTo>
                        <a:pt x="23" y="126"/>
                      </a:lnTo>
                      <a:lnTo>
                        <a:pt x="32" y="107"/>
                      </a:lnTo>
                      <a:lnTo>
                        <a:pt x="43" y="91"/>
                      </a:lnTo>
                      <a:lnTo>
                        <a:pt x="59" y="77"/>
                      </a:lnTo>
                      <a:lnTo>
                        <a:pt x="73" y="62"/>
                      </a:lnTo>
                      <a:lnTo>
                        <a:pt x="92" y="52"/>
                      </a:lnTo>
                      <a:lnTo>
                        <a:pt x="112" y="42"/>
                      </a:lnTo>
                      <a:lnTo>
                        <a:pt x="134" y="34"/>
                      </a:lnTo>
                      <a:lnTo>
                        <a:pt x="157" y="26"/>
                      </a:lnTo>
                      <a:lnTo>
                        <a:pt x="179" y="21"/>
                      </a:lnTo>
                      <a:lnTo>
                        <a:pt x="203" y="18"/>
                      </a:lnTo>
                      <a:lnTo>
                        <a:pt x="226" y="15"/>
                      </a:lnTo>
                      <a:lnTo>
                        <a:pt x="251" y="15"/>
                      </a:lnTo>
                      <a:lnTo>
                        <a:pt x="275" y="15"/>
                      </a:lnTo>
                      <a:lnTo>
                        <a:pt x="298" y="15"/>
                      </a:lnTo>
                      <a:lnTo>
                        <a:pt x="298" y="3"/>
                      </a:lnTo>
                      <a:lnTo>
                        <a:pt x="275" y="0"/>
                      </a:lnTo>
                      <a:lnTo>
                        <a:pt x="251" y="0"/>
                      </a:lnTo>
                      <a:lnTo>
                        <a:pt x="226" y="3"/>
                      </a:lnTo>
                      <a:lnTo>
                        <a:pt x="203" y="6"/>
                      </a:lnTo>
                      <a:lnTo>
                        <a:pt x="179" y="9"/>
                      </a:lnTo>
                      <a:lnTo>
                        <a:pt x="154" y="15"/>
                      </a:lnTo>
                      <a:lnTo>
                        <a:pt x="131" y="22"/>
                      </a:lnTo>
                      <a:lnTo>
                        <a:pt x="109" y="31"/>
                      </a:lnTo>
                      <a:lnTo>
                        <a:pt x="86" y="41"/>
                      </a:lnTo>
                      <a:lnTo>
                        <a:pt x="68" y="54"/>
                      </a:lnTo>
                      <a:lnTo>
                        <a:pt x="50" y="68"/>
                      </a:lnTo>
                      <a:lnTo>
                        <a:pt x="34" y="83"/>
                      </a:lnTo>
                      <a:lnTo>
                        <a:pt x="20" y="101"/>
                      </a:lnTo>
                      <a:lnTo>
                        <a:pt x="11" y="123"/>
                      </a:lnTo>
                      <a:lnTo>
                        <a:pt x="4" y="145"/>
                      </a:lnTo>
                      <a:lnTo>
                        <a:pt x="0" y="169"/>
                      </a:lnTo>
                      <a:lnTo>
                        <a:pt x="11" y="1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5" name="Freeform 713"/>
                <p:cNvSpPr>
                  <a:spLocks/>
                </p:cNvSpPr>
                <p:nvPr/>
              </p:nvSpPr>
              <p:spPr bwMode="auto">
                <a:xfrm>
                  <a:off x="4511" y="2732"/>
                  <a:ext cx="44" cy="149"/>
                </a:xfrm>
                <a:custGeom>
                  <a:avLst/>
                  <a:gdLst>
                    <a:gd name="T0" fmla="*/ 0 w 90"/>
                    <a:gd name="T1" fmla="*/ 4 h 299"/>
                    <a:gd name="T2" fmla="*/ 0 w 90"/>
                    <a:gd name="T3" fmla="*/ 4 h 299"/>
                    <a:gd name="T4" fmla="*/ 0 w 90"/>
                    <a:gd name="T5" fmla="*/ 4 h 299"/>
                    <a:gd name="T6" fmla="*/ 0 w 90"/>
                    <a:gd name="T7" fmla="*/ 3 h 299"/>
                    <a:gd name="T8" fmla="*/ 1 w 90"/>
                    <a:gd name="T9" fmla="*/ 3 h 299"/>
                    <a:gd name="T10" fmla="*/ 1 w 90"/>
                    <a:gd name="T11" fmla="*/ 2 h 299"/>
                    <a:gd name="T12" fmla="*/ 1 w 90"/>
                    <a:gd name="T13" fmla="*/ 1 h 299"/>
                    <a:gd name="T14" fmla="*/ 1 w 90"/>
                    <a:gd name="T15" fmla="*/ 0 h 299"/>
                    <a:gd name="T16" fmla="*/ 1 w 90"/>
                    <a:gd name="T17" fmla="*/ 0 h 299"/>
                    <a:gd name="T18" fmla="*/ 1 w 90"/>
                    <a:gd name="T19" fmla="*/ 0 h 299"/>
                    <a:gd name="T20" fmla="*/ 1 w 90"/>
                    <a:gd name="T21" fmla="*/ 0 h 299"/>
                    <a:gd name="T22" fmla="*/ 1 w 90"/>
                    <a:gd name="T23" fmla="*/ 0 h 299"/>
                    <a:gd name="T24" fmla="*/ 1 w 90"/>
                    <a:gd name="T25" fmla="*/ 0 h 299"/>
                    <a:gd name="T26" fmla="*/ 1 w 90"/>
                    <a:gd name="T27" fmla="*/ 1 h 299"/>
                    <a:gd name="T28" fmla="*/ 1 w 90"/>
                    <a:gd name="T29" fmla="*/ 2 h 299"/>
                    <a:gd name="T30" fmla="*/ 1 w 90"/>
                    <a:gd name="T31" fmla="*/ 3 h 299"/>
                    <a:gd name="T32" fmla="*/ 0 w 90"/>
                    <a:gd name="T33" fmla="*/ 3 h 299"/>
                    <a:gd name="T34" fmla="*/ 0 w 90"/>
                    <a:gd name="T35" fmla="*/ 4 h 299"/>
                    <a:gd name="T36" fmla="*/ 0 w 90"/>
                    <a:gd name="T37" fmla="*/ 4 h 299"/>
                    <a:gd name="T38" fmla="*/ 0 w 90"/>
                    <a:gd name="T39" fmla="*/ 4 h 299"/>
                    <a:gd name="T40" fmla="*/ 0 w 90"/>
                    <a:gd name="T41" fmla="*/ 4 h 299"/>
                    <a:gd name="T42" fmla="*/ 0 w 90"/>
                    <a:gd name="T43" fmla="*/ 4 h 299"/>
                    <a:gd name="T44" fmla="*/ 0 w 90"/>
                    <a:gd name="T45" fmla="*/ 4 h 299"/>
                    <a:gd name="T46" fmla="*/ 0 w 90"/>
                    <a:gd name="T47" fmla="*/ 4 h 299"/>
                    <a:gd name="T48" fmla="*/ 0 w 90"/>
                    <a:gd name="T49" fmla="*/ 4 h 299"/>
                    <a:gd name="T50" fmla="*/ 0 w 90"/>
                    <a:gd name="T51" fmla="*/ 4 h 2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0"/>
                    <a:gd name="T79" fmla="*/ 0 h 299"/>
                    <a:gd name="T80" fmla="*/ 90 w 90"/>
                    <a:gd name="T81" fmla="*/ 299 h 2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0" h="299">
                      <a:moveTo>
                        <a:pt x="9" y="287"/>
                      </a:moveTo>
                      <a:lnTo>
                        <a:pt x="8" y="299"/>
                      </a:lnTo>
                      <a:lnTo>
                        <a:pt x="41" y="279"/>
                      </a:lnTo>
                      <a:lnTo>
                        <a:pt x="64" y="243"/>
                      </a:lnTo>
                      <a:lnTo>
                        <a:pt x="77" y="198"/>
                      </a:lnTo>
                      <a:lnTo>
                        <a:pt x="86" y="149"/>
                      </a:lnTo>
                      <a:lnTo>
                        <a:pt x="88" y="100"/>
                      </a:lnTo>
                      <a:lnTo>
                        <a:pt x="90" y="56"/>
                      </a:lnTo>
                      <a:lnTo>
                        <a:pt x="90" y="22"/>
                      </a:lnTo>
                      <a:lnTo>
                        <a:pt x="88" y="0"/>
                      </a:lnTo>
                      <a:lnTo>
                        <a:pt x="77" y="0"/>
                      </a:lnTo>
                      <a:lnTo>
                        <a:pt x="75" y="22"/>
                      </a:lnTo>
                      <a:lnTo>
                        <a:pt x="75" y="56"/>
                      </a:lnTo>
                      <a:lnTo>
                        <a:pt x="77" y="100"/>
                      </a:lnTo>
                      <a:lnTo>
                        <a:pt x="74" y="149"/>
                      </a:lnTo>
                      <a:lnTo>
                        <a:pt x="65" y="195"/>
                      </a:lnTo>
                      <a:lnTo>
                        <a:pt x="52" y="237"/>
                      </a:lnTo>
                      <a:lnTo>
                        <a:pt x="32" y="270"/>
                      </a:lnTo>
                      <a:lnTo>
                        <a:pt x="5" y="287"/>
                      </a:lnTo>
                      <a:lnTo>
                        <a:pt x="3" y="299"/>
                      </a:lnTo>
                      <a:lnTo>
                        <a:pt x="5" y="287"/>
                      </a:lnTo>
                      <a:lnTo>
                        <a:pt x="2" y="290"/>
                      </a:lnTo>
                      <a:lnTo>
                        <a:pt x="0" y="295"/>
                      </a:lnTo>
                      <a:lnTo>
                        <a:pt x="3" y="297"/>
                      </a:lnTo>
                      <a:lnTo>
                        <a:pt x="8" y="299"/>
                      </a:lnTo>
                      <a:lnTo>
                        <a:pt x="9" y="2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6" name="Freeform 714"/>
                <p:cNvSpPr>
                  <a:spLocks/>
                </p:cNvSpPr>
                <p:nvPr/>
              </p:nvSpPr>
              <p:spPr bwMode="auto">
                <a:xfrm>
                  <a:off x="4512" y="2875"/>
                  <a:ext cx="117" cy="40"/>
                </a:xfrm>
                <a:custGeom>
                  <a:avLst/>
                  <a:gdLst>
                    <a:gd name="T0" fmla="*/ 4 w 234"/>
                    <a:gd name="T1" fmla="*/ 2 h 80"/>
                    <a:gd name="T2" fmla="*/ 4 w 234"/>
                    <a:gd name="T3" fmla="*/ 2 h 80"/>
                    <a:gd name="T4" fmla="*/ 4 w 234"/>
                    <a:gd name="T5" fmla="*/ 2 h 80"/>
                    <a:gd name="T6" fmla="*/ 3 w 234"/>
                    <a:gd name="T7" fmla="*/ 1 h 80"/>
                    <a:gd name="T8" fmla="*/ 3 w 234"/>
                    <a:gd name="T9" fmla="*/ 1 h 80"/>
                    <a:gd name="T10" fmla="*/ 2 w 234"/>
                    <a:gd name="T11" fmla="*/ 1 h 80"/>
                    <a:gd name="T12" fmla="*/ 2 w 234"/>
                    <a:gd name="T13" fmla="*/ 1 h 80"/>
                    <a:gd name="T14" fmla="*/ 1 w 234"/>
                    <a:gd name="T15" fmla="*/ 1 h 80"/>
                    <a:gd name="T16" fmla="*/ 1 w 234"/>
                    <a:gd name="T17" fmla="*/ 1 h 80"/>
                    <a:gd name="T18" fmla="*/ 1 w 234"/>
                    <a:gd name="T19" fmla="*/ 0 h 80"/>
                    <a:gd name="T20" fmla="*/ 0 w 234"/>
                    <a:gd name="T21" fmla="*/ 1 h 80"/>
                    <a:gd name="T22" fmla="*/ 1 w 234"/>
                    <a:gd name="T23" fmla="*/ 1 h 80"/>
                    <a:gd name="T24" fmla="*/ 1 w 234"/>
                    <a:gd name="T25" fmla="*/ 1 h 80"/>
                    <a:gd name="T26" fmla="*/ 2 w 234"/>
                    <a:gd name="T27" fmla="*/ 1 h 80"/>
                    <a:gd name="T28" fmla="*/ 2 w 234"/>
                    <a:gd name="T29" fmla="*/ 1 h 80"/>
                    <a:gd name="T30" fmla="*/ 3 w 234"/>
                    <a:gd name="T31" fmla="*/ 1 h 80"/>
                    <a:gd name="T32" fmla="*/ 3 w 234"/>
                    <a:gd name="T33" fmla="*/ 2 h 80"/>
                    <a:gd name="T34" fmla="*/ 4 w 234"/>
                    <a:gd name="T35" fmla="*/ 2 h 80"/>
                    <a:gd name="T36" fmla="*/ 4 w 234"/>
                    <a:gd name="T37" fmla="*/ 2 h 80"/>
                    <a:gd name="T38" fmla="*/ 4 w 234"/>
                    <a:gd name="T39" fmla="*/ 2 h 80"/>
                    <a:gd name="T40" fmla="*/ 4 w 234"/>
                    <a:gd name="T41" fmla="*/ 2 h 80"/>
                    <a:gd name="T42" fmla="*/ 4 w 234"/>
                    <a:gd name="T43" fmla="*/ 2 h 80"/>
                    <a:gd name="T44" fmla="*/ 4 w 234"/>
                    <a:gd name="T45" fmla="*/ 2 h 80"/>
                    <a:gd name="T46" fmla="*/ 4 w 234"/>
                    <a:gd name="T47" fmla="*/ 2 h 80"/>
                    <a:gd name="T48" fmla="*/ 4 w 234"/>
                    <a:gd name="T49" fmla="*/ 2 h 80"/>
                    <a:gd name="T50" fmla="*/ 4 w 234"/>
                    <a:gd name="T51" fmla="*/ 2 h 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4"/>
                    <a:gd name="T79" fmla="*/ 0 h 80"/>
                    <a:gd name="T80" fmla="*/ 234 w 234"/>
                    <a:gd name="T81" fmla="*/ 80 h 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4" h="80">
                      <a:moveTo>
                        <a:pt x="225" y="68"/>
                      </a:moveTo>
                      <a:lnTo>
                        <a:pt x="228" y="68"/>
                      </a:lnTo>
                      <a:lnTo>
                        <a:pt x="212" y="65"/>
                      </a:lnTo>
                      <a:lnTo>
                        <a:pt x="188" y="59"/>
                      </a:lnTo>
                      <a:lnTo>
                        <a:pt x="156" y="51"/>
                      </a:lnTo>
                      <a:lnTo>
                        <a:pt x="120" y="41"/>
                      </a:lnTo>
                      <a:lnTo>
                        <a:pt x="84" y="29"/>
                      </a:lnTo>
                      <a:lnTo>
                        <a:pt x="51" y="19"/>
                      </a:lnTo>
                      <a:lnTo>
                        <a:pt x="23" y="9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21" y="21"/>
                      </a:lnTo>
                      <a:lnTo>
                        <a:pt x="48" y="31"/>
                      </a:lnTo>
                      <a:lnTo>
                        <a:pt x="81" y="41"/>
                      </a:lnTo>
                      <a:lnTo>
                        <a:pt x="117" y="52"/>
                      </a:lnTo>
                      <a:lnTo>
                        <a:pt x="153" y="62"/>
                      </a:lnTo>
                      <a:lnTo>
                        <a:pt x="185" y="71"/>
                      </a:lnTo>
                      <a:lnTo>
                        <a:pt x="212" y="77"/>
                      </a:lnTo>
                      <a:lnTo>
                        <a:pt x="228" y="80"/>
                      </a:lnTo>
                      <a:lnTo>
                        <a:pt x="231" y="80"/>
                      </a:lnTo>
                      <a:lnTo>
                        <a:pt x="228" y="80"/>
                      </a:lnTo>
                      <a:lnTo>
                        <a:pt x="232" y="78"/>
                      </a:lnTo>
                      <a:lnTo>
                        <a:pt x="234" y="74"/>
                      </a:lnTo>
                      <a:lnTo>
                        <a:pt x="232" y="70"/>
                      </a:lnTo>
                      <a:lnTo>
                        <a:pt x="228" y="68"/>
                      </a:lnTo>
                      <a:lnTo>
                        <a:pt x="225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7" name="Freeform 715"/>
                <p:cNvSpPr>
                  <a:spLocks/>
                </p:cNvSpPr>
                <p:nvPr/>
              </p:nvSpPr>
              <p:spPr bwMode="auto">
                <a:xfrm>
                  <a:off x="4625" y="2814"/>
                  <a:ext cx="34" cy="101"/>
                </a:xfrm>
                <a:custGeom>
                  <a:avLst/>
                  <a:gdLst>
                    <a:gd name="T0" fmla="*/ 1 w 68"/>
                    <a:gd name="T1" fmla="*/ 0 h 202"/>
                    <a:gd name="T2" fmla="*/ 1 w 68"/>
                    <a:gd name="T3" fmla="*/ 1 h 202"/>
                    <a:gd name="T4" fmla="*/ 1 w 68"/>
                    <a:gd name="T5" fmla="*/ 1 h 202"/>
                    <a:gd name="T6" fmla="*/ 1 w 68"/>
                    <a:gd name="T7" fmla="*/ 1 h 202"/>
                    <a:gd name="T8" fmla="*/ 1 w 68"/>
                    <a:gd name="T9" fmla="*/ 2 h 202"/>
                    <a:gd name="T10" fmla="*/ 1 w 68"/>
                    <a:gd name="T11" fmla="*/ 2 h 202"/>
                    <a:gd name="T12" fmla="*/ 1 w 68"/>
                    <a:gd name="T13" fmla="*/ 3 h 202"/>
                    <a:gd name="T14" fmla="*/ 1 w 68"/>
                    <a:gd name="T15" fmla="*/ 3 h 202"/>
                    <a:gd name="T16" fmla="*/ 1 w 68"/>
                    <a:gd name="T17" fmla="*/ 3 h 202"/>
                    <a:gd name="T18" fmla="*/ 0 w 68"/>
                    <a:gd name="T19" fmla="*/ 3 h 202"/>
                    <a:gd name="T20" fmla="*/ 1 w 68"/>
                    <a:gd name="T21" fmla="*/ 3 h 202"/>
                    <a:gd name="T22" fmla="*/ 1 w 68"/>
                    <a:gd name="T23" fmla="*/ 3 h 202"/>
                    <a:gd name="T24" fmla="*/ 1 w 68"/>
                    <a:gd name="T25" fmla="*/ 3 h 202"/>
                    <a:gd name="T26" fmla="*/ 1 w 68"/>
                    <a:gd name="T27" fmla="*/ 3 h 202"/>
                    <a:gd name="T28" fmla="*/ 1 w 68"/>
                    <a:gd name="T29" fmla="*/ 2 h 202"/>
                    <a:gd name="T30" fmla="*/ 1 w 68"/>
                    <a:gd name="T31" fmla="*/ 2 h 202"/>
                    <a:gd name="T32" fmla="*/ 1 w 68"/>
                    <a:gd name="T33" fmla="*/ 1 h 202"/>
                    <a:gd name="T34" fmla="*/ 1 w 68"/>
                    <a:gd name="T35" fmla="*/ 1 h 202"/>
                    <a:gd name="T36" fmla="*/ 1 w 68"/>
                    <a:gd name="T37" fmla="*/ 1 h 202"/>
                    <a:gd name="T38" fmla="*/ 1 w 68"/>
                    <a:gd name="T39" fmla="*/ 1 h 202"/>
                    <a:gd name="T40" fmla="*/ 1 w 68"/>
                    <a:gd name="T41" fmla="*/ 1 h 202"/>
                    <a:gd name="T42" fmla="*/ 1 w 68"/>
                    <a:gd name="T43" fmla="*/ 0 h 202"/>
                    <a:gd name="T44" fmla="*/ 1 w 68"/>
                    <a:gd name="T45" fmla="*/ 1 h 202"/>
                    <a:gd name="T46" fmla="*/ 1 w 68"/>
                    <a:gd name="T47" fmla="*/ 1 h 202"/>
                    <a:gd name="T48" fmla="*/ 1 w 68"/>
                    <a:gd name="T49" fmla="*/ 1 h 202"/>
                    <a:gd name="T50" fmla="*/ 1 w 68"/>
                    <a:gd name="T51" fmla="*/ 0 h 2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202"/>
                    <a:gd name="T80" fmla="*/ 68 w 68"/>
                    <a:gd name="T81" fmla="*/ 202 h 2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202">
                      <a:moveTo>
                        <a:pt x="45" y="0"/>
                      </a:moveTo>
                      <a:lnTo>
                        <a:pt x="42" y="10"/>
                      </a:lnTo>
                      <a:lnTo>
                        <a:pt x="52" y="24"/>
                      </a:lnTo>
                      <a:lnTo>
                        <a:pt x="56" y="47"/>
                      </a:lnTo>
                      <a:lnTo>
                        <a:pt x="56" y="75"/>
                      </a:lnTo>
                      <a:lnTo>
                        <a:pt x="52" y="104"/>
                      </a:lnTo>
                      <a:lnTo>
                        <a:pt x="42" y="132"/>
                      </a:lnTo>
                      <a:lnTo>
                        <a:pt x="31" y="158"/>
                      </a:lnTo>
                      <a:lnTo>
                        <a:pt x="16" y="177"/>
                      </a:lnTo>
                      <a:lnTo>
                        <a:pt x="0" y="190"/>
                      </a:lnTo>
                      <a:lnTo>
                        <a:pt x="6" y="202"/>
                      </a:lnTo>
                      <a:lnTo>
                        <a:pt x="25" y="186"/>
                      </a:lnTo>
                      <a:lnTo>
                        <a:pt x="42" y="164"/>
                      </a:lnTo>
                      <a:lnTo>
                        <a:pt x="54" y="135"/>
                      </a:lnTo>
                      <a:lnTo>
                        <a:pt x="64" y="106"/>
                      </a:lnTo>
                      <a:lnTo>
                        <a:pt x="68" y="75"/>
                      </a:lnTo>
                      <a:lnTo>
                        <a:pt x="68" y="47"/>
                      </a:lnTo>
                      <a:lnTo>
                        <a:pt x="64" y="21"/>
                      </a:lnTo>
                      <a:lnTo>
                        <a:pt x="51" y="1"/>
                      </a:lnTo>
                      <a:lnTo>
                        <a:pt x="48" y="11"/>
                      </a:lnTo>
                      <a:lnTo>
                        <a:pt x="51" y="1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41" y="5"/>
                      </a:lnTo>
                      <a:lnTo>
                        <a:pt x="42" y="1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8" name="Freeform 716"/>
                <p:cNvSpPr>
                  <a:spLocks/>
                </p:cNvSpPr>
                <p:nvPr/>
              </p:nvSpPr>
              <p:spPr bwMode="auto">
                <a:xfrm>
                  <a:off x="4368" y="3350"/>
                  <a:ext cx="148" cy="127"/>
                </a:xfrm>
                <a:custGeom>
                  <a:avLst/>
                  <a:gdLst>
                    <a:gd name="T0" fmla="*/ 2 w 296"/>
                    <a:gd name="T1" fmla="*/ 0 h 253"/>
                    <a:gd name="T2" fmla="*/ 2 w 296"/>
                    <a:gd name="T3" fmla="*/ 1 h 253"/>
                    <a:gd name="T4" fmla="*/ 1 w 296"/>
                    <a:gd name="T5" fmla="*/ 1 h 253"/>
                    <a:gd name="T6" fmla="*/ 1 w 296"/>
                    <a:gd name="T7" fmla="*/ 1 h 253"/>
                    <a:gd name="T8" fmla="*/ 1 w 296"/>
                    <a:gd name="T9" fmla="*/ 1 h 253"/>
                    <a:gd name="T10" fmla="*/ 1 w 296"/>
                    <a:gd name="T11" fmla="*/ 1 h 253"/>
                    <a:gd name="T12" fmla="*/ 1 w 296"/>
                    <a:gd name="T13" fmla="*/ 1 h 253"/>
                    <a:gd name="T14" fmla="*/ 1 w 296"/>
                    <a:gd name="T15" fmla="*/ 2 h 253"/>
                    <a:gd name="T16" fmla="*/ 0 w 296"/>
                    <a:gd name="T17" fmla="*/ 2 h 253"/>
                    <a:gd name="T18" fmla="*/ 1 w 296"/>
                    <a:gd name="T19" fmla="*/ 2 h 253"/>
                    <a:gd name="T20" fmla="*/ 1 w 296"/>
                    <a:gd name="T21" fmla="*/ 2 h 253"/>
                    <a:gd name="T22" fmla="*/ 1 w 296"/>
                    <a:gd name="T23" fmla="*/ 2 h 253"/>
                    <a:gd name="T24" fmla="*/ 1 w 296"/>
                    <a:gd name="T25" fmla="*/ 2 h 253"/>
                    <a:gd name="T26" fmla="*/ 1 w 296"/>
                    <a:gd name="T27" fmla="*/ 3 h 253"/>
                    <a:gd name="T28" fmla="*/ 1 w 296"/>
                    <a:gd name="T29" fmla="*/ 3 h 253"/>
                    <a:gd name="T30" fmla="*/ 1 w 296"/>
                    <a:gd name="T31" fmla="*/ 3 h 253"/>
                    <a:gd name="T32" fmla="*/ 1 w 296"/>
                    <a:gd name="T33" fmla="*/ 3 h 253"/>
                    <a:gd name="T34" fmla="*/ 1 w 296"/>
                    <a:gd name="T35" fmla="*/ 3 h 253"/>
                    <a:gd name="T36" fmla="*/ 2 w 296"/>
                    <a:gd name="T37" fmla="*/ 4 h 253"/>
                    <a:gd name="T38" fmla="*/ 2 w 296"/>
                    <a:gd name="T39" fmla="*/ 4 h 253"/>
                    <a:gd name="T40" fmla="*/ 3 w 296"/>
                    <a:gd name="T41" fmla="*/ 4 h 253"/>
                    <a:gd name="T42" fmla="*/ 3 w 296"/>
                    <a:gd name="T43" fmla="*/ 4 h 253"/>
                    <a:gd name="T44" fmla="*/ 3 w 296"/>
                    <a:gd name="T45" fmla="*/ 4 h 253"/>
                    <a:gd name="T46" fmla="*/ 4 w 296"/>
                    <a:gd name="T47" fmla="*/ 4 h 253"/>
                    <a:gd name="T48" fmla="*/ 5 w 296"/>
                    <a:gd name="T49" fmla="*/ 4 h 253"/>
                    <a:gd name="T50" fmla="*/ 5 w 296"/>
                    <a:gd name="T51" fmla="*/ 4 h 253"/>
                    <a:gd name="T52" fmla="*/ 5 w 296"/>
                    <a:gd name="T53" fmla="*/ 4 h 253"/>
                    <a:gd name="T54" fmla="*/ 5 w 296"/>
                    <a:gd name="T55" fmla="*/ 4 h 253"/>
                    <a:gd name="T56" fmla="*/ 5 w 296"/>
                    <a:gd name="T57" fmla="*/ 3 h 253"/>
                    <a:gd name="T58" fmla="*/ 5 w 296"/>
                    <a:gd name="T59" fmla="*/ 3 h 253"/>
                    <a:gd name="T60" fmla="*/ 4 w 296"/>
                    <a:gd name="T61" fmla="*/ 3 h 253"/>
                    <a:gd name="T62" fmla="*/ 4 w 296"/>
                    <a:gd name="T63" fmla="*/ 2 h 253"/>
                    <a:gd name="T64" fmla="*/ 3 w 296"/>
                    <a:gd name="T65" fmla="*/ 2 h 253"/>
                    <a:gd name="T66" fmla="*/ 3 w 296"/>
                    <a:gd name="T67" fmla="*/ 2 h 253"/>
                    <a:gd name="T68" fmla="*/ 3 w 296"/>
                    <a:gd name="T69" fmla="*/ 2 h 253"/>
                    <a:gd name="T70" fmla="*/ 3 w 296"/>
                    <a:gd name="T71" fmla="*/ 2 h 253"/>
                    <a:gd name="T72" fmla="*/ 3 w 296"/>
                    <a:gd name="T73" fmla="*/ 1 h 253"/>
                    <a:gd name="T74" fmla="*/ 3 w 296"/>
                    <a:gd name="T75" fmla="*/ 1 h 253"/>
                    <a:gd name="T76" fmla="*/ 3 w 296"/>
                    <a:gd name="T77" fmla="*/ 1 h 253"/>
                    <a:gd name="T78" fmla="*/ 2 w 296"/>
                    <a:gd name="T79" fmla="*/ 1 h 253"/>
                    <a:gd name="T80" fmla="*/ 2 w 296"/>
                    <a:gd name="T81" fmla="*/ 0 h 2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96"/>
                    <a:gd name="T124" fmla="*/ 0 h 253"/>
                    <a:gd name="T125" fmla="*/ 296 w 296"/>
                    <a:gd name="T126" fmla="*/ 253 h 2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96" h="253">
                      <a:moveTo>
                        <a:pt x="111" y="0"/>
                      </a:moveTo>
                      <a:lnTo>
                        <a:pt x="97" y="7"/>
                      </a:lnTo>
                      <a:lnTo>
                        <a:pt x="79" y="15"/>
                      </a:lnTo>
                      <a:lnTo>
                        <a:pt x="62" y="27"/>
                      </a:lnTo>
                      <a:lnTo>
                        <a:pt x="45" y="39"/>
                      </a:lnTo>
                      <a:lnTo>
                        <a:pt x="29" y="52"/>
                      </a:lnTo>
                      <a:lnTo>
                        <a:pt x="16" y="63"/>
                      </a:lnTo>
                      <a:lnTo>
                        <a:pt x="6" y="75"/>
                      </a:lnTo>
                      <a:lnTo>
                        <a:pt x="0" y="83"/>
                      </a:lnTo>
                      <a:lnTo>
                        <a:pt x="3" y="88"/>
                      </a:lnTo>
                      <a:lnTo>
                        <a:pt x="6" y="95"/>
                      </a:lnTo>
                      <a:lnTo>
                        <a:pt x="10" y="105"/>
                      </a:lnTo>
                      <a:lnTo>
                        <a:pt x="17" y="118"/>
                      </a:lnTo>
                      <a:lnTo>
                        <a:pt x="25" y="131"/>
                      </a:lnTo>
                      <a:lnTo>
                        <a:pt x="36" y="145"/>
                      </a:lnTo>
                      <a:lnTo>
                        <a:pt x="48" y="161"/>
                      </a:lnTo>
                      <a:lnTo>
                        <a:pt x="63" y="177"/>
                      </a:lnTo>
                      <a:lnTo>
                        <a:pt x="81" y="191"/>
                      </a:lnTo>
                      <a:lnTo>
                        <a:pt x="101" y="206"/>
                      </a:lnTo>
                      <a:lnTo>
                        <a:pt x="124" y="220"/>
                      </a:lnTo>
                      <a:lnTo>
                        <a:pt x="150" y="232"/>
                      </a:lnTo>
                      <a:lnTo>
                        <a:pt x="180" y="242"/>
                      </a:lnTo>
                      <a:lnTo>
                        <a:pt x="213" y="249"/>
                      </a:lnTo>
                      <a:lnTo>
                        <a:pt x="251" y="252"/>
                      </a:lnTo>
                      <a:lnTo>
                        <a:pt x="291" y="253"/>
                      </a:lnTo>
                      <a:lnTo>
                        <a:pt x="296" y="236"/>
                      </a:lnTo>
                      <a:lnTo>
                        <a:pt x="294" y="219"/>
                      </a:lnTo>
                      <a:lnTo>
                        <a:pt x="288" y="203"/>
                      </a:lnTo>
                      <a:lnTo>
                        <a:pt x="278" y="187"/>
                      </a:lnTo>
                      <a:lnTo>
                        <a:pt x="267" y="170"/>
                      </a:lnTo>
                      <a:lnTo>
                        <a:pt x="252" y="150"/>
                      </a:lnTo>
                      <a:lnTo>
                        <a:pt x="236" y="127"/>
                      </a:lnTo>
                      <a:lnTo>
                        <a:pt x="222" y="101"/>
                      </a:lnTo>
                      <a:lnTo>
                        <a:pt x="208" y="98"/>
                      </a:lnTo>
                      <a:lnTo>
                        <a:pt x="192" y="89"/>
                      </a:lnTo>
                      <a:lnTo>
                        <a:pt x="176" y="77"/>
                      </a:lnTo>
                      <a:lnTo>
                        <a:pt x="160" y="63"/>
                      </a:lnTo>
                      <a:lnTo>
                        <a:pt x="144" y="47"/>
                      </a:lnTo>
                      <a:lnTo>
                        <a:pt x="131" y="31"/>
                      </a:lnTo>
                      <a:lnTo>
                        <a:pt x="120" y="14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19" name="Freeform 717"/>
                <p:cNvSpPr>
                  <a:spLocks/>
                </p:cNvSpPr>
                <p:nvPr/>
              </p:nvSpPr>
              <p:spPr bwMode="auto">
                <a:xfrm>
                  <a:off x="4365" y="3347"/>
                  <a:ext cx="59" cy="48"/>
                </a:xfrm>
                <a:custGeom>
                  <a:avLst/>
                  <a:gdLst>
                    <a:gd name="T0" fmla="*/ 1 w 118"/>
                    <a:gd name="T1" fmla="*/ 2 h 95"/>
                    <a:gd name="T2" fmla="*/ 1 w 118"/>
                    <a:gd name="T3" fmla="*/ 2 h 95"/>
                    <a:gd name="T4" fmla="*/ 1 w 118"/>
                    <a:gd name="T5" fmla="*/ 2 h 95"/>
                    <a:gd name="T6" fmla="*/ 1 w 118"/>
                    <a:gd name="T7" fmla="*/ 2 h 95"/>
                    <a:gd name="T8" fmla="*/ 1 w 118"/>
                    <a:gd name="T9" fmla="*/ 1 h 95"/>
                    <a:gd name="T10" fmla="*/ 1 w 118"/>
                    <a:gd name="T11" fmla="*/ 1 h 95"/>
                    <a:gd name="T12" fmla="*/ 2 w 118"/>
                    <a:gd name="T13" fmla="*/ 1 h 95"/>
                    <a:gd name="T14" fmla="*/ 2 w 118"/>
                    <a:gd name="T15" fmla="*/ 1 h 95"/>
                    <a:gd name="T16" fmla="*/ 2 w 118"/>
                    <a:gd name="T17" fmla="*/ 1 h 95"/>
                    <a:gd name="T18" fmla="*/ 2 w 118"/>
                    <a:gd name="T19" fmla="*/ 1 h 95"/>
                    <a:gd name="T20" fmla="*/ 2 w 118"/>
                    <a:gd name="T21" fmla="*/ 0 h 95"/>
                    <a:gd name="T22" fmla="*/ 2 w 118"/>
                    <a:gd name="T23" fmla="*/ 1 h 95"/>
                    <a:gd name="T24" fmla="*/ 2 w 118"/>
                    <a:gd name="T25" fmla="*/ 1 h 95"/>
                    <a:gd name="T26" fmla="*/ 2 w 118"/>
                    <a:gd name="T27" fmla="*/ 1 h 95"/>
                    <a:gd name="T28" fmla="*/ 1 w 118"/>
                    <a:gd name="T29" fmla="*/ 1 h 95"/>
                    <a:gd name="T30" fmla="*/ 1 w 118"/>
                    <a:gd name="T31" fmla="*/ 1 h 95"/>
                    <a:gd name="T32" fmla="*/ 1 w 118"/>
                    <a:gd name="T33" fmla="*/ 2 h 95"/>
                    <a:gd name="T34" fmla="*/ 1 w 118"/>
                    <a:gd name="T35" fmla="*/ 2 h 95"/>
                    <a:gd name="T36" fmla="*/ 0 w 118"/>
                    <a:gd name="T37" fmla="*/ 2 h 95"/>
                    <a:gd name="T38" fmla="*/ 0 w 118"/>
                    <a:gd name="T39" fmla="*/ 2 h 95"/>
                    <a:gd name="T40" fmla="*/ 0 w 118"/>
                    <a:gd name="T41" fmla="*/ 2 h 95"/>
                    <a:gd name="T42" fmla="*/ 1 w 118"/>
                    <a:gd name="T43" fmla="*/ 2 h 95"/>
                    <a:gd name="T44" fmla="*/ 1 w 118"/>
                    <a:gd name="T45" fmla="*/ 2 h 95"/>
                    <a:gd name="T46" fmla="*/ 1 w 118"/>
                    <a:gd name="T47" fmla="*/ 2 h 95"/>
                    <a:gd name="T48" fmla="*/ 1 w 118"/>
                    <a:gd name="T49" fmla="*/ 2 h 95"/>
                    <a:gd name="T50" fmla="*/ 1 w 118"/>
                    <a:gd name="T51" fmla="*/ 2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8"/>
                    <a:gd name="T79" fmla="*/ 0 h 95"/>
                    <a:gd name="T80" fmla="*/ 118 w 118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8" h="95">
                      <a:moveTo>
                        <a:pt x="12" y="86"/>
                      </a:moveTo>
                      <a:lnTo>
                        <a:pt x="12" y="91"/>
                      </a:lnTo>
                      <a:lnTo>
                        <a:pt x="16" y="85"/>
                      </a:lnTo>
                      <a:lnTo>
                        <a:pt x="26" y="73"/>
                      </a:lnTo>
                      <a:lnTo>
                        <a:pt x="39" y="62"/>
                      </a:lnTo>
                      <a:lnTo>
                        <a:pt x="54" y="50"/>
                      </a:lnTo>
                      <a:lnTo>
                        <a:pt x="71" y="39"/>
                      </a:lnTo>
                      <a:lnTo>
                        <a:pt x="88" y="27"/>
                      </a:lnTo>
                      <a:lnTo>
                        <a:pt x="105" y="19"/>
                      </a:lnTo>
                      <a:lnTo>
                        <a:pt x="118" y="11"/>
                      </a:lnTo>
                      <a:lnTo>
                        <a:pt x="116" y="0"/>
                      </a:lnTo>
                      <a:lnTo>
                        <a:pt x="100" y="7"/>
                      </a:lnTo>
                      <a:lnTo>
                        <a:pt x="82" y="16"/>
                      </a:lnTo>
                      <a:lnTo>
                        <a:pt x="65" y="27"/>
                      </a:lnTo>
                      <a:lnTo>
                        <a:pt x="48" y="39"/>
                      </a:lnTo>
                      <a:lnTo>
                        <a:pt x="31" y="53"/>
                      </a:lnTo>
                      <a:lnTo>
                        <a:pt x="18" y="65"/>
                      </a:lnTo>
                      <a:lnTo>
                        <a:pt x="7" y="76"/>
                      </a:lnTo>
                      <a:lnTo>
                        <a:pt x="0" y="88"/>
                      </a:lnTo>
                      <a:lnTo>
                        <a:pt x="0" y="92"/>
                      </a:lnTo>
                      <a:lnTo>
                        <a:pt x="0" y="88"/>
                      </a:lnTo>
                      <a:lnTo>
                        <a:pt x="2" y="92"/>
                      </a:lnTo>
                      <a:lnTo>
                        <a:pt x="5" y="95"/>
                      </a:lnTo>
                      <a:lnTo>
                        <a:pt x="9" y="94"/>
                      </a:lnTo>
                      <a:lnTo>
                        <a:pt x="12" y="91"/>
                      </a:lnTo>
                      <a:lnTo>
                        <a:pt x="12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0" name="Freeform 718"/>
                <p:cNvSpPr>
                  <a:spLocks/>
                </p:cNvSpPr>
                <p:nvPr/>
              </p:nvSpPr>
              <p:spPr bwMode="auto">
                <a:xfrm>
                  <a:off x="4365" y="3390"/>
                  <a:ext cx="151" cy="90"/>
                </a:xfrm>
                <a:custGeom>
                  <a:avLst/>
                  <a:gdLst>
                    <a:gd name="T0" fmla="*/ 4 w 303"/>
                    <a:gd name="T1" fmla="*/ 3 h 179"/>
                    <a:gd name="T2" fmla="*/ 4 w 303"/>
                    <a:gd name="T3" fmla="*/ 3 h 179"/>
                    <a:gd name="T4" fmla="*/ 4 w 303"/>
                    <a:gd name="T5" fmla="*/ 3 h 179"/>
                    <a:gd name="T6" fmla="*/ 3 w 303"/>
                    <a:gd name="T7" fmla="*/ 3 h 179"/>
                    <a:gd name="T8" fmla="*/ 2 w 303"/>
                    <a:gd name="T9" fmla="*/ 3 h 179"/>
                    <a:gd name="T10" fmla="*/ 2 w 303"/>
                    <a:gd name="T11" fmla="*/ 3 h 179"/>
                    <a:gd name="T12" fmla="*/ 2 w 303"/>
                    <a:gd name="T13" fmla="*/ 3 h 179"/>
                    <a:gd name="T14" fmla="*/ 1 w 303"/>
                    <a:gd name="T15" fmla="*/ 2 h 179"/>
                    <a:gd name="T16" fmla="*/ 1 w 303"/>
                    <a:gd name="T17" fmla="*/ 2 h 179"/>
                    <a:gd name="T18" fmla="*/ 1 w 303"/>
                    <a:gd name="T19" fmla="*/ 2 h 179"/>
                    <a:gd name="T20" fmla="*/ 0 w 303"/>
                    <a:gd name="T21" fmla="*/ 2 h 179"/>
                    <a:gd name="T22" fmla="*/ 0 w 303"/>
                    <a:gd name="T23" fmla="*/ 1 h 179"/>
                    <a:gd name="T24" fmla="*/ 0 w 303"/>
                    <a:gd name="T25" fmla="*/ 1 h 179"/>
                    <a:gd name="T26" fmla="*/ 0 w 303"/>
                    <a:gd name="T27" fmla="*/ 1 h 179"/>
                    <a:gd name="T28" fmla="*/ 0 w 303"/>
                    <a:gd name="T29" fmla="*/ 1 h 179"/>
                    <a:gd name="T30" fmla="*/ 0 w 303"/>
                    <a:gd name="T31" fmla="*/ 1 h 179"/>
                    <a:gd name="T32" fmla="*/ 0 w 303"/>
                    <a:gd name="T33" fmla="*/ 1 h 179"/>
                    <a:gd name="T34" fmla="*/ 0 w 303"/>
                    <a:gd name="T35" fmla="*/ 0 h 179"/>
                    <a:gd name="T36" fmla="*/ 0 w 303"/>
                    <a:gd name="T37" fmla="*/ 1 h 179"/>
                    <a:gd name="T38" fmla="*/ 0 w 303"/>
                    <a:gd name="T39" fmla="*/ 1 h 179"/>
                    <a:gd name="T40" fmla="*/ 0 w 303"/>
                    <a:gd name="T41" fmla="*/ 1 h 179"/>
                    <a:gd name="T42" fmla="*/ 0 w 303"/>
                    <a:gd name="T43" fmla="*/ 1 h 179"/>
                    <a:gd name="T44" fmla="*/ 0 w 303"/>
                    <a:gd name="T45" fmla="*/ 1 h 179"/>
                    <a:gd name="T46" fmla="*/ 0 w 303"/>
                    <a:gd name="T47" fmla="*/ 1 h 179"/>
                    <a:gd name="T48" fmla="*/ 0 w 303"/>
                    <a:gd name="T49" fmla="*/ 2 h 179"/>
                    <a:gd name="T50" fmla="*/ 0 w 303"/>
                    <a:gd name="T51" fmla="*/ 2 h 179"/>
                    <a:gd name="T52" fmla="*/ 1 w 303"/>
                    <a:gd name="T53" fmla="*/ 2 h 179"/>
                    <a:gd name="T54" fmla="*/ 1 w 303"/>
                    <a:gd name="T55" fmla="*/ 2 h 179"/>
                    <a:gd name="T56" fmla="*/ 1 w 303"/>
                    <a:gd name="T57" fmla="*/ 3 h 179"/>
                    <a:gd name="T58" fmla="*/ 1 w 303"/>
                    <a:gd name="T59" fmla="*/ 3 h 179"/>
                    <a:gd name="T60" fmla="*/ 2 w 303"/>
                    <a:gd name="T61" fmla="*/ 3 h 179"/>
                    <a:gd name="T62" fmla="*/ 2 w 303"/>
                    <a:gd name="T63" fmla="*/ 3 h 179"/>
                    <a:gd name="T64" fmla="*/ 3 w 303"/>
                    <a:gd name="T65" fmla="*/ 3 h 179"/>
                    <a:gd name="T66" fmla="*/ 4 w 303"/>
                    <a:gd name="T67" fmla="*/ 3 h 179"/>
                    <a:gd name="T68" fmla="*/ 4 w 303"/>
                    <a:gd name="T69" fmla="*/ 3 h 179"/>
                    <a:gd name="T70" fmla="*/ 4 w 303"/>
                    <a:gd name="T71" fmla="*/ 3 h 179"/>
                    <a:gd name="T72" fmla="*/ 4 w 303"/>
                    <a:gd name="T73" fmla="*/ 3 h 179"/>
                    <a:gd name="T74" fmla="*/ 4 w 303"/>
                    <a:gd name="T75" fmla="*/ 3 h 179"/>
                    <a:gd name="T76" fmla="*/ 4 w 303"/>
                    <a:gd name="T77" fmla="*/ 3 h 179"/>
                    <a:gd name="T78" fmla="*/ 4 w 303"/>
                    <a:gd name="T79" fmla="*/ 3 h 179"/>
                    <a:gd name="T80" fmla="*/ 4 w 303"/>
                    <a:gd name="T81" fmla="*/ 3 h 179"/>
                    <a:gd name="T82" fmla="*/ 4 w 303"/>
                    <a:gd name="T83" fmla="*/ 3 h 17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3"/>
                    <a:gd name="T127" fmla="*/ 0 h 179"/>
                    <a:gd name="T128" fmla="*/ 303 w 303"/>
                    <a:gd name="T129" fmla="*/ 179 h 17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3" h="179">
                      <a:moveTo>
                        <a:pt x="291" y="172"/>
                      </a:moveTo>
                      <a:lnTo>
                        <a:pt x="297" y="168"/>
                      </a:lnTo>
                      <a:lnTo>
                        <a:pt x="257" y="166"/>
                      </a:lnTo>
                      <a:lnTo>
                        <a:pt x="219" y="163"/>
                      </a:lnTo>
                      <a:lnTo>
                        <a:pt x="188" y="156"/>
                      </a:lnTo>
                      <a:lnTo>
                        <a:pt x="157" y="146"/>
                      </a:lnTo>
                      <a:lnTo>
                        <a:pt x="133" y="135"/>
                      </a:lnTo>
                      <a:lnTo>
                        <a:pt x="110" y="120"/>
                      </a:lnTo>
                      <a:lnTo>
                        <a:pt x="91" y="107"/>
                      </a:lnTo>
                      <a:lnTo>
                        <a:pt x="74" y="93"/>
                      </a:lnTo>
                      <a:lnTo>
                        <a:pt x="58" y="77"/>
                      </a:lnTo>
                      <a:lnTo>
                        <a:pt x="46" y="61"/>
                      </a:lnTo>
                      <a:lnTo>
                        <a:pt x="36" y="48"/>
                      </a:lnTo>
                      <a:lnTo>
                        <a:pt x="29" y="35"/>
                      </a:lnTo>
                      <a:lnTo>
                        <a:pt x="22" y="22"/>
                      </a:lnTo>
                      <a:lnTo>
                        <a:pt x="18" y="13"/>
                      </a:lnTo>
                      <a:lnTo>
                        <a:pt x="15" y="5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3" y="10"/>
                      </a:lnTo>
                      <a:lnTo>
                        <a:pt x="6" y="16"/>
                      </a:lnTo>
                      <a:lnTo>
                        <a:pt x="10" y="28"/>
                      </a:lnTo>
                      <a:lnTo>
                        <a:pt x="18" y="41"/>
                      </a:lnTo>
                      <a:lnTo>
                        <a:pt x="25" y="54"/>
                      </a:lnTo>
                      <a:lnTo>
                        <a:pt x="38" y="70"/>
                      </a:lnTo>
                      <a:lnTo>
                        <a:pt x="49" y="85"/>
                      </a:lnTo>
                      <a:lnTo>
                        <a:pt x="65" y="101"/>
                      </a:lnTo>
                      <a:lnTo>
                        <a:pt x="82" y="116"/>
                      </a:lnTo>
                      <a:lnTo>
                        <a:pt x="104" y="132"/>
                      </a:lnTo>
                      <a:lnTo>
                        <a:pt x="127" y="146"/>
                      </a:lnTo>
                      <a:lnTo>
                        <a:pt x="154" y="158"/>
                      </a:lnTo>
                      <a:lnTo>
                        <a:pt x="185" y="168"/>
                      </a:lnTo>
                      <a:lnTo>
                        <a:pt x="219" y="175"/>
                      </a:lnTo>
                      <a:lnTo>
                        <a:pt x="257" y="178"/>
                      </a:lnTo>
                      <a:lnTo>
                        <a:pt x="297" y="179"/>
                      </a:lnTo>
                      <a:lnTo>
                        <a:pt x="303" y="175"/>
                      </a:lnTo>
                      <a:lnTo>
                        <a:pt x="297" y="179"/>
                      </a:lnTo>
                      <a:lnTo>
                        <a:pt x="302" y="178"/>
                      </a:lnTo>
                      <a:lnTo>
                        <a:pt x="303" y="173"/>
                      </a:lnTo>
                      <a:lnTo>
                        <a:pt x="302" y="169"/>
                      </a:lnTo>
                      <a:lnTo>
                        <a:pt x="297" y="168"/>
                      </a:lnTo>
                      <a:lnTo>
                        <a:pt x="291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1" name="Freeform 719"/>
                <p:cNvSpPr>
                  <a:spLocks/>
                </p:cNvSpPr>
                <p:nvPr/>
              </p:nvSpPr>
              <p:spPr bwMode="auto">
                <a:xfrm>
                  <a:off x="4476" y="3397"/>
                  <a:ext cx="43" cy="80"/>
                </a:xfrm>
                <a:custGeom>
                  <a:avLst/>
                  <a:gdLst>
                    <a:gd name="T0" fmla="*/ 1 w 85"/>
                    <a:gd name="T1" fmla="*/ 1 h 160"/>
                    <a:gd name="T2" fmla="*/ 0 w 85"/>
                    <a:gd name="T3" fmla="*/ 1 h 160"/>
                    <a:gd name="T4" fmla="*/ 1 w 85"/>
                    <a:gd name="T5" fmla="*/ 1 h 160"/>
                    <a:gd name="T6" fmla="*/ 1 w 85"/>
                    <a:gd name="T7" fmla="*/ 1 h 160"/>
                    <a:gd name="T8" fmla="*/ 1 w 85"/>
                    <a:gd name="T9" fmla="*/ 2 h 160"/>
                    <a:gd name="T10" fmla="*/ 1 w 85"/>
                    <a:gd name="T11" fmla="*/ 2 h 160"/>
                    <a:gd name="T12" fmla="*/ 2 w 85"/>
                    <a:gd name="T13" fmla="*/ 2 h 160"/>
                    <a:gd name="T14" fmla="*/ 2 w 85"/>
                    <a:gd name="T15" fmla="*/ 2 h 160"/>
                    <a:gd name="T16" fmla="*/ 2 w 85"/>
                    <a:gd name="T17" fmla="*/ 3 h 160"/>
                    <a:gd name="T18" fmla="*/ 2 w 85"/>
                    <a:gd name="T19" fmla="*/ 3 h 160"/>
                    <a:gd name="T20" fmla="*/ 2 w 85"/>
                    <a:gd name="T21" fmla="*/ 3 h 160"/>
                    <a:gd name="T22" fmla="*/ 2 w 85"/>
                    <a:gd name="T23" fmla="*/ 3 h 160"/>
                    <a:gd name="T24" fmla="*/ 2 w 85"/>
                    <a:gd name="T25" fmla="*/ 2 h 160"/>
                    <a:gd name="T26" fmla="*/ 2 w 85"/>
                    <a:gd name="T27" fmla="*/ 2 h 160"/>
                    <a:gd name="T28" fmla="*/ 2 w 85"/>
                    <a:gd name="T29" fmla="*/ 2 h 160"/>
                    <a:gd name="T30" fmla="*/ 1 w 85"/>
                    <a:gd name="T31" fmla="*/ 2 h 160"/>
                    <a:gd name="T32" fmla="*/ 1 w 85"/>
                    <a:gd name="T33" fmla="*/ 1 h 160"/>
                    <a:gd name="T34" fmla="*/ 1 w 85"/>
                    <a:gd name="T35" fmla="*/ 1 h 160"/>
                    <a:gd name="T36" fmla="*/ 1 w 85"/>
                    <a:gd name="T37" fmla="*/ 1 h 160"/>
                    <a:gd name="T38" fmla="*/ 1 w 85"/>
                    <a:gd name="T39" fmla="*/ 0 h 160"/>
                    <a:gd name="T40" fmla="*/ 1 w 85"/>
                    <a:gd name="T41" fmla="*/ 1 h 160"/>
                    <a:gd name="T42" fmla="*/ 1 w 85"/>
                    <a:gd name="T43" fmla="*/ 0 h 160"/>
                    <a:gd name="T44" fmla="*/ 1 w 85"/>
                    <a:gd name="T45" fmla="*/ 0 h 160"/>
                    <a:gd name="T46" fmla="*/ 0 w 85"/>
                    <a:gd name="T47" fmla="*/ 1 h 160"/>
                    <a:gd name="T48" fmla="*/ 0 w 85"/>
                    <a:gd name="T49" fmla="*/ 1 h 160"/>
                    <a:gd name="T50" fmla="*/ 1 w 85"/>
                    <a:gd name="T51" fmla="*/ 1 h 1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160"/>
                    <a:gd name="T80" fmla="*/ 85 w 85"/>
                    <a:gd name="T81" fmla="*/ 160 h 1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160">
                      <a:moveTo>
                        <a:pt x="6" y="11"/>
                      </a:moveTo>
                      <a:lnTo>
                        <a:pt x="0" y="8"/>
                      </a:lnTo>
                      <a:lnTo>
                        <a:pt x="15" y="34"/>
                      </a:lnTo>
                      <a:lnTo>
                        <a:pt x="31" y="57"/>
                      </a:lnTo>
                      <a:lnTo>
                        <a:pt x="45" y="78"/>
                      </a:lnTo>
                      <a:lnTo>
                        <a:pt x="56" y="95"/>
                      </a:lnTo>
                      <a:lnTo>
                        <a:pt x="67" y="111"/>
                      </a:lnTo>
                      <a:lnTo>
                        <a:pt x="72" y="125"/>
                      </a:lnTo>
                      <a:lnTo>
                        <a:pt x="74" y="141"/>
                      </a:lnTo>
                      <a:lnTo>
                        <a:pt x="69" y="157"/>
                      </a:lnTo>
                      <a:lnTo>
                        <a:pt x="81" y="160"/>
                      </a:lnTo>
                      <a:lnTo>
                        <a:pt x="85" y="141"/>
                      </a:lnTo>
                      <a:lnTo>
                        <a:pt x="84" y="122"/>
                      </a:lnTo>
                      <a:lnTo>
                        <a:pt x="78" y="105"/>
                      </a:lnTo>
                      <a:lnTo>
                        <a:pt x="68" y="89"/>
                      </a:lnTo>
                      <a:lnTo>
                        <a:pt x="56" y="72"/>
                      </a:lnTo>
                      <a:lnTo>
                        <a:pt x="42" y="52"/>
                      </a:lnTo>
                      <a:lnTo>
                        <a:pt x="26" y="29"/>
                      </a:lnTo>
                      <a:lnTo>
                        <a:pt x="12" y="3"/>
                      </a:ln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2" name="Freeform 720"/>
                <p:cNvSpPr>
                  <a:spLocks/>
                </p:cNvSpPr>
                <p:nvPr/>
              </p:nvSpPr>
              <p:spPr bwMode="auto">
                <a:xfrm>
                  <a:off x="4421" y="3347"/>
                  <a:ext cx="58" cy="56"/>
                </a:xfrm>
                <a:custGeom>
                  <a:avLst/>
                  <a:gdLst>
                    <a:gd name="T0" fmla="*/ 0 w 117"/>
                    <a:gd name="T1" fmla="*/ 1 h 112"/>
                    <a:gd name="T2" fmla="*/ 0 w 117"/>
                    <a:gd name="T3" fmla="*/ 1 h 112"/>
                    <a:gd name="T4" fmla="*/ 0 w 117"/>
                    <a:gd name="T5" fmla="*/ 1 h 112"/>
                    <a:gd name="T6" fmla="*/ 0 w 117"/>
                    <a:gd name="T7" fmla="*/ 1 h 112"/>
                    <a:gd name="T8" fmla="*/ 0 w 117"/>
                    <a:gd name="T9" fmla="*/ 1 h 112"/>
                    <a:gd name="T10" fmla="*/ 0 w 117"/>
                    <a:gd name="T11" fmla="*/ 2 h 112"/>
                    <a:gd name="T12" fmla="*/ 1 w 117"/>
                    <a:gd name="T13" fmla="*/ 2 h 112"/>
                    <a:gd name="T14" fmla="*/ 1 w 117"/>
                    <a:gd name="T15" fmla="*/ 2 h 112"/>
                    <a:gd name="T16" fmla="*/ 1 w 117"/>
                    <a:gd name="T17" fmla="*/ 2 h 112"/>
                    <a:gd name="T18" fmla="*/ 1 w 117"/>
                    <a:gd name="T19" fmla="*/ 2 h 112"/>
                    <a:gd name="T20" fmla="*/ 1 w 117"/>
                    <a:gd name="T21" fmla="*/ 2 h 112"/>
                    <a:gd name="T22" fmla="*/ 1 w 117"/>
                    <a:gd name="T23" fmla="*/ 2 h 112"/>
                    <a:gd name="T24" fmla="*/ 1 w 117"/>
                    <a:gd name="T25" fmla="*/ 2 h 112"/>
                    <a:gd name="T26" fmla="*/ 1 w 117"/>
                    <a:gd name="T27" fmla="*/ 2 h 112"/>
                    <a:gd name="T28" fmla="*/ 0 w 117"/>
                    <a:gd name="T29" fmla="*/ 2 h 112"/>
                    <a:gd name="T30" fmla="*/ 0 w 117"/>
                    <a:gd name="T31" fmla="*/ 1 h 112"/>
                    <a:gd name="T32" fmla="*/ 0 w 117"/>
                    <a:gd name="T33" fmla="*/ 1 h 112"/>
                    <a:gd name="T34" fmla="*/ 0 w 117"/>
                    <a:gd name="T35" fmla="*/ 1 h 112"/>
                    <a:gd name="T36" fmla="*/ 0 w 117"/>
                    <a:gd name="T37" fmla="*/ 1 h 112"/>
                    <a:gd name="T38" fmla="*/ 0 w 117"/>
                    <a:gd name="T39" fmla="*/ 0 h 112"/>
                    <a:gd name="T40" fmla="*/ 0 w 117"/>
                    <a:gd name="T41" fmla="*/ 1 h 112"/>
                    <a:gd name="T42" fmla="*/ 0 w 117"/>
                    <a:gd name="T43" fmla="*/ 0 h 112"/>
                    <a:gd name="T44" fmla="*/ 0 w 117"/>
                    <a:gd name="T45" fmla="*/ 0 h 112"/>
                    <a:gd name="T46" fmla="*/ 0 w 117"/>
                    <a:gd name="T47" fmla="*/ 1 h 112"/>
                    <a:gd name="T48" fmla="*/ 0 w 117"/>
                    <a:gd name="T49" fmla="*/ 1 h 112"/>
                    <a:gd name="T50" fmla="*/ 0 w 117"/>
                    <a:gd name="T51" fmla="*/ 1 h 1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7"/>
                    <a:gd name="T79" fmla="*/ 0 h 112"/>
                    <a:gd name="T80" fmla="*/ 117 w 117"/>
                    <a:gd name="T81" fmla="*/ 112 h 1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7" h="112">
                      <a:moveTo>
                        <a:pt x="7" y="11"/>
                      </a:moveTo>
                      <a:lnTo>
                        <a:pt x="0" y="8"/>
                      </a:lnTo>
                      <a:lnTo>
                        <a:pt x="9" y="23"/>
                      </a:lnTo>
                      <a:lnTo>
                        <a:pt x="20" y="40"/>
                      </a:lnTo>
                      <a:lnTo>
                        <a:pt x="35" y="58"/>
                      </a:lnTo>
                      <a:lnTo>
                        <a:pt x="51" y="73"/>
                      </a:lnTo>
                      <a:lnTo>
                        <a:pt x="67" y="88"/>
                      </a:lnTo>
                      <a:lnTo>
                        <a:pt x="84" y="101"/>
                      </a:lnTo>
                      <a:lnTo>
                        <a:pt x="101" y="109"/>
                      </a:lnTo>
                      <a:lnTo>
                        <a:pt x="117" y="112"/>
                      </a:lnTo>
                      <a:lnTo>
                        <a:pt x="117" y="101"/>
                      </a:lnTo>
                      <a:lnTo>
                        <a:pt x="104" y="98"/>
                      </a:lnTo>
                      <a:lnTo>
                        <a:pt x="90" y="89"/>
                      </a:lnTo>
                      <a:lnTo>
                        <a:pt x="75" y="79"/>
                      </a:lnTo>
                      <a:lnTo>
                        <a:pt x="59" y="65"/>
                      </a:lnTo>
                      <a:lnTo>
                        <a:pt x="43" y="49"/>
                      </a:lnTo>
                      <a:lnTo>
                        <a:pt x="32" y="34"/>
                      </a:lnTo>
                      <a:lnTo>
                        <a:pt x="20" y="17"/>
                      </a:lnTo>
                      <a:lnTo>
                        <a:pt x="12" y="3"/>
                      </a:lnTo>
                      <a:lnTo>
                        <a:pt x="5" y="0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3" name="Freeform 721"/>
                <p:cNvSpPr>
                  <a:spLocks/>
                </p:cNvSpPr>
                <p:nvPr/>
              </p:nvSpPr>
              <p:spPr bwMode="auto">
                <a:xfrm>
                  <a:off x="4456" y="3281"/>
                  <a:ext cx="264" cy="76"/>
                </a:xfrm>
                <a:custGeom>
                  <a:avLst/>
                  <a:gdLst>
                    <a:gd name="T0" fmla="*/ 8 w 529"/>
                    <a:gd name="T1" fmla="*/ 2 h 151"/>
                    <a:gd name="T2" fmla="*/ 8 w 529"/>
                    <a:gd name="T3" fmla="*/ 2 h 151"/>
                    <a:gd name="T4" fmla="*/ 8 w 529"/>
                    <a:gd name="T5" fmla="*/ 2 h 151"/>
                    <a:gd name="T6" fmla="*/ 8 w 529"/>
                    <a:gd name="T7" fmla="*/ 2 h 151"/>
                    <a:gd name="T8" fmla="*/ 7 w 529"/>
                    <a:gd name="T9" fmla="*/ 3 h 151"/>
                    <a:gd name="T10" fmla="*/ 7 w 529"/>
                    <a:gd name="T11" fmla="*/ 3 h 151"/>
                    <a:gd name="T12" fmla="*/ 7 w 529"/>
                    <a:gd name="T13" fmla="*/ 3 h 151"/>
                    <a:gd name="T14" fmla="*/ 7 w 529"/>
                    <a:gd name="T15" fmla="*/ 3 h 151"/>
                    <a:gd name="T16" fmla="*/ 7 w 529"/>
                    <a:gd name="T17" fmla="*/ 3 h 151"/>
                    <a:gd name="T18" fmla="*/ 1 w 529"/>
                    <a:gd name="T19" fmla="*/ 3 h 151"/>
                    <a:gd name="T20" fmla="*/ 0 w 529"/>
                    <a:gd name="T21" fmla="*/ 3 h 151"/>
                    <a:gd name="T22" fmla="*/ 0 w 529"/>
                    <a:gd name="T23" fmla="*/ 3 h 151"/>
                    <a:gd name="T24" fmla="*/ 0 w 529"/>
                    <a:gd name="T25" fmla="*/ 3 h 151"/>
                    <a:gd name="T26" fmla="*/ 0 w 529"/>
                    <a:gd name="T27" fmla="*/ 3 h 151"/>
                    <a:gd name="T28" fmla="*/ 0 w 529"/>
                    <a:gd name="T29" fmla="*/ 2 h 151"/>
                    <a:gd name="T30" fmla="*/ 0 w 529"/>
                    <a:gd name="T31" fmla="*/ 2 h 151"/>
                    <a:gd name="T32" fmla="*/ 0 w 529"/>
                    <a:gd name="T33" fmla="*/ 2 h 151"/>
                    <a:gd name="T34" fmla="*/ 0 w 529"/>
                    <a:gd name="T35" fmla="*/ 2 h 151"/>
                    <a:gd name="T36" fmla="*/ 0 w 529"/>
                    <a:gd name="T37" fmla="*/ 1 h 151"/>
                    <a:gd name="T38" fmla="*/ 0 w 529"/>
                    <a:gd name="T39" fmla="*/ 1 h 151"/>
                    <a:gd name="T40" fmla="*/ 0 w 529"/>
                    <a:gd name="T41" fmla="*/ 1 h 151"/>
                    <a:gd name="T42" fmla="*/ 0 w 529"/>
                    <a:gd name="T43" fmla="*/ 1 h 151"/>
                    <a:gd name="T44" fmla="*/ 0 w 529"/>
                    <a:gd name="T45" fmla="*/ 1 h 151"/>
                    <a:gd name="T46" fmla="*/ 0 w 529"/>
                    <a:gd name="T47" fmla="*/ 1 h 151"/>
                    <a:gd name="T48" fmla="*/ 0 w 529"/>
                    <a:gd name="T49" fmla="*/ 1 h 151"/>
                    <a:gd name="T50" fmla="*/ 0 w 529"/>
                    <a:gd name="T51" fmla="*/ 1 h 151"/>
                    <a:gd name="T52" fmla="*/ 1 w 529"/>
                    <a:gd name="T53" fmla="*/ 0 h 151"/>
                    <a:gd name="T54" fmla="*/ 7 w 529"/>
                    <a:gd name="T55" fmla="*/ 0 h 151"/>
                    <a:gd name="T56" fmla="*/ 7 w 529"/>
                    <a:gd name="T57" fmla="*/ 1 h 151"/>
                    <a:gd name="T58" fmla="*/ 7 w 529"/>
                    <a:gd name="T59" fmla="*/ 1 h 151"/>
                    <a:gd name="T60" fmla="*/ 7 w 529"/>
                    <a:gd name="T61" fmla="*/ 1 h 151"/>
                    <a:gd name="T62" fmla="*/ 7 w 529"/>
                    <a:gd name="T63" fmla="*/ 1 h 151"/>
                    <a:gd name="T64" fmla="*/ 8 w 529"/>
                    <a:gd name="T65" fmla="*/ 1 h 151"/>
                    <a:gd name="T66" fmla="*/ 8 w 529"/>
                    <a:gd name="T67" fmla="*/ 1 h 151"/>
                    <a:gd name="T68" fmla="*/ 8 w 529"/>
                    <a:gd name="T69" fmla="*/ 1 h 151"/>
                    <a:gd name="T70" fmla="*/ 8 w 529"/>
                    <a:gd name="T71" fmla="*/ 1 h 151"/>
                    <a:gd name="T72" fmla="*/ 8 w 529"/>
                    <a:gd name="T73" fmla="*/ 2 h 15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9"/>
                    <a:gd name="T112" fmla="*/ 0 h 151"/>
                    <a:gd name="T113" fmla="*/ 529 w 529"/>
                    <a:gd name="T114" fmla="*/ 151 h 15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9" h="151">
                      <a:moveTo>
                        <a:pt x="529" y="101"/>
                      </a:moveTo>
                      <a:lnTo>
                        <a:pt x="528" y="111"/>
                      </a:lnTo>
                      <a:lnTo>
                        <a:pt x="522" y="119"/>
                      </a:lnTo>
                      <a:lnTo>
                        <a:pt x="515" y="128"/>
                      </a:lnTo>
                      <a:lnTo>
                        <a:pt x="506" y="137"/>
                      </a:lnTo>
                      <a:lnTo>
                        <a:pt x="496" y="142"/>
                      </a:lnTo>
                      <a:lnTo>
                        <a:pt x="484" y="147"/>
                      </a:lnTo>
                      <a:lnTo>
                        <a:pt x="473" y="150"/>
                      </a:lnTo>
                      <a:lnTo>
                        <a:pt x="463" y="151"/>
                      </a:lnTo>
                      <a:lnTo>
                        <a:pt x="66" y="151"/>
                      </a:lnTo>
                      <a:lnTo>
                        <a:pt x="55" y="150"/>
                      </a:lnTo>
                      <a:lnTo>
                        <a:pt x="43" y="147"/>
                      </a:lnTo>
                      <a:lnTo>
                        <a:pt x="33" y="142"/>
                      </a:lnTo>
                      <a:lnTo>
                        <a:pt x="23" y="137"/>
                      </a:lnTo>
                      <a:lnTo>
                        <a:pt x="13" y="128"/>
                      </a:lnTo>
                      <a:lnTo>
                        <a:pt x="6" y="119"/>
                      </a:lnTo>
                      <a:lnTo>
                        <a:pt x="1" y="111"/>
                      </a:lnTo>
                      <a:lnTo>
                        <a:pt x="0" y="101"/>
                      </a:lnTo>
                      <a:lnTo>
                        <a:pt x="0" y="50"/>
                      </a:lnTo>
                      <a:lnTo>
                        <a:pt x="1" y="40"/>
                      </a:lnTo>
                      <a:lnTo>
                        <a:pt x="6" y="31"/>
                      </a:lnTo>
                      <a:lnTo>
                        <a:pt x="13" y="23"/>
                      </a:lnTo>
                      <a:lnTo>
                        <a:pt x="23" y="14"/>
                      </a:lnTo>
                      <a:lnTo>
                        <a:pt x="33" y="8"/>
                      </a:lnTo>
                      <a:lnTo>
                        <a:pt x="43" y="4"/>
                      </a:lnTo>
                      <a:lnTo>
                        <a:pt x="55" y="1"/>
                      </a:lnTo>
                      <a:lnTo>
                        <a:pt x="66" y="0"/>
                      </a:lnTo>
                      <a:lnTo>
                        <a:pt x="463" y="0"/>
                      </a:lnTo>
                      <a:lnTo>
                        <a:pt x="473" y="1"/>
                      </a:lnTo>
                      <a:lnTo>
                        <a:pt x="484" y="4"/>
                      </a:lnTo>
                      <a:lnTo>
                        <a:pt x="496" y="8"/>
                      </a:lnTo>
                      <a:lnTo>
                        <a:pt x="506" y="14"/>
                      </a:lnTo>
                      <a:lnTo>
                        <a:pt x="515" y="23"/>
                      </a:lnTo>
                      <a:lnTo>
                        <a:pt x="522" y="31"/>
                      </a:lnTo>
                      <a:lnTo>
                        <a:pt x="528" y="40"/>
                      </a:lnTo>
                      <a:lnTo>
                        <a:pt x="529" y="50"/>
                      </a:lnTo>
                      <a:lnTo>
                        <a:pt x="529" y="101"/>
                      </a:lnTo>
                      <a:close/>
                    </a:path>
                  </a:pathLst>
                </a:custGeom>
                <a:solidFill>
                  <a:srgbClr val="003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4" name="Freeform 722"/>
                <p:cNvSpPr>
                  <a:spLocks/>
                </p:cNvSpPr>
                <p:nvPr/>
              </p:nvSpPr>
              <p:spPr bwMode="auto">
                <a:xfrm>
                  <a:off x="4684" y="3332"/>
                  <a:ext cx="40" cy="29"/>
                </a:xfrm>
                <a:custGeom>
                  <a:avLst/>
                  <a:gdLst>
                    <a:gd name="T0" fmla="*/ 1 w 79"/>
                    <a:gd name="T1" fmla="*/ 1 h 57"/>
                    <a:gd name="T2" fmla="*/ 1 w 79"/>
                    <a:gd name="T3" fmla="*/ 1 h 57"/>
                    <a:gd name="T4" fmla="*/ 1 w 79"/>
                    <a:gd name="T5" fmla="*/ 1 h 57"/>
                    <a:gd name="T6" fmla="*/ 1 w 79"/>
                    <a:gd name="T7" fmla="*/ 1 h 57"/>
                    <a:gd name="T8" fmla="*/ 1 w 79"/>
                    <a:gd name="T9" fmla="*/ 1 h 57"/>
                    <a:gd name="T10" fmla="*/ 1 w 79"/>
                    <a:gd name="T11" fmla="*/ 1 h 57"/>
                    <a:gd name="T12" fmla="*/ 1 w 79"/>
                    <a:gd name="T13" fmla="*/ 1 h 57"/>
                    <a:gd name="T14" fmla="*/ 2 w 79"/>
                    <a:gd name="T15" fmla="*/ 1 h 57"/>
                    <a:gd name="T16" fmla="*/ 2 w 79"/>
                    <a:gd name="T17" fmla="*/ 1 h 57"/>
                    <a:gd name="T18" fmla="*/ 2 w 79"/>
                    <a:gd name="T19" fmla="*/ 0 h 57"/>
                    <a:gd name="T20" fmla="*/ 2 w 79"/>
                    <a:gd name="T21" fmla="*/ 0 h 57"/>
                    <a:gd name="T22" fmla="*/ 2 w 79"/>
                    <a:gd name="T23" fmla="*/ 1 h 57"/>
                    <a:gd name="T24" fmla="*/ 1 w 79"/>
                    <a:gd name="T25" fmla="*/ 1 h 57"/>
                    <a:gd name="T26" fmla="*/ 1 w 79"/>
                    <a:gd name="T27" fmla="*/ 1 h 57"/>
                    <a:gd name="T28" fmla="*/ 1 w 79"/>
                    <a:gd name="T29" fmla="*/ 1 h 57"/>
                    <a:gd name="T30" fmla="*/ 1 w 79"/>
                    <a:gd name="T31" fmla="*/ 1 h 57"/>
                    <a:gd name="T32" fmla="*/ 1 w 79"/>
                    <a:gd name="T33" fmla="*/ 1 h 57"/>
                    <a:gd name="T34" fmla="*/ 1 w 79"/>
                    <a:gd name="T35" fmla="*/ 1 h 57"/>
                    <a:gd name="T36" fmla="*/ 1 w 79"/>
                    <a:gd name="T37" fmla="*/ 1 h 57"/>
                    <a:gd name="T38" fmla="*/ 1 w 79"/>
                    <a:gd name="T39" fmla="*/ 1 h 57"/>
                    <a:gd name="T40" fmla="*/ 1 w 79"/>
                    <a:gd name="T41" fmla="*/ 1 h 57"/>
                    <a:gd name="T42" fmla="*/ 1 w 79"/>
                    <a:gd name="T43" fmla="*/ 1 h 57"/>
                    <a:gd name="T44" fmla="*/ 0 w 79"/>
                    <a:gd name="T45" fmla="*/ 1 h 57"/>
                    <a:gd name="T46" fmla="*/ 1 w 79"/>
                    <a:gd name="T47" fmla="*/ 1 h 57"/>
                    <a:gd name="T48" fmla="*/ 1 w 79"/>
                    <a:gd name="T49" fmla="*/ 1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9"/>
                    <a:gd name="T76" fmla="*/ 0 h 57"/>
                    <a:gd name="T77" fmla="*/ 79 w 79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9" h="57">
                      <a:moveTo>
                        <a:pt x="6" y="57"/>
                      </a:moveTo>
                      <a:lnTo>
                        <a:pt x="6" y="57"/>
                      </a:lnTo>
                      <a:lnTo>
                        <a:pt x="16" y="54"/>
                      </a:lnTo>
                      <a:lnTo>
                        <a:pt x="29" y="51"/>
                      </a:lnTo>
                      <a:lnTo>
                        <a:pt x="42" y="47"/>
                      </a:lnTo>
                      <a:lnTo>
                        <a:pt x="53" y="40"/>
                      </a:lnTo>
                      <a:lnTo>
                        <a:pt x="62" y="31"/>
                      </a:lnTo>
                      <a:lnTo>
                        <a:pt x="69" y="21"/>
                      </a:lnTo>
                      <a:lnTo>
                        <a:pt x="76" y="11"/>
                      </a:lnTo>
                      <a:lnTo>
                        <a:pt x="79" y="0"/>
                      </a:lnTo>
                      <a:lnTo>
                        <a:pt x="65" y="0"/>
                      </a:lnTo>
                      <a:lnTo>
                        <a:pt x="65" y="8"/>
                      </a:lnTo>
                      <a:lnTo>
                        <a:pt x="60" y="15"/>
                      </a:lnTo>
                      <a:lnTo>
                        <a:pt x="53" y="23"/>
                      </a:lnTo>
                      <a:lnTo>
                        <a:pt x="45" y="31"/>
                      </a:lnTo>
                      <a:lnTo>
                        <a:pt x="36" y="36"/>
                      </a:lnTo>
                      <a:lnTo>
                        <a:pt x="26" y="40"/>
                      </a:lnTo>
                      <a:lnTo>
                        <a:pt x="16" y="43"/>
                      </a:lnTo>
                      <a:lnTo>
                        <a:pt x="6" y="43"/>
                      </a:lnTo>
                      <a:lnTo>
                        <a:pt x="1" y="46"/>
                      </a:lnTo>
                      <a:lnTo>
                        <a:pt x="0" y="50"/>
                      </a:lnTo>
                      <a:lnTo>
                        <a:pt x="1" y="54"/>
                      </a:lnTo>
                      <a:lnTo>
                        <a:pt x="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5" name="Freeform 723"/>
                <p:cNvSpPr>
                  <a:spLocks/>
                </p:cNvSpPr>
                <p:nvPr/>
              </p:nvSpPr>
              <p:spPr bwMode="auto">
                <a:xfrm>
                  <a:off x="4486" y="3353"/>
                  <a:ext cx="201" cy="8"/>
                </a:xfrm>
                <a:custGeom>
                  <a:avLst/>
                  <a:gdLst>
                    <a:gd name="T0" fmla="*/ 0 w 403"/>
                    <a:gd name="T1" fmla="*/ 1 h 14"/>
                    <a:gd name="T2" fmla="*/ 0 w 403"/>
                    <a:gd name="T3" fmla="*/ 1 h 14"/>
                    <a:gd name="T4" fmla="*/ 6 w 403"/>
                    <a:gd name="T5" fmla="*/ 1 h 14"/>
                    <a:gd name="T6" fmla="*/ 6 w 403"/>
                    <a:gd name="T7" fmla="*/ 0 h 14"/>
                    <a:gd name="T8" fmla="*/ 0 w 403"/>
                    <a:gd name="T9" fmla="*/ 0 h 14"/>
                    <a:gd name="T10" fmla="*/ 0 w 403"/>
                    <a:gd name="T11" fmla="*/ 0 h 14"/>
                    <a:gd name="T12" fmla="*/ 0 w 403"/>
                    <a:gd name="T13" fmla="*/ 0 h 14"/>
                    <a:gd name="T14" fmla="*/ 0 w 403"/>
                    <a:gd name="T15" fmla="*/ 1 h 14"/>
                    <a:gd name="T16" fmla="*/ 0 w 403"/>
                    <a:gd name="T17" fmla="*/ 1 h 14"/>
                    <a:gd name="T18" fmla="*/ 0 w 403"/>
                    <a:gd name="T19" fmla="*/ 1 h 14"/>
                    <a:gd name="T20" fmla="*/ 0 w 403"/>
                    <a:gd name="T21" fmla="*/ 1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03"/>
                    <a:gd name="T34" fmla="*/ 0 h 14"/>
                    <a:gd name="T35" fmla="*/ 403 w 403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03" h="14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403" y="14"/>
                      </a:lnTo>
                      <a:lnTo>
                        <a:pt x="403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6" name="Freeform 724"/>
                <p:cNvSpPr>
                  <a:spLocks/>
                </p:cNvSpPr>
                <p:nvPr/>
              </p:nvSpPr>
              <p:spPr bwMode="auto">
                <a:xfrm>
                  <a:off x="4452" y="3328"/>
                  <a:ext cx="37" cy="33"/>
                </a:xfrm>
                <a:custGeom>
                  <a:avLst/>
                  <a:gdLst>
                    <a:gd name="T0" fmla="*/ 0 w 73"/>
                    <a:gd name="T1" fmla="*/ 1 h 65"/>
                    <a:gd name="T2" fmla="*/ 0 w 73"/>
                    <a:gd name="T3" fmla="*/ 1 h 65"/>
                    <a:gd name="T4" fmla="*/ 1 w 73"/>
                    <a:gd name="T5" fmla="*/ 1 h 65"/>
                    <a:gd name="T6" fmla="*/ 1 w 73"/>
                    <a:gd name="T7" fmla="*/ 1 h 65"/>
                    <a:gd name="T8" fmla="*/ 1 w 73"/>
                    <a:gd name="T9" fmla="*/ 1 h 65"/>
                    <a:gd name="T10" fmla="*/ 1 w 73"/>
                    <a:gd name="T11" fmla="*/ 1 h 65"/>
                    <a:gd name="T12" fmla="*/ 1 w 73"/>
                    <a:gd name="T13" fmla="*/ 1 h 65"/>
                    <a:gd name="T14" fmla="*/ 1 w 73"/>
                    <a:gd name="T15" fmla="*/ 1 h 65"/>
                    <a:gd name="T16" fmla="*/ 1 w 73"/>
                    <a:gd name="T17" fmla="*/ 1 h 65"/>
                    <a:gd name="T18" fmla="*/ 2 w 73"/>
                    <a:gd name="T19" fmla="*/ 2 h 65"/>
                    <a:gd name="T20" fmla="*/ 2 w 73"/>
                    <a:gd name="T21" fmla="*/ 1 h 65"/>
                    <a:gd name="T22" fmla="*/ 1 w 73"/>
                    <a:gd name="T23" fmla="*/ 1 h 65"/>
                    <a:gd name="T24" fmla="*/ 1 w 73"/>
                    <a:gd name="T25" fmla="*/ 1 h 65"/>
                    <a:gd name="T26" fmla="*/ 1 w 73"/>
                    <a:gd name="T27" fmla="*/ 1 h 65"/>
                    <a:gd name="T28" fmla="*/ 1 w 73"/>
                    <a:gd name="T29" fmla="*/ 1 h 65"/>
                    <a:gd name="T30" fmla="*/ 1 w 73"/>
                    <a:gd name="T31" fmla="*/ 1 h 65"/>
                    <a:gd name="T32" fmla="*/ 1 w 73"/>
                    <a:gd name="T33" fmla="*/ 1 h 65"/>
                    <a:gd name="T34" fmla="*/ 1 w 73"/>
                    <a:gd name="T35" fmla="*/ 1 h 65"/>
                    <a:gd name="T36" fmla="*/ 1 w 73"/>
                    <a:gd name="T37" fmla="*/ 1 h 65"/>
                    <a:gd name="T38" fmla="*/ 1 w 73"/>
                    <a:gd name="T39" fmla="*/ 1 h 65"/>
                    <a:gd name="T40" fmla="*/ 1 w 73"/>
                    <a:gd name="T41" fmla="*/ 1 h 65"/>
                    <a:gd name="T42" fmla="*/ 1 w 73"/>
                    <a:gd name="T43" fmla="*/ 1 h 65"/>
                    <a:gd name="T44" fmla="*/ 1 w 73"/>
                    <a:gd name="T45" fmla="*/ 0 h 65"/>
                    <a:gd name="T46" fmla="*/ 1 w 73"/>
                    <a:gd name="T47" fmla="*/ 1 h 65"/>
                    <a:gd name="T48" fmla="*/ 0 w 73"/>
                    <a:gd name="T49" fmla="*/ 1 h 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3"/>
                    <a:gd name="T76" fmla="*/ 0 h 65"/>
                    <a:gd name="T77" fmla="*/ 73 w 73"/>
                    <a:gd name="T78" fmla="*/ 65 h 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3" h="6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19"/>
                      </a:lnTo>
                      <a:lnTo>
                        <a:pt x="7" y="29"/>
                      </a:lnTo>
                      <a:lnTo>
                        <a:pt x="16" y="39"/>
                      </a:lnTo>
                      <a:lnTo>
                        <a:pt x="27" y="49"/>
                      </a:lnTo>
                      <a:lnTo>
                        <a:pt x="37" y="55"/>
                      </a:lnTo>
                      <a:lnTo>
                        <a:pt x="49" y="59"/>
                      </a:lnTo>
                      <a:lnTo>
                        <a:pt x="62" y="62"/>
                      </a:lnTo>
                      <a:lnTo>
                        <a:pt x="73" y="65"/>
                      </a:lnTo>
                      <a:lnTo>
                        <a:pt x="73" y="51"/>
                      </a:lnTo>
                      <a:lnTo>
                        <a:pt x="62" y="51"/>
                      </a:lnTo>
                      <a:lnTo>
                        <a:pt x="52" y="48"/>
                      </a:lnTo>
                      <a:lnTo>
                        <a:pt x="43" y="44"/>
                      </a:lnTo>
                      <a:lnTo>
                        <a:pt x="33" y="38"/>
                      </a:lnTo>
                      <a:lnTo>
                        <a:pt x="24" y="31"/>
                      </a:lnTo>
                      <a:lnTo>
                        <a:pt x="18" y="23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7" name="Freeform 725"/>
                <p:cNvSpPr>
                  <a:spLocks/>
                </p:cNvSpPr>
                <p:nvPr/>
              </p:nvSpPr>
              <p:spPr bwMode="auto">
                <a:xfrm>
                  <a:off x="4452" y="3303"/>
                  <a:ext cx="8" cy="29"/>
                </a:xfrm>
                <a:custGeom>
                  <a:avLst/>
                  <a:gdLst>
                    <a:gd name="T0" fmla="*/ 0 w 14"/>
                    <a:gd name="T1" fmla="*/ 1 h 58"/>
                    <a:gd name="T2" fmla="*/ 0 w 14"/>
                    <a:gd name="T3" fmla="*/ 1 h 58"/>
                    <a:gd name="T4" fmla="*/ 0 w 14"/>
                    <a:gd name="T5" fmla="*/ 1 h 58"/>
                    <a:gd name="T6" fmla="*/ 1 w 14"/>
                    <a:gd name="T7" fmla="*/ 1 h 58"/>
                    <a:gd name="T8" fmla="*/ 1 w 14"/>
                    <a:gd name="T9" fmla="*/ 1 h 58"/>
                    <a:gd name="T10" fmla="*/ 1 w 14"/>
                    <a:gd name="T11" fmla="*/ 1 h 58"/>
                    <a:gd name="T12" fmla="*/ 1 w 14"/>
                    <a:gd name="T13" fmla="*/ 1 h 58"/>
                    <a:gd name="T14" fmla="*/ 1 w 14"/>
                    <a:gd name="T15" fmla="*/ 1 h 58"/>
                    <a:gd name="T16" fmla="*/ 1 w 14"/>
                    <a:gd name="T17" fmla="*/ 0 h 58"/>
                    <a:gd name="T18" fmla="*/ 1 w 14"/>
                    <a:gd name="T19" fmla="*/ 1 h 58"/>
                    <a:gd name="T20" fmla="*/ 0 w 14"/>
                    <a:gd name="T21" fmla="*/ 1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58"/>
                    <a:gd name="T35" fmla="*/ 14 w 14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5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58"/>
                      </a:lnTo>
                      <a:lnTo>
                        <a:pt x="14" y="58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8" name="Freeform 726"/>
                <p:cNvSpPr>
                  <a:spLocks/>
                </p:cNvSpPr>
                <p:nvPr/>
              </p:nvSpPr>
              <p:spPr bwMode="auto">
                <a:xfrm>
                  <a:off x="4452" y="3278"/>
                  <a:ext cx="41" cy="29"/>
                </a:xfrm>
                <a:custGeom>
                  <a:avLst/>
                  <a:gdLst>
                    <a:gd name="T0" fmla="*/ 2 w 80"/>
                    <a:gd name="T1" fmla="*/ 0 h 58"/>
                    <a:gd name="T2" fmla="*/ 2 w 80"/>
                    <a:gd name="T3" fmla="*/ 0 h 58"/>
                    <a:gd name="T4" fmla="*/ 1 w 80"/>
                    <a:gd name="T5" fmla="*/ 1 h 58"/>
                    <a:gd name="T6" fmla="*/ 1 w 80"/>
                    <a:gd name="T7" fmla="*/ 1 h 58"/>
                    <a:gd name="T8" fmla="*/ 1 w 80"/>
                    <a:gd name="T9" fmla="*/ 1 h 58"/>
                    <a:gd name="T10" fmla="*/ 1 w 80"/>
                    <a:gd name="T11" fmla="*/ 1 h 58"/>
                    <a:gd name="T12" fmla="*/ 1 w 80"/>
                    <a:gd name="T13" fmla="*/ 1 h 58"/>
                    <a:gd name="T14" fmla="*/ 1 w 80"/>
                    <a:gd name="T15" fmla="*/ 1 h 58"/>
                    <a:gd name="T16" fmla="*/ 1 w 80"/>
                    <a:gd name="T17" fmla="*/ 1 h 58"/>
                    <a:gd name="T18" fmla="*/ 0 w 80"/>
                    <a:gd name="T19" fmla="*/ 1 h 58"/>
                    <a:gd name="T20" fmla="*/ 1 w 80"/>
                    <a:gd name="T21" fmla="*/ 1 h 58"/>
                    <a:gd name="T22" fmla="*/ 1 w 80"/>
                    <a:gd name="T23" fmla="*/ 1 h 58"/>
                    <a:gd name="T24" fmla="*/ 1 w 80"/>
                    <a:gd name="T25" fmla="*/ 1 h 58"/>
                    <a:gd name="T26" fmla="*/ 1 w 80"/>
                    <a:gd name="T27" fmla="*/ 1 h 58"/>
                    <a:gd name="T28" fmla="*/ 1 w 80"/>
                    <a:gd name="T29" fmla="*/ 1 h 58"/>
                    <a:gd name="T30" fmla="*/ 1 w 80"/>
                    <a:gd name="T31" fmla="*/ 1 h 58"/>
                    <a:gd name="T32" fmla="*/ 1 w 80"/>
                    <a:gd name="T33" fmla="*/ 1 h 58"/>
                    <a:gd name="T34" fmla="*/ 1 w 80"/>
                    <a:gd name="T35" fmla="*/ 1 h 58"/>
                    <a:gd name="T36" fmla="*/ 2 w 80"/>
                    <a:gd name="T37" fmla="*/ 1 h 58"/>
                    <a:gd name="T38" fmla="*/ 2 w 80"/>
                    <a:gd name="T39" fmla="*/ 1 h 58"/>
                    <a:gd name="T40" fmla="*/ 2 w 80"/>
                    <a:gd name="T41" fmla="*/ 1 h 58"/>
                    <a:gd name="T42" fmla="*/ 2 w 80"/>
                    <a:gd name="T43" fmla="*/ 1 h 58"/>
                    <a:gd name="T44" fmla="*/ 2 w 80"/>
                    <a:gd name="T45" fmla="*/ 1 h 58"/>
                    <a:gd name="T46" fmla="*/ 2 w 80"/>
                    <a:gd name="T47" fmla="*/ 1 h 58"/>
                    <a:gd name="T48" fmla="*/ 2 w 80"/>
                    <a:gd name="T49" fmla="*/ 0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58"/>
                    <a:gd name="T77" fmla="*/ 80 w 8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58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62" y="3"/>
                      </a:lnTo>
                      <a:lnTo>
                        <a:pt x="49" y="6"/>
                      </a:lnTo>
                      <a:lnTo>
                        <a:pt x="37" y="10"/>
                      </a:lnTo>
                      <a:lnTo>
                        <a:pt x="27" y="16"/>
                      </a:lnTo>
                      <a:lnTo>
                        <a:pt x="16" y="26"/>
                      </a:lnTo>
                      <a:lnTo>
                        <a:pt x="7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14" y="58"/>
                      </a:lnTo>
                      <a:lnTo>
                        <a:pt x="14" y="49"/>
                      </a:lnTo>
                      <a:lnTo>
                        <a:pt x="18" y="42"/>
                      </a:lnTo>
                      <a:lnTo>
                        <a:pt x="24" y="35"/>
                      </a:lnTo>
                      <a:lnTo>
                        <a:pt x="33" y="28"/>
                      </a:lnTo>
                      <a:lnTo>
                        <a:pt x="43" y="22"/>
                      </a:lnTo>
                      <a:lnTo>
                        <a:pt x="52" y="18"/>
                      </a:lnTo>
                      <a:lnTo>
                        <a:pt x="62" y="15"/>
                      </a:lnTo>
                      <a:lnTo>
                        <a:pt x="73" y="15"/>
                      </a:lnTo>
                      <a:lnTo>
                        <a:pt x="78" y="12"/>
                      </a:lnTo>
                      <a:lnTo>
                        <a:pt x="80" y="8"/>
                      </a:lnTo>
                      <a:lnTo>
                        <a:pt x="78" y="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29" name="Freeform 727"/>
                <p:cNvSpPr>
                  <a:spLocks/>
                </p:cNvSpPr>
                <p:nvPr/>
              </p:nvSpPr>
              <p:spPr bwMode="auto">
                <a:xfrm>
                  <a:off x="4489" y="3278"/>
                  <a:ext cx="202" cy="7"/>
                </a:xfrm>
                <a:custGeom>
                  <a:avLst/>
                  <a:gdLst>
                    <a:gd name="T0" fmla="*/ 7 w 404"/>
                    <a:gd name="T1" fmla="*/ 0 h 15"/>
                    <a:gd name="T2" fmla="*/ 7 w 404"/>
                    <a:gd name="T3" fmla="*/ 0 h 15"/>
                    <a:gd name="T4" fmla="*/ 0 w 404"/>
                    <a:gd name="T5" fmla="*/ 0 h 15"/>
                    <a:gd name="T6" fmla="*/ 0 w 404"/>
                    <a:gd name="T7" fmla="*/ 0 h 15"/>
                    <a:gd name="T8" fmla="*/ 7 w 404"/>
                    <a:gd name="T9" fmla="*/ 0 h 15"/>
                    <a:gd name="T10" fmla="*/ 7 w 404"/>
                    <a:gd name="T11" fmla="*/ 0 h 15"/>
                    <a:gd name="T12" fmla="*/ 7 w 404"/>
                    <a:gd name="T13" fmla="*/ 0 h 15"/>
                    <a:gd name="T14" fmla="*/ 7 w 404"/>
                    <a:gd name="T15" fmla="*/ 0 h 15"/>
                    <a:gd name="T16" fmla="*/ 7 w 404"/>
                    <a:gd name="T17" fmla="*/ 0 h 15"/>
                    <a:gd name="T18" fmla="*/ 7 w 404"/>
                    <a:gd name="T19" fmla="*/ 0 h 15"/>
                    <a:gd name="T20" fmla="*/ 7 w 404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04"/>
                    <a:gd name="T34" fmla="*/ 0 h 15"/>
                    <a:gd name="T35" fmla="*/ 404 w 404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04" h="15">
                      <a:moveTo>
                        <a:pt x="397" y="0"/>
                      </a:moveTo>
                      <a:lnTo>
                        <a:pt x="397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97" y="15"/>
                      </a:lnTo>
                      <a:lnTo>
                        <a:pt x="401" y="12"/>
                      </a:lnTo>
                      <a:lnTo>
                        <a:pt x="404" y="8"/>
                      </a:lnTo>
                      <a:lnTo>
                        <a:pt x="401" y="3"/>
                      </a:ln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0" name="Freeform 728"/>
                <p:cNvSpPr>
                  <a:spLocks/>
                </p:cNvSpPr>
                <p:nvPr/>
              </p:nvSpPr>
              <p:spPr bwMode="auto">
                <a:xfrm>
                  <a:off x="4687" y="3278"/>
                  <a:ext cx="37" cy="31"/>
                </a:xfrm>
                <a:custGeom>
                  <a:avLst/>
                  <a:gdLst>
                    <a:gd name="T0" fmla="*/ 2 w 73"/>
                    <a:gd name="T1" fmla="*/ 0 h 64"/>
                    <a:gd name="T2" fmla="*/ 2 w 73"/>
                    <a:gd name="T3" fmla="*/ 0 h 64"/>
                    <a:gd name="T4" fmla="*/ 2 w 73"/>
                    <a:gd name="T5" fmla="*/ 0 h 64"/>
                    <a:gd name="T6" fmla="*/ 1 w 73"/>
                    <a:gd name="T7" fmla="*/ 0 h 64"/>
                    <a:gd name="T8" fmla="*/ 1 w 73"/>
                    <a:gd name="T9" fmla="*/ 0 h 64"/>
                    <a:gd name="T10" fmla="*/ 1 w 73"/>
                    <a:gd name="T11" fmla="*/ 0 h 64"/>
                    <a:gd name="T12" fmla="*/ 1 w 73"/>
                    <a:gd name="T13" fmla="*/ 0 h 64"/>
                    <a:gd name="T14" fmla="*/ 1 w 73"/>
                    <a:gd name="T15" fmla="*/ 0 h 64"/>
                    <a:gd name="T16" fmla="*/ 1 w 73"/>
                    <a:gd name="T17" fmla="*/ 0 h 64"/>
                    <a:gd name="T18" fmla="*/ 0 w 73"/>
                    <a:gd name="T19" fmla="*/ 0 h 64"/>
                    <a:gd name="T20" fmla="*/ 0 w 73"/>
                    <a:gd name="T21" fmla="*/ 0 h 64"/>
                    <a:gd name="T22" fmla="*/ 1 w 73"/>
                    <a:gd name="T23" fmla="*/ 0 h 64"/>
                    <a:gd name="T24" fmla="*/ 1 w 73"/>
                    <a:gd name="T25" fmla="*/ 0 h 64"/>
                    <a:gd name="T26" fmla="*/ 1 w 73"/>
                    <a:gd name="T27" fmla="*/ 0 h 64"/>
                    <a:gd name="T28" fmla="*/ 1 w 73"/>
                    <a:gd name="T29" fmla="*/ 0 h 64"/>
                    <a:gd name="T30" fmla="*/ 1 w 73"/>
                    <a:gd name="T31" fmla="*/ 0 h 64"/>
                    <a:gd name="T32" fmla="*/ 1 w 73"/>
                    <a:gd name="T33" fmla="*/ 0 h 64"/>
                    <a:gd name="T34" fmla="*/ 1 w 73"/>
                    <a:gd name="T35" fmla="*/ 0 h 64"/>
                    <a:gd name="T36" fmla="*/ 1 w 73"/>
                    <a:gd name="T37" fmla="*/ 0 h 64"/>
                    <a:gd name="T38" fmla="*/ 1 w 73"/>
                    <a:gd name="T39" fmla="*/ 0 h 64"/>
                    <a:gd name="T40" fmla="*/ 1 w 73"/>
                    <a:gd name="T41" fmla="*/ 0 h 64"/>
                    <a:gd name="T42" fmla="*/ 1 w 73"/>
                    <a:gd name="T43" fmla="*/ 0 h 64"/>
                    <a:gd name="T44" fmla="*/ 2 w 73"/>
                    <a:gd name="T45" fmla="*/ 0 h 64"/>
                    <a:gd name="T46" fmla="*/ 2 w 73"/>
                    <a:gd name="T47" fmla="*/ 0 h 64"/>
                    <a:gd name="T48" fmla="*/ 2 w 73"/>
                    <a:gd name="T49" fmla="*/ 0 h 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3"/>
                    <a:gd name="T76" fmla="*/ 0 h 64"/>
                    <a:gd name="T77" fmla="*/ 73 w 73"/>
                    <a:gd name="T78" fmla="*/ 64 h 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3" h="64">
                      <a:moveTo>
                        <a:pt x="73" y="58"/>
                      </a:moveTo>
                      <a:lnTo>
                        <a:pt x="73" y="58"/>
                      </a:lnTo>
                      <a:lnTo>
                        <a:pt x="70" y="46"/>
                      </a:lnTo>
                      <a:lnTo>
                        <a:pt x="63" y="36"/>
                      </a:lnTo>
                      <a:lnTo>
                        <a:pt x="56" y="26"/>
                      </a:lnTo>
                      <a:lnTo>
                        <a:pt x="47" y="18"/>
                      </a:lnTo>
                      <a:lnTo>
                        <a:pt x="36" y="10"/>
                      </a:lnTo>
                      <a:lnTo>
                        <a:pt x="23" y="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39" y="26"/>
                      </a:lnTo>
                      <a:lnTo>
                        <a:pt x="47" y="35"/>
                      </a:lnTo>
                      <a:lnTo>
                        <a:pt x="54" y="42"/>
                      </a:lnTo>
                      <a:lnTo>
                        <a:pt x="59" y="49"/>
                      </a:lnTo>
                      <a:lnTo>
                        <a:pt x="59" y="58"/>
                      </a:lnTo>
                      <a:lnTo>
                        <a:pt x="62" y="62"/>
                      </a:lnTo>
                      <a:lnTo>
                        <a:pt x="66" y="64"/>
                      </a:lnTo>
                      <a:lnTo>
                        <a:pt x="70" y="62"/>
                      </a:lnTo>
                      <a:lnTo>
                        <a:pt x="73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1" name="Freeform 729"/>
                <p:cNvSpPr>
                  <a:spLocks/>
                </p:cNvSpPr>
                <p:nvPr/>
              </p:nvSpPr>
              <p:spPr bwMode="auto">
                <a:xfrm>
                  <a:off x="4717" y="3307"/>
                  <a:ext cx="7" cy="28"/>
                </a:xfrm>
                <a:custGeom>
                  <a:avLst/>
                  <a:gdLst>
                    <a:gd name="T0" fmla="*/ 1 w 14"/>
                    <a:gd name="T1" fmla="*/ 1 h 56"/>
                    <a:gd name="T2" fmla="*/ 1 w 14"/>
                    <a:gd name="T3" fmla="*/ 1 h 56"/>
                    <a:gd name="T4" fmla="*/ 1 w 14"/>
                    <a:gd name="T5" fmla="*/ 0 h 56"/>
                    <a:gd name="T6" fmla="*/ 0 w 14"/>
                    <a:gd name="T7" fmla="*/ 0 h 56"/>
                    <a:gd name="T8" fmla="*/ 0 w 14"/>
                    <a:gd name="T9" fmla="*/ 1 h 56"/>
                    <a:gd name="T10" fmla="*/ 0 w 14"/>
                    <a:gd name="T11" fmla="*/ 1 h 56"/>
                    <a:gd name="T12" fmla="*/ 0 w 14"/>
                    <a:gd name="T13" fmla="*/ 1 h 56"/>
                    <a:gd name="T14" fmla="*/ 1 w 14"/>
                    <a:gd name="T15" fmla="*/ 1 h 56"/>
                    <a:gd name="T16" fmla="*/ 1 w 14"/>
                    <a:gd name="T17" fmla="*/ 1 h 56"/>
                    <a:gd name="T18" fmla="*/ 1 w 14"/>
                    <a:gd name="T19" fmla="*/ 1 h 56"/>
                    <a:gd name="T20" fmla="*/ 1 w 14"/>
                    <a:gd name="T21" fmla="*/ 1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56"/>
                    <a:gd name="T35" fmla="*/ 14 w 14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56">
                      <a:moveTo>
                        <a:pt x="14" y="51"/>
                      </a:moveTo>
                      <a:lnTo>
                        <a:pt x="14" y="5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3" y="55"/>
                      </a:lnTo>
                      <a:lnTo>
                        <a:pt x="7" y="56"/>
                      </a:lnTo>
                      <a:lnTo>
                        <a:pt x="11" y="55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2" name="Freeform 730"/>
                <p:cNvSpPr>
                  <a:spLocks/>
                </p:cNvSpPr>
                <p:nvPr/>
              </p:nvSpPr>
              <p:spPr bwMode="auto">
                <a:xfrm>
                  <a:off x="4384" y="3023"/>
                  <a:ext cx="142" cy="154"/>
                </a:xfrm>
                <a:custGeom>
                  <a:avLst/>
                  <a:gdLst>
                    <a:gd name="T0" fmla="*/ 4 w 284"/>
                    <a:gd name="T1" fmla="*/ 5 h 307"/>
                    <a:gd name="T2" fmla="*/ 4 w 284"/>
                    <a:gd name="T3" fmla="*/ 5 h 307"/>
                    <a:gd name="T4" fmla="*/ 4 w 284"/>
                    <a:gd name="T5" fmla="*/ 5 h 307"/>
                    <a:gd name="T6" fmla="*/ 5 w 284"/>
                    <a:gd name="T7" fmla="*/ 5 h 307"/>
                    <a:gd name="T8" fmla="*/ 5 w 284"/>
                    <a:gd name="T9" fmla="*/ 5 h 307"/>
                    <a:gd name="T10" fmla="*/ 5 w 284"/>
                    <a:gd name="T11" fmla="*/ 5 h 307"/>
                    <a:gd name="T12" fmla="*/ 5 w 284"/>
                    <a:gd name="T13" fmla="*/ 5 h 307"/>
                    <a:gd name="T14" fmla="*/ 5 w 284"/>
                    <a:gd name="T15" fmla="*/ 5 h 307"/>
                    <a:gd name="T16" fmla="*/ 5 w 284"/>
                    <a:gd name="T17" fmla="*/ 5 h 307"/>
                    <a:gd name="T18" fmla="*/ 5 w 284"/>
                    <a:gd name="T19" fmla="*/ 4 h 307"/>
                    <a:gd name="T20" fmla="*/ 5 w 284"/>
                    <a:gd name="T21" fmla="*/ 3 h 307"/>
                    <a:gd name="T22" fmla="*/ 5 w 284"/>
                    <a:gd name="T23" fmla="*/ 2 h 307"/>
                    <a:gd name="T24" fmla="*/ 5 w 284"/>
                    <a:gd name="T25" fmla="*/ 2 h 307"/>
                    <a:gd name="T26" fmla="*/ 5 w 284"/>
                    <a:gd name="T27" fmla="*/ 1 h 307"/>
                    <a:gd name="T28" fmla="*/ 5 w 284"/>
                    <a:gd name="T29" fmla="*/ 1 h 307"/>
                    <a:gd name="T30" fmla="*/ 5 w 284"/>
                    <a:gd name="T31" fmla="*/ 1 h 307"/>
                    <a:gd name="T32" fmla="*/ 5 w 284"/>
                    <a:gd name="T33" fmla="*/ 1 h 307"/>
                    <a:gd name="T34" fmla="*/ 4 w 284"/>
                    <a:gd name="T35" fmla="*/ 1 h 307"/>
                    <a:gd name="T36" fmla="*/ 4 w 284"/>
                    <a:gd name="T37" fmla="*/ 1 h 307"/>
                    <a:gd name="T38" fmla="*/ 4 w 284"/>
                    <a:gd name="T39" fmla="*/ 1 h 307"/>
                    <a:gd name="T40" fmla="*/ 4 w 284"/>
                    <a:gd name="T41" fmla="*/ 0 h 307"/>
                    <a:gd name="T42" fmla="*/ 1 w 284"/>
                    <a:gd name="T43" fmla="*/ 0 h 307"/>
                    <a:gd name="T44" fmla="*/ 1 w 284"/>
                    <a:gd name="T45" fmla="*/ 1 h 307"/>
                    <a:gd name="T46" fmla="*/ 1 w 284"/>
                    <a:gd name="T47" fmla="*/ 1 h 307"/>
                    <a:gd name="T48" fmla="*/ 1 w 284"/>
                    <a:gd name="T49" fmla="*/ 1 h 307"/>
                    <a:gd name="T50" fmla="*/ 1 w 284"/>
                    <a:gd name="T51" fmla="*/ 1 h 307"/>
                    <a:gd name="T52" fmla="*/ 1 w 284"/>
                    <a:gd name="T53" fmla="*/ 1 h 307"/>
                    <a:gd name="T54" fmla="*/ 1 w 284"/>
                    <a:gd name="T55" fmla="*/ 1 h 307"/>
                    <a:gd name="T56" fmla="*/ 1 w 284"/>
                    <a:gd name="T57" fmla="*/ 1 h 307"/>
                    <a:gd name="T58" fmla="*/ 0 w 284"/>
                    <a:gd name="T59" fmla="*/ 2 h 307"/>
                    <a:gd name="T60" fmla="*/ 0 w 284"/>
                    <a:gd name="T61" fmla="*/ 2 h 307"/>
                    <a:gd name="T62" fmla="*/ 0 w 284"/>
                    <a:gd name="T63" fmla="*/ 3 h 307"/>
                    <a:gd name="T64" fmla="*/ 0 w 284"/>
                    <a:gd name="T65" fmla="*/ 4 h 307"/>
                    <a:gd name="T66" fmla="*/ 0 w 284"/>
                    <a:gd name="T67" fmla="*/ 5 h 307"/>
                    <a:gd name="T68" fmla="*/ 1 w 284"/>
                    <a:gd name="T69" fmla="*/ 5 h 307"/>
                    <a:gd name="T70" fmla="*/ 1 w 284"/>
                    <a:gd name="T71" fmla="*/ 5 h 307"/>
                    <a:gd name="T72" fmla="*/ 1 w 284"/>
                    <a:gd name="T73" fmla="*/ 5 h 307"/>
                    <a:gd name="T74" fmla="*/ 1 w 284"/>
                    <a:gd name="T75" fmla="*/ 5 h 307"/>
                    <a:gd name="T76" fmla="*/ 1 w 284"/>
                    <a:gd name="T77" fmla="*/ 5 h 307"/>
                    <a:gd name="T78" fmla="*/ 1 w 284"/>
                    <a:gd name="T79" fmla="*/ 5 h 307"/>
                    <a:gd name="T80" fmla="*/ 1 w 284"/>
                    <a:gd name="T81" fmla="*/ 5 h 307"/>
                    <a:gd name="T82" fmla="*/ 1 w 284"/>
                    <a:gd name="T83" fmla="*/ 5 h 307"/>
                    <a:gd name="T84" fmla="*/ 4 w 284"/>
                    <a:gd name="T85" fmla="*/ 5 h 30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4"/>
                    <a:gd name="T130" fmla="*/ 0 h 307"/>
                    <a:gd name="T131" fmla="*/ 284 w 284"/>
                    <a:gd name="T132" fmla="*/ 307 h 30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4" h="307">
                      <a:moveTo>
                        <a:pt x="233" y="307"/>
                      </a:moveTo>
                      <a:lnTo>
                        <a:pt x="245" y="306"/>
                      </a:lnTo>
                      <a:lnTo>
                        <a:pt x="255" y="303"/>
                      </a:lnTo>
                      <a:lnTo>
                        <a:pt x="264" y="297"/>
                      </a:lnTo>
                      <a:lnTo>
                        <a:pt x="271" y="291"/>
                      </a:lnTo>
                      <a:lnTo>
                        <a:pt x="277" y="283"/>
                      </a:lnTo>
                      <a:lnTo>
                        <a:pt x="281" y="276"/>
                      </a:lnTo>
                      <a:lnTo>
                        <a:pt x="282" y="267"/>
                      </a:lnTo>
                      <a:lnTo>
                        <a:pt x="284" y="258"/>
                      </a:lnTo>
                      <a:lnTo>
                        <a:pt x="284" y="228"/>
                      </a:lnTo>
                      <a:lnTo>
                        <a:pt x="284" y="177"/>
                      </a:lnTo>
                      <a:lnTo>
                        <a:pt x="284" y="123"/>
                      </a:lnTo>
                      <a:lnTo>
                        <a:pt x="284" y="78"/>
                      </a:lnTo>
                      <a:lnTo>
                        <a:pt x="282" y="58"/>
                      </a:lnTo>
                      <a:lnTo>
                        <a:pt x="278" y="42"/>
                      </a:lnTo>
                      <a:lnTo>
                        <a:pt x="272" y="29"/>
                      </a:lnTo>
                      <a:lnTo>
                        <a:pt x="265" y="17"/>
                      </a:lnTo>
                      <a:lnTo>
                        <a:pt x="256" y="10"/>
                      </a:lnTo>
                      <a:lnTo>
                        <a:pt x="246" y="4"/>
                      </a:lnTo>
                      <a:lnTo>
                        <a:pt x="238" y="1"/>
                      </a:lnTo>
                      <a:lnTo>
                        <a:pt x="228" y="0"/>
                      </a:lnTo>
                      <a:lnTo>
                        <a:pt x="55" y="0"/>
                      </a:lnTo>
                      <a:lnTo>
                        <a:pt x="44" y="1"/>
                      </a:lnTo>
                      <a:lnTo>
                        <a:pt x="36" y="4"/>
                      </a:lnTo>
                      <a:lnTo>
                        <a:pt x="27" y="10"/>
                      </a:lnTo>
                      <a:lnTo>
                        <a:pt x="18" y="17"/>
                      </a:lnTo>
                      <a:lnTo>
                        <a:pt x="11" y="29"/>
                      </a:lnTo>
                      <a:lnTo>
                        <a:pt x="5" y="42"/>
                      </a:lnTo>
                      <a:lnTo>
                        <a:pt x="1" y="58"/>
                      </a:lnTo>
                      <a:lnTo>
                        <a:pt x="0" y="78"/>
                      </a:lnTo>
                      <a:lnTo>
                        <a:pt x="0" y="123"/>
                      </a:lnTo>
                      <a:lnTo>
                        <a:pt x="0" y="177"/>
                      </a:lnTo>
                      <a:lnTo>
                        <a:pt x="0" y="228"/>
                      </a:lnTo>
                      <a:lnTo>
                        <a:pt x="0" y="258"/>
                      </a:lnTo>
                      <a:lnTo>
                        <a:pt x="1" y="267"/>
                      </a:lnTo>
                      <a:lnTo>
                        <a:pt x="3" y="276"/>
                      </a:lnTo>
                      <a:lnTo>
                        <a:pt x="7" y="283"/>
                      </a:lnTo>
                      <a:lnTo>
                        <a:pt x="13" y="291"/>
                      </a:lnTo>
                      <a:lnTo>
                        <a:pt x="20" y="297"/>
                      </a:lnTo>
                      <a:lnTo>
                        <a:pt x="29" y="303"/>
                      </a:lnTo>
                      <a:lnTo>
                        <a:pt x="39" y="306"/>
                      </a:lnTo>
                      <a:lnTo>
                        <a:pt x="49" y="307"/>
                      </a:lnTo>
                      <a:lnTo>
                        <a:pt x="233" y="307"/>
                      </a:lnTo>
                      <a:close/>
                    </a:path>
                  </a:pathLst>
                </a:custGeom>
                <a:solidFill>
                  <a:srgbClr val="003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3" name="Freeform 731"/>
                <p:cNvSpPr>
                  <a:spLocks/>
                </p:cNvSpPr>
                <p:nvPr/>
              </p:nvSpPr>
              <p:spPr bwMode="auto">
                <a:xfrm>
                  <a:off x="4501" y="3152"/>
                  <a:ext cx="28" cy="28"/>
                </a:xfrm>
                <a:custGeom>
                  <a:avLst/>
                  <a:gdLst>
                    <a:gd name="T0" fmla="*/ 0 w 58"/>
                    <a:gd name="T1" fmla="*/ 0 h 57"/>
                    <a:gd name="T2" fmla="*/ 0 w 58"/>
                    <a:gd name="T3" fmla="*/ 0 h 57"/>
                    <a:gd name="T4" fmla="*/ 0 w 58"/>
                    <a:gd name="T5" fmla="*/ 0 h 57"/>
                    <a:gd name="T6" fmla="*/ 0 w 58"/>
                    <a:gd name="T7" fmla="*/ 0 h 57"/>
                    <a:gd name="T8" fmla="*/ 0 w 58"/>
                    <a:gd name="T9" fmla="*/ 0 h 57"/>
                    <a:gd name="T10" fmla="*/ 0 w 58"/>
                    <a:gd name="T11" fmla="*/ 0 h 57"/>
                    <a:gd name="T12" fmla="*/ 0 w 58"/>
                    <a:gd name="T13" fmla="*/ 0 h 57"/>
                    <a:gd name="T14" fmla="*/ 0 w 58"/>
                    <a:gd name="T15" fmla="*/ 0 h 57"/>
                    <a:gd name="T16" fmla="*/ 0 w 58"/>
                    <a:gd name="T17" fmla="*/ 0 h 57"/>
                    <a:gd name="T18" fmla="*/ 0 w 58"/>
                    <a:gd name="T19" fmla="*/ 0 h 57"/>
                    <a:gd name="T20" fmla="*/ 0 w 58"/>
                    <a:gd name="T21" fmla="*/ 0 h 57"/>
                    <a:gd name="T22" fmla="*/ 0 w 58"/>
                    <a:gd name="T23" fmla="*/ 0 h 57"/>
                    <a:gd name="T24" fmla="*/ 0 w 58"/>
                    <a:gd name="T25" fmla="*/ 0 h 57"/>
                    <a:gd name="T26" fmla="*/ 0 w 58"/>
                    <a:gd name="T27" fmla="*/ 0 h 57"/>
                    <a:gd name="T28" fmla="*/ 0 w 58"/>
                    <a:gd name="T29" fmla="*/ 0 h 57"/>
                    <a:gd name="T30" fmla="*/ 0 w 58"/>
                    <a:gd name="T31" fmla="*/ 0 h 57"/>
                    <a:gd name="T32" fmla="*/ 0 w 58"/>
                    <a:gd name="T33" fmla="*/ 0 h 57"/>
                    <a:gd name="T34" fmla="*/ 0 w 58"/>
                    <a:gd name="T35" fmla="*/ 0 h 57"/>
                    <a:gd name="T36" fmla="*/ 0 w 58"/>
                    <a:gd name="T37" fmla="*/ 0 h 57"/>
                    <a:gd name="T38" fmla="*/ 0 w 58"/>
                    <a:gd name="T39" fmla="*/ 0 h 57"/>
                    <a:gd name="T40" fmla="*/ 0 w 58"/>
                    <a:gd name="T41" fmla="*/ 0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8"/>
                    <a:gd name="T64" fmla="*/ 0 h 57"/>
                    <a:gd name="T65" fmla="*/ 58 w 58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8" h="5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3" y="29"/>
                      </a:lnTo>
                      <a:lnTo>
                        <a:pt x="28" y="33"/>
                      </a:lnTo>
                      <a:lnTo>
                        <a:pt x="19" y="39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57"/>
                      </a:lnTo>
                      <a:lnTo>
                        <a:pt x="12" y="54"/>
                      </a:lnTo>
                      <a:lnTo>
                        <a:pt x="25" y="51"/>
                      </a:lnTo>
                      <a:lnTo>
                        <a:pt x="33" y="45"/>
                      </a:lnTo>
                      <a:lnTo>
                        <a:pt x="42" y="38"/>
                      </a:lnTo>
                      <a:lnTo>
                        <a:pt x="49" y="28"/>
                      </a:lnTo>
                      <a:lnTo>
                        <a:pt x="54" y="19"/>
                      </a:lnTo>
                      <a:lnTo>
                        <a:pt x="55" y="9"/>
                      </a:lnTo>
                      <a:lnTo>
                        <a:pt x="58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4" name="Freeform 732"/>
                <p:cNvSpPr>
                  <a:spLocks/>
                </p:cNvSpPr>
                <p:nvPr/>
              </p:nvSpPr>
              <p:spPr bwMode="auto">
                <a:xfrm>
                  <a:off x="4522" y="3058"/>
                  <a:ext cx="7" cy="94"/>
                </a:xfrm>
                <a:custGeom>
                  <a:avLst/>
                  <a:gdLst>
                    <a:gd name="T0" fmla="*/ 0 w 14"/>
                    <a:gd name="T1" fmla="*/ 1 h 187"/>
                    <a:gd name="T2" fmla="*/ 0 w 14"/>
                    <a:gd name="T3" fmla="*/ 1 h 187"/>
                    <a:gd name="T4" fmla="*/ 0 w 14"/>
                    <a:gd name="T5" fmla="*/ 1 h 187"/>
                    <a:gd name="T6" fmla="*/ 0 w 14"/>
                    <a:gd name="T7" fmla="*/ 2 h 187"/>
                    <a:gd name="T8" fmla="*/ 0 w 14"/>
                    <a:gd name="T9" fmla="*/ 3 h 187"/>
                    <a:gd name="T10" fmla="*/ 0 w 14"/>
                    <a:gd name="T11" fmla="*/ 3 h 187"/>
                    <a:gd name="T12" fmla="*/ 1 w 14"/>
                    <a:gd name="T13" fmla="*/ 3 h 187"/>
                    <a:gd name="T14" fmla="*/ 1 w 14"/>
                    <a:gd name="T15" fmla="*/ 3 h 187"/>
                    <a:gd name="T16" fmla="*/ 1 w 14"/>
                    <a:gd name="T17" fmla="*/ 2 h 187"/>
                    <a:gd name="T18" fmla="*/ 1 w 14"/>
                    <a:gd name="T19" fmla="*/ 1 h 187"/>
                    <a:gd name="T20" fmla="*/ 1 w 14"/>
                    <a:gd name="T21" fmla="*/ 1 h 187"/>
                    <a:gd name="T22" fmla="*/ 1 w 14"/>
                    <a:gd name="T23" fmla="*/ 1 h 187"/>
                    <a:gd name="T24" fmla="*/ 1 w 14"/>
                    <a:gd name="T25" fmla="*/ 1 h 187"/>
                    <a:gd name="T26" fmla="*/ 1 w 14"/>
                    <a:gd name="T27" fmla="*/ 1 h 187"/>
                    <a:gd name="T28" fmla="*/ 1 w 14"/>
                    <a:gd name="T29" fmla="*/ 0 h 187"/>
                    <a:gd name="T30" fmla="*/ 1 w 14"/>
                    <a:gd name="T31" fmla="*/ 1 h 187"/>
                    <a:gd name="T32" fmla="*/ 0 w 14"/>
                    <a:gd name="T33" fmla="*/ 1 h 1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87"/>
                    <a:gd name="T53" fmla="*/ 14 w 14"/>
                    <a:gd name="T54" fmla="*/ 187 h 1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8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52"/>
                      </a:lnTo>
                      <a:lnTo>
                        <a:pt x="0" y="106"/>
                      </a:lnTo>
                      <a:lnTo>
                        <a:pt x="0" y="157"/>
                      </a:lnTo>
                      <a:lnTo>
                        <a:pt x="0" y="187"/>
                      </a:lnTo>
                      <a:lnTo>
                        <a:pt x="14" y="187"/>
                      </a:lnTo>
                      <a:lnTo>
                        <a:pt x="14" y="157"/>
                      </a:lnTo>
                      <a:lnTo>
                        <a:pt x="14" y="106"/>
                      </a:lnTo>
                      <a:lnTo>
                        <a:pt x="14" y="52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5" name="Freeform 733"/>
                <p:cNvSpPr>
                  <a:spLocks/>
                </p:cNvSpPr>
                <p:nvPr/>
              </p:nvSpPr>
              <p:spPr bwMode="auto">
                <a:xfrm>
                  <a:off x="4495" y="3019"/>
                  <a:ext cx="34" cy="43"/>
                </a:xfrm>
                <a:custGeom>
                  <a:avLst/>
                  <a:gdLst>
                    <a:gd name="T0" fmla="*/ 0 w 69"/>
                    <a:gd name="T1" fmla="*/ 1 h 85"/>
                    <a:gd name="T2" fmla="*/ 0 w 69"/>
                    <a:gd name="T3" fmla="*/ 1 h 85"/>
                    <a:gd name="T4" fmla="*/ 0 w 69"/>
                    <a:gd name="T5" fmla="*/ 1 h 85"/>
                    <a:gd name="T6" fmla="*/ 0 w 69"/>
                    <a:gd name="T7" fmla="*/ 1 h 85"/>
                    <a:gd name="T8" fmla="*/ 0 w 69"/>
                    <a:gd name="T9" fmla="*/ 1 h 85"/>
                    <a:gd name="T10" fmla="*/ 0 w 69"/>
                    <a:gd name="T11" fmla="*/ 1 h 85"/>
                    <a:gd name="T12" fmla="*/ 0 w 69"/>
                    <a:gd name="T13" fmla="*/ 1 h 85"/>
                    <a:gd name="T14" fmla="*/ 0 w 69"/>
                    <a:gd name="T15" fmla="*/ 1 h 85"/>
                    <a:gd name="T16" fmla="*/ 0 w 69"/>
                    <a:gd name="T17" fmla="*/ 2 h 85"/>
                    <a:gd name="T18" fmla="*/ 0 w 69"/>
                    <a:gd name="T19" fmla="*/ 2 h 85"/>
                    <a:gd name="T20" fmla="*/ 1 w 69"/>
                    <a:gd name="T21" fmla="*/ 2 h 85"/>
                    <a:gd name="T22" fmla="*/ 1 w 69"/>
                    <a:gd name="T23" fmla="*/ 2 h 85"/>
                    <a:gd name="T24" fmla="*/ 0 w 69"/>
                    <a:gd name="T25" fmla="*/ 1 h 85"/>
                    <a:gd name="T26" fmla="*/ 0 w 69"/>
                    <a:gd name="T27" fmla="*/ 1 h 85"/>
                    <a:gd name="T28" fmla="*/ 0 w 69"/>
                    <a:gd name="T29" fmla="*/ 1 h 85"/>
                    <a:gd name="T30" fmla="*/ 0 w 69"/>
                    <a:gd name="T31" fmla="*/ 1 h 85"/>
                    <a:gd name="T32" fmla="*/ 0 w 69"/>
                    <a:gd name="T33" fmla="*/ 1 h 85"/>
                    <a:gd name="T34" fmla="*/ 0 w 69"/>
                    <a:gd name="T35" fmla="*/ 1 h 85"/>
                    <a:gd name="T36" fmla="*/ 0 w 69"/>
                    <a:gd name="T37" fmla="*/ 0 h 85"/>
                    <a:gd name="T38" fmla="*/ 0 w 69"/>
                    <a:gd name="T39" fmla="*/ 0 h 85"/>
                    <a:gd name="T40" fmla="*/ 0 w 69"/>
                    <a:gd name="T41" fmla="*/ 0 h 85"/>
                    <a:gd name="T42" fmla="*/ 0 w 69"/>
                    <a:gd name="T43" fmla="*/ 1 h 85"/>
                    <a:gd name="T44" fmla="*/ 0 w 69"/>
                    <a:gd name="T45" fmla="*/ 1 h 85"/>
                    <a:gd name="T46" fmla="*/ 0 w 69"/>
                    <a:gd name="T47" fmla="*/ 1 h 85"/>
                    <a:gd name="T48" fmla="*/ 0 w 69"/>
                    <a:gd name="T49" fmla="*/ 1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85"/>
                    <a:gd name="T77" fmla="*/ 69 w 69"/>
                    <a:gd name="T78" fmla="*/ 85 h 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85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21" y="17"/>
                      </a:lnTo>
                      <a:lnTo>
                        <a:pt x="31" y="23"/>
                      </a:lnTo>
                      <a:lnTo>
                        <a:pt x="39" y="29"/>
                      </a:lnTo>
                      <a:lnTo>
                        <a:pt x="44" y="39"/>
                      </a:lnTo>
                      <a:lnTo>
                        <a:pt x="50" y="50"/>
                      </a:lnTo>
                      <a:lnTo>
                        <a:pt x="55" y="65"/>
                      </a:lnTo>
                      <a:lnTo>
                        <a:pt x="55" y="85"/>
                      </a:lnTo>
                      <a:lnTo>
                        <a:pt x="69" y="85"/>
                      </a:lnTo>
                      <a:lnTo>
                        <a:pt x="66" y="65"/>
                      </a:lnTo>
                      <a:lnTo>
                        <a:pt x="62" y="47"/>
                      </a:lnTo>
                      <a:lnTo>
                        <a:pt x="56" y="33"/>
                      </a:lnTo>
                      <a:lnTo>
                        <a:pt x="47" y="20"/>
                      </a:lnTo>
                      <a:lnTo>
                        <a:pt x="37" y="11"/>
                      </a:lnTo>
                      <a:lnTo>
                        <a:pt x="27" y="6"/>
                      </a:lnTo>
                      <a:lnTo>
                        <a:pt x="17" y="3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6" name="Freeform 734"/>
                <p:cNvSpPr>
                  <a:spLocks/>
                </p:cNvSpPr>
                <p:nvPr/>
              </p:nvSpPr>
              <p:spPr bwMode="auto">
                <a:xfrm>
                  <a:off x="4408" y="3019"/>
                  <a:ext cx="90" cy="8"/>
                </a:xfrm>
                <a:custGeom>
                  <a:avLst/>
                  <a:gdLst>
                    <a:gd name="T0" fmla="*/ 1 w 179"/>
                    <a:gd name="T1" fmla="*/ 1 h 14"/>
                    <a:gd name="T2" fmla="*/ 1 w 179"/>
                    <a:gd name="T3" fmla="*/ 1 h 14"/>
                    <a:gd name="T4" fmla="*/ 3 w 179"/>
                    <a:gd name="T5" fmla="*/ 1 h 14"/>
                    <a:gd name="T6" fmla="*/ 3 w 179"/>
                    <a:gd name="T7" fmla="*/ 0 h 14"/>
                    <a:gd name="T8" fmla="*/ 1 w 179"/>
                    <a:gd name="T9" fmla="*/ 0 h 14"/>
                    <a:gd name="T10" fmla="*/ 1 w 179"/>
                    <a:gd name="T11" fmla="*/ 0 h 14"/>
                    <a:gd name="T12" fmla="*/ 1 w 179"/>
                    <a:gd name="T13" fmla="*/ 0 h 14"/>
                    <a:gd name="T14" fmla="*/ 1 w 179"/>
                    <a:gd name="T15" fmla="*/ 1 h 14"/>
                    <a:gd name="T16" fmla="*/ 0 w 179"/>
                    <a:gd name="T17" fmla="*/ 1 h 14"/>
                    <a:gd name="T18" fmla="*/ 1 w 179"/>
                    <a:gd name="T19" fmla="*/ 1 h 14"/>
                    <a:gd name="T20" fmla="*/ 1 w 179"/>
                    <a:gd name="T21" fmla="*/ 1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9"/>
                    <a:gd name="T34" fmla="*/ 0 h 14"/>
                    <a:gd name="T35" fmla="*/ 179 w 179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9" h="14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179" y="14"/>
                      </a:lnTo>
                      <a:lnTo>
                        <a:pt x="179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7" name="Freeform 735"/>
                <p:cNvSpPr>
                  <a:spLocks/>
                </p:cNvSpPr>
                <p:nvPr/>
              </p:nvSpPr>
              <p:spPr bwMode="auto">
                <a:xfrm>
                  <a:off x="4380" y="3019"/>
                  <a:ext cx="31" cy="46"/>
                </a:xfrm>
                <a:custGeom>
                  <a:avLst/>
                  <a:gdLst>
                    <a:gd name="T0" fmla="*/ 1 w 62"/>
                    <a:gd name="T1" fmla="*/ 2 h 91"/>
                    <a:gd name="T2" fmla="*/ 1 w 62"/>
                    <a:gd name="T3" fmla="*/ 2 h 91"/>
                    <a:gd name="T4" fmla="*/ 1 w 62"/>
                    <a:gd name="T5" fmla="*/ 2 h 91"/>
                    <a:gd name="T6" fmla="*/ 1 w 62"/>
                    <a:gd name="T7" fmla="*/ 1 h 91"/>
                    <a:gd name="T8" fmla="*/ 1 w 62"/>
                    <a:gd name="T9" fmla="*/ 1 h 91"/>
                    <a:gd name="T10" fmla="*/ 1 w 62"/>
                    <a:gd name="T11" fmla="*/ 1 h 91"/>
                    <a:gd name="T12" fmla="*/ 1 w 62"/>
                    <a:gd name="T13" fmla="*/ 1 h 91"/>
                    <a:gd name="T14" fmla="*/ 1 w 62"/>
                    <a:gd name="T15" fmla="*/ 1 h 91"/>
                    <a:gd name="T16" fmla="*/ 1 w 62"/>
                    <a:gd name="T17" fmla="*/ 1 h 91"/>
                    <a:gd name="T18" fmla="*/ 1 w 62"/>
                    <a:gd name="T19" fmla="*/ 1 h 91"/>
                    <a:gd name="T20" fmla="*/ 1 w 62"/>
                    <a:gd name="T21" fmla="*/ 0 h 91"/>
                    <a:gd name="T22" fmla="*/ 1 w 62"/>
                    <a:gd name="T23" fmla="*/ 1 h 91"/>
                    <a:gd name="T24" fmla="*/ 1 w 62"/>
                    <a:gd name="T25" fmla="*/ 1 h 91"/>
                    <a:gd name="T26" fmla="*/ 1 w 62"/>
                    <a:gd name="T27" fmla="*/ 1 h 91"/>
                    <a:gd name="T28" fmla="*/ 1 w 62"/>
                    <a:gd name="T29" fmla="*/ 1 h 91"/>
                    <a:gd name="T30" fmla="*/ 1 w 62"/>
                    <a:gd name="T31" fmla="*/ 1 h 91"/>
                    <a:gd name="T32" fmla="*/ 1 w 62"/>
                    <a:gd name="T33" fmla="*/ 1 h 91"/>
                    <a:gd name="T34" fmla="*/ 1 w 62"/>
                    <a:gd name="T35" fmla="*/ 2 h 91"/>
                    <a:gd name="T36" fmla="*/ 0 w 62"/>
                    <a:gd name="T37" fmla="*/ 2 h 91"/>
                    <a:gd name="T38" fmla="*/ 0 w 62"/>
                    <a:gd name="T39" fmla="*/ 2 h 91"/>
                    <a:gd name="T40" fmla="*/ 0 w 62"/>
                    <a:gd name="T41" fmla="*/ 2 h 91"/>
                    <a:gd name="T42" fmla="*/ 1 w 62"/>
                    <a:gd name="T43" fmla="*/ 2 h 91"/>
                    <a:gd name="T44" fmla="*/ 1 w 62"/>
                    <a:gd name="T45" fmla="*/ 2 h 91"/>
                    <a:gd name="T46" fmla="*/ 1 w 62"/>
                    <a:gd name="T47" fmla="*/ 2 h 91"/>
                    <a:gd name="T48" fmla="*/ 1 w 62"/>
                    <a:gd name="T49" fmla="*/ 2 h 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"/>
                    <a:gd name="T76" fmla="*/ 0 h 91"/>
                    <a:gd name="T77" fmla="*/ 62 w 62"/>
                    <a:gd name="T78" fmla="*/ 91 h 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" h="91">
                      <a:moveTo>
                        <a:pt x="14" y="85"/>
                      </a:moveTo>
                      <a:lnTo>
                        <a:pt x="14" y="85"/>
                      </a:lnTo>
                      <a:lnTo>
                        <a:pt x="14" y="65"/>
                      </a:lnTo>
                      <a:lnTo>
                        <a:pt x="18" y="50"/>
                      </a:lnTo>
                      <a:lnTo>
                        <a:pt x="24" y="39"/>
                      </a:lnTo>
                      <a:lnTo>
                        <a:pt x="30" y="29"/>
                      </a:lnTo>
                      <a:lnTo>
                        <a:pt x="37" y="21"/>
                      </a:lnTo>
                      <a:lnTo>
                        <a:pt x="46" y="17"/>
                      </a:lnTo>
                      <a:lnTo>
                        <a:pt x="53" y="14"/>
                      </a:lnTo>
                      <a:lnTo>
                        <a:pt x="62" y="14"/>
                      </a:lnTo>
                      <a:lnTo>
                        <a:pt x="62" y="0"/>
                      </a:lnTo>
                      <a:lnTo>
                        <a:pt x="50" y="3"/>
                      </a:lnTo>
                      <a:lnTo>
                        <a:pt x="40" y="6"/>
                      </a:lnTo>
                      <a:lnTo>
                        <a:pt x="31" y="13"/>
                      </a:lnTo>
                      <a:lnTo>
                        <a:pt x="21" y="20"/>
                      </a:lnTo>
                      <a:lnTo>
                        <a:pt x="12" y="33"/>
                      </a:lnTo>
                      <a:lnTo>
                        <a:pt x="7" y="47"/>
                      </a:lnTo>
                      <a:lnTo>
                        <a:pt x="2" y="65"/>
                      </a:lnTo>
                      <a:lnTo>
                        <a:pt x="0" y="85"/>
                      </a:lnTo>
                      <a:lnTo>
                        <a:pt x="2" y="89"/>
                      </a:lnTo>
                      <a:lnTo>
                        <a:pt x="7" y="91"/>
                      </a:lnTo>
                      <a:lnTo>
                        <a:pt x="11" y="89"/>
                      </a:lnTo>
                      <a:lnTo>
                        <a:pt x="14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8" name="Freeform 736"/>
                <p:cNvSpPr>
                  <a:spLocks/>
                </p:cNvSpPr>
                <p:nvPr/>
              </p:nvSpPr>
              <p:spPr bwMode="auto">
                <a:xfrm>
                  <a:off x="4380" y="3062"/>
                  <a:ext cx="7" cy="90"/>
                </a:xfrm>
                <a:custGeom>
                  <a:avLst/>
                  <a:gdLst>
                    <a:gd name="T0" fmla="*/ 1 w 14"/>
                    <a:gd name="T1" fmla="*/ 3 h 180"/>
                    <a:gd name="T2" fmla="*/ 1 w 14"/>
                    <a:gd name="T3" fmla="*/ 3 h 180"/>
                    <a:gd name="T4" fmla="*/ 1 w 14"/>
                    <a:gd name="T5" fmla="*/ 3 h 180"/>
                    <a:gd name="T6" fmla="*/ 1 w 14"/>
                    <a:gd name="T7" fmla="*/ 2 h 180"/>
                    <a:gd name="T8" fmla="*/ 1 w 14"/>
                    <a:gd name="T9" fmla="*/ 1 h 180"/>
                    <a:gd name="T10" fmla="*/ 1 w 14"/>
                    <a:gd name="T11" fmla="*/ 0 h 180"/>
                    <a:gd name="T12" fmla="*/ 0 w 14"/>
                    <a:gd name="T13" fmla="*/ 0 h 180"/>
                    <a:gd name="T14" fmla="*/ 0 w 14"/>
                    <a:gd name="T15" fmla="*/ 1 h 180"/>
                    <a:gd name="T16" fmla="*/ 0 w 14"/>
                    <a:gd name="T17" fmla="*/ 2 h 180"/>
                    <a:gd name="T18" fmla="*/ 0 w 14"/>
                    <a:gd name="T19" fmla="*/ 3 h 180"/>
                    <a:gd name="T20" fmla="*/ 0 w 14"/>
                    <a:gd name="T21" fmla="*/ 3 h 180"/>
                    <a:gd name="T22" fmla="*/ 0 w 14"/>
                    <a:gd name="T23" fmla="*/ 3 h 180"/>
                    <a:gd name="T24" fmla="*/ 1 w 14"/>
                    <a:gd name="T25" fmla="*/ 3 h 1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80"/>
                    <a:gd name="T41" fmla="*/ 14 w 14"/>
                    <a:gd name="T42" fmla="*/ 180 h 1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80">
                      <a:moveTo>
                        <a:pt x="14" y="180"/>
                      </a:moveTo>
                      <a:lnTo>
                        <a:pt x="14" y="180"/>
                      </a:lnTo>
                      <a:lnTo>
                        <a:pt x="14" y="150"/>
                      </a:lnTo>
                      <a:lnTo>
                        <a:pt x="14" y="99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99"/>
                      </a:lnTo>
                      <a:lnTo>
                        <a:pt x="0" y="150"/>
                      </a:lnTo>
                      <a:lnTo>
                        <a:pt x="0" y="180"/>
                      </a:lnTo>
                      <a:lnTo>
                        <a:pt x="14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39" name="Freeform 737"/>
                <p:cNvSpPr>
                  <a:spLocks/>
                </p:cNvSpPr>
                <p:nvPr/>
              </p:nvSpPr>
              <p:spPr bwMode="auto">
                <a:xfrm>
                  <a:off x="4380" y="3152"/>
                  <a:ext cx="32" cy="28"/>
                </a:xfrm>
                <a:custGeom>
                  <a:avLst/>
                  <a:gdLst>
                    <a:gd name="T0" fmla="*/ 1 w 63"/>
                    <a:gd name="T1" fmla="*/ 0 h 57"/>
                    <a:gd name="T2" fmla="*/ 1 w 63"/>
                    <a:gd name="T3" fmla="*/ 0 h 57"/>
                    <a:gd name="T4" fmla="*/ 1 w 63"/>
                    <a:gd name="T5" fmla="*/ 0 h 57"/>
                    <a:gd name="T6" fmla="*/ 1 w 63"/>
                    <a:gd name="T7" fmla="*/ 0 h 57"/>
                    <a:gd name="T8" fmla="*/ 1 w 63"/>
                    <a:gd name="T9" fmla="*/ 0 h 57"/>
                    <a:gd name="T10" fmla="*/ 1 w 63"/>
                    <a:gd name="T11" fmla="*/ 0 h 57"/>
                    <a:gd name="T12" fmla="*/ 1 w 63"/>
                    <a:gd name="T13" fmla="*/ 0 h 57"/>
                    <a:gd name="T14" fmla="*/ 1 w 63"/>
                    <a:gd name="T15" fmla="*/ 0 h 57"/>
                    <a:gd name="T16" fmla="*/ 1 w 63"/>
                    <a:gd name="T17" fmla="*/ 0 h 57"/>
                    <a:gd name="T18" fmla="*/ 1 w 63"/>
                    <a:gd name="T19" fmla="*/ 0 h 57"/>
                    <a:gd name="T20" fmla="*/ 0 w 63"/>
                    <a:gd name="T21" fmla="*/ 0 h 57"/>
                    <a:gd name="T22" fmla="*/ 1 w 63"/>
                    <a:gd name="T23" fmla="*/ 0 h 57"/>
                    <a:gd name="T24" fmla="*/ 1 w 63"/>
                    <a:gd name="T25" fmla="*/ 0 h 57"/>
                    <a:gd name="T26" fmla="*/ 1 w 63"/>
                    <a:gd name="T27" fmla="*/ 0 h 57"/>
                    <a:gd name="T28" fmla="*/ 1 w 63"/>
                    <a:gd name="T29" fmla="*/ 0 h 57"/>
                    <a:gd name="T30" fmla="*/ 1 w 63"/>
                    <a:gd name="T31" fmla="*/ 0 h 57"/>
                    <a:gd name="T32" fmla="*/ 1 w 63"/>
                    <a:gd name="T33" fmla="*/ 0 h 57"/>
                    <a:gd name="T34" fmla="*/ 1 w 63"/>
                    <a:gd name="T35" fmla="*/ 0 h 57"/>
                    <a:gd name="T36" fmla="*/ 1 w 63"/>
                    <a:gd name="T37" fmla="*/ 0 h 57"/>
                    <a:gd name="T38" fmla="*/ 1 w 63"/>
                    <a:gd name="T39" fmla="*/ 0 h 57"/>
                    <a:gd name="T40" fmla="*/ 1 w 63"/>
                    <a:gd name="T41" fmla="*/ 0 h 57"/>
                    <a:gd name="T42" fmla="*/ 1 w 63"/>
                    <a:gd name="T43" fmla="*/ 0 h 57"/>
                    <a:gd name="T44" fmla="*/ 1 w 63"/>
                    <a:gd name="T45" fmla="*/ 0 h 57"/>
                    <a:gd name="T46" fmla="*/ 1 w 63"/>
                    <a:gd name="T47" fmla="*/ 0 h 57"/>
                    <a:gd name="T48" fmla="*/ 1 w 63"/>
                    <a:gd name="T49" fmla="*/ 0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56" y="42"/>
                      </a:moveTo>
                      <a:lnTo>
                        <a:pt x="56" y="42"/>
                      </a:lnTo>
                      <a:lnTo>
                        <a:pt x="47" y="42"/>
                      </a:lnTo>
                      <a:lnTo>
                        <a:pt x="38" y="39"/>
                      </a:lnTo>
                      <a:lnTo>
                        <a:pt x="30" y="33"/>
                      </a:lnTo>
                      <a:lnTo>
                        <a:pt x="24" y="29"/>
                      </a:lnTo>
                      <a:lnTo>
                        <a:pt x="20" y="22"/>
                      </a:lnTo>
                      <a:lnTo>
                        <a:pt x="15" y="16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" y="9"/>
                      </a:lnTo>
                      <a:lnTo>
                        <a:pt x="4" y="19"/>
                      </a:lnTo>
                      <a:lnTo>
                        <a:pt x="8" y="28"/>
                      </a:lnTo>
                      <a:lnTo>
                        <a:pt x="15" y="38"/>
                      </a:lnTo>
                      <a:lnTo>
                        <a:pt x="24" y="45"/>
                      </a:lnTo>
                      <a:lnTo>
                        <a:pt x="33" y="51"/>
                      </a:lnTo>
                      <a:lnTo>
                        <a:pt x="44" y="54"/>
                      </a:lnTo>
                      <a:lnTo>
                        <a:pt x="56" y="57"/>
                      </a:lnTo>
                      <a:lnTo>
                        <a:pt x="60" y="54"/>
                      </a:lnTo>
                      <a:lnTo>
                        <a:pt x="63" y="49"/>
                      </a:lnTo>
                      <a:lnTo>
                        <a:pt x="60" y="45"/>
                      </a:lnTo>
                      <a:lnTo>
                        <a:pt x="56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0" name="Freeform 738"/>
                <p:cNvSpPr>
                  <a:spLocks/>
                </p:cNvSpPr>
                <p:nvPr/>
              </p:nvSpPr>
              <p:spPr bwMode="auto">
                <a:xfrm>
                  <a:off x="4408" y="3173"/>
                  <a:ext cx="96" cy="7"/>
                </a:xfrm>
                <a:custGeom>
                  <a:avLst/>
                  <a:gdLst>
                    <a:gd name="T0" fmla="*/ 3 w 191"/>
                    <a:gd name="T1" fmla="*/ 0 h 15"/>
                    <a:gd name="T2" fmla="*/ 3 w 191"/>
                    <a:gd name="T3" fmla="*/ 0 h 15"/>
                    <a:gd name="T4" fmla="*/ 0 w 191"/>
                    <a:gd name="T5" fmla="*/ 0 h 15"/>
                    <a:gd name="T6" fmla="*/ 0 w 191"/>
                    <a:gd name="T7" fmla="*/ 0 h 15"/>
                    <a:gd name="T8" fmla="*/ 3 w 191"/>
                    <a:gd name="T9" fmla="*/ 0 h 15"/>
                    <a:gd name="T10" fmla="*/ 3 w 191"/>
                    <a:gd name="T11" fmla="*/ 0 h 15"/>
                    <a:gd name="T12" fmla="*/ 3 w 191"/>
                    <a:gd name="T13" fmla="*/ 0 h 15"/>
                    <a:gd name="T14" fmla="*/ 3 w 191"/>
                    <a:gd name="T15" fmla="*/ 0 h 15"/>
                    <a:gd name="T16" fmla="*/ 3 w 191"/>
                    <a:gd name="T17" fmla="*/ 0 h 15"/>
                    <a:gd name="T18" fmla="*/ 3 w 191"/>
                    <a:gd name="T19" fmla="*/ 0 h 15"/>
                    <a:gd name="T20" fmla="*/ 3 w 19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1"/>
                    <a:gd name="T34" fmla="*/ 0 h 15"/>
                    <a:gd name="T35" fmla="*/ 191 w 19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1" h="15">
                      <a:moveTo>
                        <a:pt x="184" y="0"/>
                      </a:moveTo>
                      <a:lnTo>
                        <a:pt x="184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84" y="15"/>
                      </a:lnTo>
                      <a:lnTo>
                        <a:pt x="189" y="12"/>
                      </a:lnTo>
                      <a:lnTo>
                        <a:pt x="191" y="7"/>
                      </a:lnTo>
                      <a:lnTo>
                        <a:pt x="189" y="3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1" name="Freeform 739"/>
                <p:cNvSpPr>
                  <a:spLocks/>
                </p:cNvSpPr>
                <p:nvPr/>
              </p:nvSpPr>
              <p:spPr bwMode="auto">
                <a:xfrm>
                  <a:off x="4467" y="3358"/>
                  <a:ext cx="231" cy="120"/>
                </a:xfrm>
                <a:custGeom>
                  <a:avLst/>
                  <a:gdLst>
                    <a:gd name="T0" fmla="*/ 7 w 462"/>
                    <a:gd name="T1" fmla="*/ 3 h 241"/>
                    <a:gd name="T2" fmla="*/ 7 w 462"/>
                    <a:gd name="T3" fmla="*/ 3 h 241"/>
                    <a:gd name="T4" fmla="*/ 5 w 462"/>
                    <a:gd name="T5" fmla="*/ 2 h 241"/>
                    <a:gd name="T6" fmla="*/ 5 w 462"/>
                    <a:gd name="T7" fmla="*/ 0 h 241"/>
                    <a:gd name="T8" fmla="*/ 4 w 462"/>
                    <a:gd name="T9" fmla="*/ 0 h 241"/>
                    <a:gd name="T10" fmla="*/ 4 w 462"/>
                    <a:gd name="T11" fmla="*/ 2 h 241"/>
                    <a:gd name="T12" fmla="*/ 0 w 462"/>
                    <a:gd name="T13" fmla="*/ 3 h 241"/>
                    <a:gd name="T14" fmla="*/ 0 w 462"/>
                    <a:gd name="T15" fmla="*/ 3 h 241"/>
                    <a:gd name="T16" fmla="*/ 7 w 462"/>
                    <a:gd name="T17" fmla="*/ 3 h 2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2"/>
                    <a:gd name="T28" fmla="*/ 0 h 241"/>
                    <a:gd name="T29" fmla="*/ 462 w 462"/>
                    <a:gd name="T30" fmla="*/ 241 h 2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2" h="241">
                      <a:moveTo>
                        <a:pt x="462" y="241"/>
                      </a:moveTo>
                      <a:lnTo>
                        <a:pt x="462" y="201"/>
                      </a:lnTo>
                      <a:lnTo>
                        <a:pt x="259" y="171"/>
                      </a:lnTo>
                      <a:lnTo>
                        <a:pt x="259" y="0"/>
                      </a:lnTo>
                      <a:lnTo>
                        <a:pt x="204" y="0"/>
                      </a:lnTo>
                      <a:lnTo>
                        <a:pt x="204" y="171"/>
                      </a:lnTo>
                      <a:lnTo>
                        <a:pt x="0" y="201"/>
                      </a:lnTo>
                      <a:lnTo>
                        <a:pt x="0" y="241"/>
                      </a:lnTo>
                      <a:lnTo>
                        <a:pt x="462" y="241"/>
                      </a:lnTo>
                      <a:close/>
                    </a:path>
                  </a:pathLst>
                </a:custGeom>
                <a:solidFill>
                  <a:srgbClr val="B28C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2" name="Freeform 740"/>
                <p:cNvSpPr>
                  <a:spLocks/>
                </p:cNvSpPr>
                <p:nvPr/>
              </p:nvSpPr>
              <p:spPr bwMode="auto">
                <a:xfrm>
                  <a:off x="4695" y="3454"/>
                  <a:ext cx="7" cy="24"/>
                </a:xfrm>
                <a:custGeom>
                  <a:avLst/>
                  <a:gdLst>
                    <a:gd name="T0" fmla="*/ 0 w 15"/>
                    <a:gd name="T1" fmla="*/ 1 h 47"/>
                    <a:gd name="T2" fmla="*/ 0 w 15"/>
                    <a:gd name="T3" fmla="*/ 1 h 47"/>
                    <a:gd name="T4" fmla="*/ 0 w 15"/>
                    <a:gd name="T5" fmla="*/ 1 h 47"/>
                    <a:gd name="T6" fmla="*/ 0 w 15"/>
                    <a:gd name="T7" fmla="*/ 1 h 47"/>
                    <a:gd name="T8" fmla="*/ 0 w 15"/>
                    <a:gd name="T9" fmla="*/ 1 h 47"/>
                    <a:gd name="T10" fmla="*/ 0 w 15"/>
                    <a:gd name="T11" fmla="*/ 1 h 47"/>
                    <a:gd name="T12" fmla="*/ 0 w 15"/>
                    <a:gd name="T13" fmla="*/ 1 h 47"/>
                    <a:gd name="T14" fmla="*/ 0 w 15"/>
                    <a:gd name="T15" fmla="*/ 1 h 47"/>
                    <a:gd name="T16" fmla="*/ 0 w 15"/>
                    <a:gd name="T17" fmla="*/ 0 h 47"/>
                    <a:gd name="T18" fmla="*/ 0 w 15"/>
                    <a:gd name="T19" fmla="*/ 1 h 47"/>
                    <a:gd name="T20" fmla="*/ 0 w 15"/>
                    <a:gd name="T21" fmla="*/ 1 h 47"/>
                    <a:gd name="T22" fmla="*/ 0 w 15"/>
                    <a:gd name="T23" fmla="*/ 1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47"/>
                    <a:gd name="T38" fmla="*/ 15 w 15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47">
                      <a:moveTo>
                        <a:pt x="7" y="13"/>
                      </a:moveTo>
                      <a:lnTo>
                        <a:pt x="0" y="7"/>
                      </a:lnTo>
                      <a:lnTo>
                        <a:pt x="0" y="47"/>
                      </a:lnTo>
                      <a:lnTo>
                        <a:pt x="15" y="47"/>
                      </a:lnTo>
                      <a:lnTo>
                        <a:pt x="15" y="7"/>
                      </a:lnTo>
                      <a:lnTo>
                        <a:pt x="7" y="1"/>
                      </a:lnTo>
                      <a:lnTo>
                        <a:pt x="15" y="7"/>
                      </a:lnTo>
                      <a:lnTo>
                        <a:pt x="12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3" name="Freeform 741"/>
                <p:cNvSpPr>
                  <a:spLocks/>
                </p:cNvSpPr>
                <p:nvPr/>
              </p:nvSpPr>
              <p:spPr bwMode="auto">
                <a:xfrm>
                  <a:off x="4593" y="3440"/>
                  <a:ext cx="105" cy="21"/>
                </a:xfrm>
                <a:custGeom>
                  <a:avLst/>
                  <a:gdLst>
                    <a:gd name="T0" fmla="*/ 0 w 210"/>
                    <a:gd name="T1" fmla="*/ 1 h 42"/>
                    <a:gd name="T2" fmla="*/ 1 w 210"/>
                    <a:gd name="T3" fmla="*/ 1 h 42"/>
                    <a:gd name="T4" fmla="*/ 4 w 210"/>
                    <a:gd name="T5" fmla="*/ 1 h 42"/>
                    <a:gd name="T6" fmla="*/ 4 w 210"/>
                    <a:gd name="T7" fmla="*/ 1 h 42"/>
                    <a:gd name="T8" fmla="*/ 1 w 210"/>
                    <a:gd name="T9" fmla="*/ 0 h 42"/>
                    <a:gd name="T10" fmla="*/ 1 w 210"/>
                    <a:gd name="T11" fmla="*/ 1 h 42"/>
                    <a:gd name="T12" fmla="*/ 1 w 210"/>
                    <a:gd name="T13" fmla="*/ 0 h 42"/>
                    <a:gd name="T14" fmla="*/ 1 w 210"/>
                    <a:gd name="T15" fmla="*/ 1 h 42"/>
                    <a:gd name="T16" fmla="*/ 1 w 210"/>
                    <a:gd name="T17" fmla="*/ 1 h 42"/>
                    <a:gd name="T18" fmla="*/ 1 w 210"/>
                    <a:gd name="T19" fmla="*/ 1 h 42"/>
                    <a:gd name="T20" fmla="*/ 1 w 210"/>
                    <a:gd name="T21" fmla="*/ 1 h 42"/>
                    <a:gd name="T22" fmla="*/ 0 w 210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0"/>
                    <a:gd name="T37" fmla="*/ 0 h 42"/>
                    <a:gd name="T38" fmla="*/ 210 w 210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0" h="42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210" y="42"/>
                      </a:lnTo>
                      <a:lnTo>
                        <a:pt x="210" y="30"/>
                      </a:lnTo>
                      <a:lnTo>
                        <a:pt x="7" y="0"/>
                      </a:lnTo>
                      <a:lnTo>
                        <a:pt x="14" y="6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3" y="10"/>
                      </a:lnTo>
                      <a:lnTo>
                        <a:pt x="7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4" name="Freeform 742"/>
                <p:cNvSpPr>
                  <a:spLocks/>
                </p:cNvSpPr>
                <p:nvPr/>
              </p:nvSpPr>
              <p:spPr bwMode="auto">
                <a:xfrm>
                  <a:off x="4593" y="3354"/>
                  <a:ext cx="7" cy="89"/>
                </a:xfrm>
                <a:custGeom>
                  <a:avLst/>
                  <a:gdLst>
                    <a:gd name="T0" fmla="*/ 1 w 14"/>
                    <a:gd name="T1" fmla="*/ 1 h 178"/>
                    <a:gd name="T2" fmla="*/ 0 w 14"/>
                    <a:gd name="T3" fmla="*/ 1 h 178"/>
                    <a:gd name="T4" fmla="*/ 0 w 14"/>
                    <a:gd name="T5" fmla="*/ 3 h 178"/>
                    <a:gd name="T6" fmla="*/ 1 w 14"/>
                    <a:gd name="T7" fmla="*/ 3 h 178"/>
                    <a:gd name="T8" fmla="*/ 1 w 14"/>
                    <a:gd name="T9" fmla="*/ 1 h 178"/>
                    <a:gd name="T10" fmla="*/ 1 w 14"/>
                    <a:gd name="T11" fmla="*/ 0 h 178"/>
                    <a:gd name="T12" fmla="*/ 1 w 14"/>
                    <a:gd name="T13" fmla="*/ 1 h 178"/>
                    <a:gd name="T14" fmla="*/ 1 w 14"/>
                    <a:gd name="T15" fmla="*/ 1 h 178"/>
                    <a:gd name="T16" fmla="*/ 1 w 14"/>
                    <a:gd name="T17" fmla="*/ 0 h 178"/>
                    <a:gd name="T18" fmla="*/ 1 w 14"/>
                    <a:gd name="T19" fmla="*/ 1 h 178"/>
                    <a:gd name="T20" fmla="*/ 0 w 14"/>
                    <a:gd name="T21" fmla="*/ 1 h 178"/>
                    <a:gd name="T22" fmla="*/ 1 w 14"/>
                    <a:gd name="T23" fmla="*/ 1 h 1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78"/>
                    <a:gd name="T38" fmla="*/ 14 w 14"/>
                    <a:gd name="T39" fmla="*/ 178 h 1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78">
                      <a:moveTo>
                        <a:pt x="7" y="15"/>
                      </a:moveTo>
                      <a:lnTo>
                        <a:pt x="0" y="7"/>
                      </a:lnTo>
                      <a:lnTo>
                        <a:pt x="0" y="178"/>
                      </a:lnTo>
                      <a:lnTo>
                        <a:pt x="14" y="178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5" name="Freeform 743"/>
                <p:cNvSpPr>
                  <a:spLocks/>
                </p:cNvSpPr>
                <p:nvPr/>
              </p:nvSpPr>
              <p:spPr bwMode="auto">
                <a:xfrm>
                  <a:off x="4566" y="3354"/>
                  <a:ext cx="31" cy="7"/>
                </a:xfrm>
                <a:custGeom>
                  <a:avLst/>
                  <a:gdLst>
                    <a:gd name="T0" fmla="*/ 1 w 62"/>
                    <a:gd name="T1" fmla="*/ 0 h 15"/>
                    <a:gd name="T2" fmla="*/ 1 w 62"/>
                    <a:gd name="T3" fmla="*/ 0 h 15"/>
                    <a:gd name="T4" fmla="*/ 1 w 62"/>
                    <a:gd name="T5" fmla="*/ 0 h 15"/>
                    <a:gd name="T6" fmla="*/ 1 w 62"/>
                    <a:gd name="T7" fmla="*/ 0 h 15"/>
                    <a:gd name="T8" fmla="*/ 1 w 62"/>
                    <a:gd name="T9" fmla="*/ 0 h 15"/>
                    <a:gd name="T10" fmla="*/ 0 w 62"/>
                    <a:gd name="T11" fmla="*/ 0 h 15"/>
                    <a:gd name="T12" fmla="*/ 1 w 62"/>
                    <a:gd name="T13" fmla="*/ 0 h 15"/>
                    <a:gd name="T14" fmla="*/ 1 w 62"/>
                    <a:gd name="T15" fmla="*/ 0 h 15"/>
                    <a:gd name="T16" fmla="*/ 1 w 62"/>
                    <a:gd name="T17" fmla="*/ 0 h 15"/>
                    <a:gd name="T18" fmla="*/ 1 w 62"/>
                    <a:gd name="T19" fmla="*/ 0 h 15"/>
                    <a:gd name="T20" fmla="*/ 1 w 62"/>
                    <a:gd name="T21" fmla="*/ 0 h 15"/>
                    <a:gd name="T22" fmla="*/ 1 w 62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15"/>
                    <a:gd name="T38" fmla="*/ 62 w 62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15">
                      <a:moveTo>
                        <a:pt x="14" y="7"/>
                      </a:moveTo>
                      <a:lnTo>
                        <a:pt x="7" y="15"/>
                      </a:lnTo>
                      <a:lnTo>
                        <a:pt x="62" y="15"/>
                      </a:lnTo>
                      <a:lnTo>
                        <a:pt x="62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6" name="Freeform 744"/>
                <p:cNvSpPr>
                  <a:spLocks/>
                </p:cNvSpPr>
                <p:nvPr/>
              </p:nvSpPr>
              <p:spPr bwMode="auto">
                <a:xfrm>
                  <a:off x="4566" y="3358"/>
                  <a:ext cx="7" cy="88"/>
                </a:xfrm>
                <a:custGeom>
                  <a:avLst/>
                  <a:gdLst>
                    <a:gd name="T0" fmla="*/ 1 w 14"/>
                    <a:gd name="T1" fmla="*/ 3 h 176"/>
                    <a:gd name="T2" fmla="*/ 1 w 14"/>
                    <a:gd name="T3" fmla="*/ 3 h 176"/>
                    <a:gd name="T4" fmla="*/ 1 w 14"/>
                    <a:gd name="T5" fmla="*/ 0 h 176"/>
                    <a:gd name="T6" fmla="*/ 0 w 14"/>
                    <a:gd name="T7" fmla="*/ 0 h 176"/>
                    <a:gd name="T8" fmla="*/ 0 w 14"/>
                    <a:gd name="T9" fmla="*/ 3 h 176"/>
                    <a:gd name="T10" fmla="*/ 1 w 14"/>
                    <a:gd name="T11" fmla="*/ 3 h 176"/>
                    <a:gd name="T12" fmla="*/ 0 w 14"/>
                    <a:gd name="T13" fmla="*/ 3 h 176"/>
                    <a:gd name="T14" fmla="*/ 1 w 14"/>
                    <a:gd name="T15" fmla="*/ 3 h 176"/>
                    <a:gd name="T16" fmla="*/ 1 w 14"/>
                    <a:gd name="T17" fmla="*/ 3 h 176"/>
                    <a:gd name="T18" fmla="*/ 1 w 14"/>
                    <a:gd name="T19" fmla="*/ 3 h 176"/>
                    <a:gd name="T20" fmla="*/ 1 w 14"/>
                    <a:gd name="T21" fmla="*/ 3 h 176"/>
                    <a:gd name="T22" fmla="*/ 1 w 14"/>
                    <a:gd name="T23" fmla="*/ 3 h 1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76"/>
                    <a:gd name="T38" fmla="*/ 14 w 14"/>
                    <a:gd name="T39" fmla="*/ 176 h 1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76">
                      <a:moveTo>
                        <a:pt x="7" y="176"/>
                      </a:moveTo>
                      <a:lnTo>
                        <a:pt x="14" y="17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71"/>
                      </a:lnTo>
                      <a:lnTo>
                        <a:pt x="7" y="165"/>
                      </a:lnTo>
                      <a:lnTo>
                        <a:pt x="0" y="171"/>
                      </a:lnTo>
                      <a:lnTo>
                        <a:pt x="3" y="175"/>
                      </a:lnTo>
                      <a:lnTo>
                        <a:pt x="7" y="176"/>
                      </a:lnTo>
                      <a:lnTo>
                        <a:pt x="12" y="175"/>
                      </a:lnTo>
                      <a:lnTo>
                        <a:pt x="14" y="171"/>
                      </a:lnTo>
                      <a:lnTo>
                        <a:pt x="7" y="1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7" name="Freeform 745"/>
                <p:cNvSpPr>
                  <a:spLocks/>
                </p:cNvSpPr>
                <p:nvPr/>
              </p:nvSpPr>
              <p:spPr bwMode="auto">
                <a:xfrm>
                  <a:off x="4463" y="3440"/>
                  <a:ext cx="106" cy="21"/>
                </a:xfrm>
                <a:custGeom>
                  <a:avLst/>
                  <a:gdLst>
                    <a:gd name="T0" fmla="*/ 1 w 212"/>
                    <a:gd name="T1" fmla="*/ 1 h 42"/>
                    <a:gd name="T2" fmla="*/ 1 w 212"/>
                    <a:gd name="T3" fmla="*/ 1 h 42"/>
                    <a:gd name="T4" fmla="*/ 4 w 212"/>
                    <a:gd name="T5" fmla="*/ 1 h 42"/>
                    <a:gd name="T6" fmla="*/ 4 w 212"/>
                    <a:gd name="T7" fmla="*/ 0 h 42"/>
                    <a:gd name="T8" fmla="*/ 1 w 212"/>
                    <a:gd name="T9" fmla="*/ 1 h 42"/>
                    <a:gd name="T10" fmla="*/ 0 w 212"/>
                    <a:gd name="T11" fmla="*/ 1 h 42"/>
                    <a:gd name="T12" fmla="*/ 1 w 212"/>
                    <a:gd name="T13" fmla="*/ 1 h 42"/>
                    <a:gd name="T14" fmla="*/ 1 w 212"/>
                    <a:gd name="T15" fmla="*/ 1 h 42"/>
                    <a:gd name="T16" fmla="*/ 1 w 212"/>
                    <a:gd name="T17" fmla="*/ 1 h 42"/>
                    <a:gd name="T18" fmla="*/ 1 w 212"/>
                    <a:gd name="T19" fmla="*/ 1 h 42"/>
                    <a:gd name="T20" fmla="*/ 1 w 212"/>
                    <a:gd name="T21" fmla="*/ 1 h 42"/>
                    <a:gd name="T22" fmla="*/ 1 w 212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2"/>
                    <a:gd name="T37" fmla="*/ 0 h 42"/>
                    <a:gd name="T38" fmla="*/ 212 w 212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2" h="42">
                      <a:moveTo>
                        <a:pt x="15" y="36"/>
                      </a:moveTo>
                      <a:lnTo>
                        <a:pt x="8" y="42"/>
                      </a:lnTo>
                      <a:lnTo>
                        <a:pt x="212" y="11"/>
                      </a:lnTo>
                      <a:lnTo>
                        <a:pt x="212" y="0"/>
                      </a:lnTo>
                      <a:lnTo>
                        <a:pt x="8" y="30"/>
                      </a:lnTo>
                      <a:lnTo>
                        <a:pt x="0" y="36"/>
                      </a:lnTo>
                      <a:lnTo>
                        <a:pt x="8" y="30"/>
                      </a:lnTo>
                      <a:lnTo>
                        <a:pt x="3" y="32"/>
                      </a:lnTo>
                      <a:lnTo>
                        <a:pt x="2" y="36"/>
                      </a:lnTo>
                      <a:lnTo>
                        <a:pt x="3" y="40"/>
                      </a:lnTo>
                      <a:lnTo>
                        <a:pt x="8" y="42"/>
                      </a:lnTo>
                      <a:lnTo>
                        <a:pt x="15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8" name="Freeform 746"/>
                <p:cNvSpPr>
                  <a:spLocks/>
                </p:cNvSpPr>
                <p:nvPr/>
              </p:nvSpPr>
              <p:spPr bwMode="auto">
                <a:xfrm>
                  <a:off x="4463" y="3458"/>
                  <a:ext cx="7" cy="24"/>
                </a:xfrm>
                <a:custGeom>
                  <a:avLst/>
                  <a:gdLst>
                    <a:gd name="T0" fmla="*/ 0 w 15"/>
                    <a:gd name="T1" fmla="*/ 1 h 48"/>
                    <a:gd name="T2" fmla="*/ 0 w 15"/>
                    <a:gd name="T3" fmla="*/ 1 h 48"/>
                    <a:gd name="T4" fmla="*/ 0 w 15"/>
                    <a:gd name="T5" fmla="*/ 0 h 48"/>
                    <a:gd name="T6" fmla="*/ 0 w 15"/>
                    <a:gd name="T7" fmla="*/ 0 h 48"/>
                    <a:gd name="T8" fmla="*/ 0 w 15"/>
                    <a:gd name="T9" fmla="*/ 1 h 48"/>
                    <a:gd name="T10" fmla="*/ 0 w 15"/>
                    <a:gd name="T11" fmla="*/ 1 h 48"/>
                    <a:gd name="T12" fmla="*/ 0 w 15"/>
                    <a:gd name="T13" fmla="*/ 1 h 48"/>
                    <a:gd name="T14" fmla="*/ 0 w 15"/>
                    <a:gd name="T15" fmla="*/ 1 h 48"/>
                    <a:gd name="T16" fmla="*/ 0 w 15"/>
                    <a:gd name="T17" fmla="*/ 1 h 48"/>
                    <a:gd name="T18" fmla="*/ 0 w 15"/>
                    <a:gd name="T19" fmla="*/ 1 h 48"/>
                    <a:gd name="T20" fmla="*/ 0 w 15"/>
                    <a:gd name="T21" fmla="*/ 1 h 48"/>
                    <a:gd name="T22" fmla="*/ 0 w 15"/>
                    <a:gd name="T23" fmla="*/ 1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48"/>
                    <a:gd name="T38" fmla="*/ 15 w 15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48">
                      <a:moveTo>
                        <a:pt x="8" y="33"/>
                      </a:moveTo>
                      <a:lnTo>
                        <a:pt x="15" y="4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8" y="48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8" y="46"/>
                      </a:lnTo>
                      <a:lnTo>
                        <a:pt x="12" y="45"/>
                      </a:lnTo>
                      <a:lnTo>
                        <a:pt x="15" y="40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49" name="Freeform 747"/>
                <p:cNvSpPr>
                  <a:spLocks/>
                </p:cNvSpPr>
                <p:nvPr/>
              </p:nvSpPr>
              <p:spPr bwMode="auto">
                <a:xfrm>
                  <a:off x="4467" y="3475"/>
                  <a:ext cx="235" cy="7"/>
                </a:xfrm>
                <a:custGeom>
                  <a:avLst/>
                  <a:gdLst>
                    <a:gd name="T0" fmla="*/ 8 w 470"/>
                    <a:gd name="T1" fmla="*/ 0 h 15"/>
                    <a:gd name="T2" fmla="*/ 8 w 470"/>
                    <a:gd name="T3" fmla="*/ 0 h 15"/>
                    <a:gd name="T4" fmla="*/ 0 w 470"/>
                    <a:gd name="T5" fmla="*/ 0 h 15"/>
                    <a:gd name="T6" fmla="*/ 0 w 470"/>
                    <a:gd name="T7" fmla="*/ 0 h 15"/>
                    <a:gd name="T8" fmla="*/ 8 w 470"/>
                    <a:gd name="T9" fmla="*/ 0 h 15"/>
                    <a:gd name="T10" fmla="*/ 8 w 470"/>
                    <a:gd name="T11" fmla="*/ 0 h 15"/>
                    <a:gd name="T12" fmla="*/ 8 w 470"/>
                    <a:gd name="T13" fmla="*/ 0 h 15"/>
                    <a:gd name="T14" fmla="*/ 8 w 470"/>
                    <a:gd name="T15" fmla="*/ 0 h 15"/>
                    <a:gd name="T16" fmla="*/ 8 w 470"/>
                    <a:gd name="T17" fmla="*/ 0 h 15"/>
                    <a:gd name="T18" fmla="*/ 8 w 470"/>
                    <a:gd name="T19" fmla="*/ 0 h 15"/>
                    <a:gd name="T20" fmla="*/ 8 w 470"/>
                    <a:gd name="T21" fmla="*/ 0 h 15"/>
                    <a:gd name="T22" fmla="*/ 8 w 470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0"/>
                    <a:gd name="T37" fmla="*/ 0 h 15"/>
                    <a:gd name="T38" fmla="*/ 470 w 47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0" h="15">
                      <a:moveTo>
                        <a:pt x="455" y="7"/>
                      </a:moveTo>
                      <a:lnTo>
                        <a:pt x="46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462" y="15"/>
                      </a:lnTo>
                      <a:lnTo>
                        <a:pt x="470" y="7"/>
                      </a:lnTo>
                      <a:lnTo>
                        <a:pt x="462" y="15"/>
                      </a:lnTo>
                      <a:lnTo>
                        <a:pt x="467" y="12"/>
                      </a:lnTo>
                      <a:lnTo>
                        <a:pt x="470" y="7"/>
                      </a:lnTo>
                      <a:lnTo>
                        <a:pt x="467" y="3"/>
                      </a:lnTo>
                      <a:lnTo>
                        <a:pt x="462" y="0"/>
                      </a:lnTo>
                      <a:lnTo>
                        <a:pt x="45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0" name="Freeform 748"/>
                <p:cNvSpPr>
                  <a:spLocks/>
                </p:cNvSpPr>
                <p:nvPr/>
              </p:nvSpPr>
              <p:spPr bwMode="auto">
                <a:xfrm>
                  <a:off x="4421" y="3163"/>
                  <a:ext cx="88" cy="147"/>
                </a:xfrm>
                <a:custGeom>
                  <a:avLst/>
                  <a:gdLst>
                    <a:gd name="T0" fmla="*/ 1 w 174"/>
                    <a:gd name="T1" fmla="*/ 0 h 294"/>
                    <a:gd name="T2" fmla="*/ 2 w 174"/>
                    <a:gd name="T3" fmla="*/ 0 h 294"/>
                    <a:gd name="T4" fmla="*/ 2 w 174"/>
                    <a:gd name="T5" fmla="*/ 1 h 294"/>
                    <a:gd name="T6" fmla="*/ 2 w 174"/>
                    <a:gd name="T7" fmla="*/ 1 h 294"/>
                    <a:gd name="T8" fmla="*/ 2 w 174"/>
                    <a:gd name="T9" fmla="*/ 2 h 294"/>
                    <a:gd name="T10" fmla="*/ 2 w 174"/>
                    <a:gd name="T11" fmla="*/ 3 h 294"/>
                    <a:gd name="T12" fmla="*/ 2 w 174"/>
                    <a:gd name="T13" fmla="*/ 3 h 294"/>
                    <a:gd name="T14" fmla="*/ 3 w 174"/>
                    <a:gd name="T15" fmla="*/ 3 h 294"/>
                    <a:gd name="T16" fmla="*/ 3 w 174"/>
                    <a:gd name="T17" fmla="*/ 4 h 294"/>
                    <a:gd name="T18" fmla="*/ 3 w 174"/>
                    <a:gd name="T19" fmla="*/ 5 h 294"/>
                    <a:gd name="T20" fmla="*/ 3 w 174"/>
                    <a:gd name="T21" fmla="*/ 5 h 294"/>
                    <a:gd name="T22" fmla="*/ 2 w 174"/>
                    <a:gd name="T23" fmla="*/ 5 h 294"/>
                    <a:gd name="T24" fmla="*/ 1 w 174"/>
                    <a:gd name="T25" fmla="*/ 5 h 294"/>
                    <a:gd name="T26" fmla="*/ 1 w 174"/>
                    <a:gd name="T27" fmla="*/ 5 h 294"/>
                    <a:gd name="T28" fmla="*/ 1 w 174"/>
                    <a:gd name="T29" fmla="*/ 4 h 294"/>
                    <a:gd name="T30" fmla="*/ 1 w 174"/>
                    <a:gd name="T31" fmla="*/ 3 h 294"/>
                    <a:gd name="T32" fmla="*/ 1 w 174"/>
                    <a:gd name="T33" fmla="*/ 3 h 294"/>
                    <a:gd name="T34" fmla="*/ 0 w 174"/>
                    <a:gd name="T35" fmla="*/ 2 h 294"/>
                    <a:gd name="T36" fmla="*/ 0 w 174"/>
                    <a:gd name="T37" fmla="*/ 1 h 294"/>
                    <a:gd name="T38" fmla="*/ 1 w 174"/>
                    <a:gd name="T39" fmla="*/ 0 h 29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4"/>
                    <a:gd name="T61" fmla="*/ 0 h 294"/>
                    <a:gd name="T62" fmla="*/ 174 w 174"/>
                    <a:gd name="T63" fmla="*/ 294 h 29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4" h="294">
                      <a:moveTo>
                        <a:pt x="1" y="0"/>
                      </a:moveTo>
                      <a:lnTo>
                        <a:pt x="109" y="0"/>
                      </a:lnTo>
                      <a:lnTo>
                        <a:pt x="109" y="24"/>
                      </a:lnTo>
                      <a:lnTo>
                        <a:pt x="109" y="59"/>
                      </a:lnTo>
                      <a:lnTo>
                        <a:pt x="111" y="99"/>
                      </a:lnTo>
                      <a:lnTo>
                        <a:pt x="115" y="141"/>
                      </a:lnTo>
                      <a:lnTo>
                        <a:pt x="122" y="183"/>
                      </a:lnTo>
                      <a:lnTo>
                        <a:pt x="134" y="221"/>
                      </a:lnTo>
                      <a:lnTo>
                        <a:pt x="151" y="250"/>
                      </a:lnTo>
                      <a:lnTo>
                        <a:pt x="174" y="265"/>
                      </a:lnTo>
                      <a:lnTo>
                        <a:pt x="171" y="294"/>
                      </a:lnTo>
                      <a:lnTo>
                        <a:pt x="69" y="294"/>
                      </a:lnTo>
                      <a:lnTo>
                        <a:pt x="50" y="284"/>
                      </a:lnTo>
                      <a:lnTo>
                        <a:pt x="34" y="262"/>
                      </a:lnTo>
                      <a:lnTo>
                        <a:pt x="21" y="229"/>
                      </a:lnTo>
                      <a:lnTo>
                        <a:pt x="11" y="190"/>
                      </a:lnTo>
                      <a:lnTo>
                        <a:pt x="4" y="144"/>
                      </a:lnTo>
                      <a:lnTo>
                        <a:pt x="0" y="97"/>
                      </a:lnTo>
                      <a:lnTo>
                        <a:pt x="0" y="4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28C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1" name="Freeform 749"/>
                <p:cNvSpPr>
                  <a:spLocks/>
                </p:cNvSpPr>
                <p:nvPr/>
              </p:nvSpPr>
              <p:spPr bwMode="auto">
                <a:xfrm>
                  <a:off x="4422" y="3159"/>
                  <a:ext cx="58" cy="8"/>
                </a:xfrm>
                <a:custGeom>
                  <a:avLst/>
                  <a:gdLst>
                    <a:gd name="T0" fmla="*/ 2 w 115"/>
                    <a:gd name="T1" fmla="*/ 1 h 14"/>
                    <a:gd name="T2" fmla="*/ 2 w 115"/>
                    <a:gd name="T3" fmla="*/ 0 h 14"/>
                    <a:gd name="T4" fmla="*/ 0 w 115"/>
                    <a:gd name="T5" fmla="*/ 0 h 14"/>
                    <a:gd name="T6" fmla="*/ 0 w 115"/>
                    <a:gd name="T7" fmla="*/ 1 h 14"/>
                    <a:gd name="T8" fmla="*/ 2 w 115"/>
                    <a:gd name="T9" fmla="*/ 1 h 14"/>
                    <a:gd name="T10" fmla="*/ 2 w 115"/>
                    <a:gd name="T11" fmla="*/ 1 h 14"/>
                    <a:gd name="T12" fmla="*/ 2 w 115"/>
                    <a:gd name="T13" fmla="*/ 1 h 14"/>
                    <a:gd name="T14" fmla="*/ 2 w 115"/>
                    <a:gd name="T15" fmla="*/ 1 h 14"/>
                    <a:gd name="T16" fmla="*/ 2 w 115"/>
                    <a:gd name="T17" fmla="*/ 1 h 14"/>
                    <a:gd name="T18" fmla="*/ 2 w 115"/>
                    <a:gd name="T19" fmla="*/ 1 h 14"/>
                    <a:gd name="T20" fmla="*/ 2 w 115"/>
                    <a:gd name="T21" fmla="*/ 0 h 14"/>
                    <a:gd name="T22" fmla="*/ 2 w 115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5"/>
                    <a:gd name="T37" fmla="*/ 0 h 14"/>
                    <a:gd name="T38" fmla="*/ 115 w 115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5" h="14">
                      <a:moveTo>
                        <a:pt x="115" y="7"/>
                      </a:moveTo>
                      <a:lnTo>
                        <a:pt x="10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08" y="14"/>
                      </a:lnTo>
                      <a:lnTo>
                        <a:pt x="101" y="7"/>
                      </a:lnTo>
                      <a:lnTo>
                        <a:pt x="108" y="14"/>
                      </a:lnTo>
                      <a:lnTo>
                        <a:pt x="113" y="11"/>
                      </a:lnTo>
                      <a:lnTo>
                        <a:pt x="115" y="7"/>
                      </a:lnTo>
                      <a:lnTo>
                        <a:pt x="113" y="3"/>
                      </a:lnTo>
                      <a:lnTo>
                        <a:pt x="108" y="0"/>
                      </a:lnTo>
                      <a:lnTo>
                        <a:pt x="1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2" name="Freeform 750"/>
                <p:cNvSpPr>
                  <a:spLocks/>
                </p:cNvSpPr>
                <p:nvPr/>
              </p:nvSpPr>
              <p:spPr bwMode="auto">
                <a:xfrm>
                  <a:off x="4473" y="3163"/>
                  <a:ext cx="38" cy="136"/>
                </a:xfrm>
                <a:custGeom>
                  <a:avLst/>
                  <a:gdLst>
                    <a:gd name="T0" fmla="*/ 1 w 78"/>
                    <a:gd name="T1" fmla="*/ 5 h 271"/>
                    <a:gd name="T2" fmla="*/ 1 w 78"/>
                    <a:gd name="T3" fmla="*/ 5 h 271"/>
                    <a:gd name="T4" fmla="*/ 0 w 78"/>
                    <a:gd name="T5" fmla="*/ 4 h 271"/>
                    <a:gd name="T6" fmla="*/ 0 w 78"/>
                    <a:gd name="T7" fmla="*/ 4 h 271"/>
                    <a:gd name="T8" fmla="*/ 0 w 78"/>
                    <a:gd name="T9" fmla="*/ 3 h 271"/>
                    <a:gd name="T10" fmla="*/ 0 w 78"/>
                    <a:gd name="T11" fmla="*/ 3 h 271"/>
                    <a:gd name="T12" fmla="*/ 0 w 78"/>
                    <a:gd name="T13" fmla="*/ 2 h 271"/>
                    <a:gd name="T14" fmla="*/ 0 w 78"/>
                    <a:gd name="T15" fmla="*/ 1 h 271"/>
                    <a:gd name="T16" fmla="*/ 0 w 78"/>
                    <a:gd name="T17" fmla="*/ 1 h 271"/>
                    <a:gd name="T18" fmla="*/ 0 w 78"/>
                    <a:gd name="T19" fmla="*/ 0 h 271"/>
                    <a:gd name="T20" fmla="*/ 0 w 78"/>
                    <a:gd name="T21" fmla="*/ 0 h 271"/>
                    <a:gd name="T22" fmla="*/ 0 w 78"/>
                    <a:gd name="T23" fmla="*/ 1 h 271"/>
                    <a:gd name="T24" fmla="*/ 0 w 78"/>
                    <a:gd name="T25" fmla="*/ 1 h 271"/>
                    <a:gd name="T26" fmla="*/ 0 w 78"/>
                    <a:gd name="T27" fmla="*/ 2 h 271"/>
                    <a:gd name="T28" fmla="*/ 0 w 78"/>
                    <a:gd name="T29" fmla="*/ 3 h 271"/>
                    <a:gd name="T30" fmla="*/ 0 w 78"/>
                    <a:gd name="T31" fmla="*/ 3 h 271"/>
                    <a:gd name="T32" fmla="*/ 0 w 78"/>
                    <a:gd name="T33" fmla="*/ 4 h 271"/>
                    <a:gd name="T34" fmla="*/ 0 w 78"/>
                    <a:gd name="T35" fmla="*/ 4 h 271"/>
                    <a:gd name="T36" fmla="*/ 1 w 78"/>
                    <a:gd name="T37" fmla="*/ 5 h 271"/>
                    <a:gd name="T38" fmla="*/ 1 w 78"/>
                    <a:gd name="T39" fmla="*/ 5 h 271"/>
                    <a:gd name="T40" fmla="*/ 1 w 78"/>
                    <a:gd name="T41" fmla="*/ 5 h 271"/>
                    <a:gd name="T42" fmla="*/ 1 w 78"/>
                    <a:gd name="T43" fmla="*/ 5 h 271"/>
                    <a:gd name="T44" fmla="*/ 1 w 78"/>
                    <a:gd name="T45" fmla="*/ 5 h 271"/>
                    <a:gd name="T46" fmla="*/ 1 w 78"/>
                    <a:gd name="T47" fmla="*/ 5 h 271"/>
                    <a:gd name="T48" fmla="*/ 1 w 78"/>
                    <a:gd name="T49" fmla="*/ 5 h 271"/>
                    <a:gd name="T50" fmla="*/ 1 w 78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8"/>
                    <a:gd name="T79" fmla="*/ 0 h 271"/>
                    <a:gd name="T80" fmla="*/ 78 w 78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8" h="271">
                      <a:moveTo>
                        <a:pt x="78" y="265"/>
                      </a:moveTo>
                      <a:lnTo>
                        <a:pt x="74" y="260"/>
                      </a:lnTo>
                      <a:lnTo>
                        <a:pt x="53" y="245"/>
                      </a:lnTo>
                      <a:lnTo>
                        <a:pt x="38" y="219"/>
                      </a:lnTo>
                      <a:lnTo>
                        <a:pt x="26" y="182"/>
                      </a:lnTo>
                      <a:lnTo>
                        <a:pt x="19" y="141"/>
                      </a:lnTo>
                      <a:lnTo>
                        <a:pt x="14" y="99"/>
                      </a:lnTo>
                      <a:lnTo>
                        <a:pt x="14" y="59"/>
                      </a:ln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59"/>
                      </a:lnTo>
                      <a:lnTo>
                        <a:pt x="3" y="99"/>
                      </a:lnTo>
                      <a:lnTo>
                        <a:pt x="7" y="141"/>
                      </a:lnTo>
                      <a:lnTo>
                        <a:pt x="14" y="185"/>
                      </a:lnTo>
                      <a:lnTo>
                        <a:pt x="26" y="222"/>
                      </a:lnTo>
                      <a:lnTo>
                        <a:pt x="45" y="254"/>
                      </a:lnTo>
                      <a:lnTo>
                        <a:pt x="71" y="271"/>
                      </a:lnTo>
                      <a:lnTo>
                        <a:pt x="66" y="265"/>
                      </a:lnTo>
                      <a:lnTo>
                        <a:pt x="71" y="271"/>
                      </a:lnTo>
                      <a:lnTo>
                        <a:pt x="75" y="270"/>
                      </a:lnTo>
                      <a:lnTo>
                        <a:pt x="78" y="267"/>
                      </a:lnTo>
                      <a:lnTo>
                        <a:pt x="78" y="262"/>
                      </a:lnTo>
                      <a:lnTo>
                        <a:pt x="74" y="260"/>
                      </a:lnTo>
                      <a:lnTo>
                        <a:pt x="78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3" name="Freeform 751"/>
                <p:cNvSpPr>
                  <a:spLocks/>
                </p:cNvSpPr>
                <p:nvPr/>
              </p:nvSpPr>
              <p:spPr bwMode="auto">
                <a:xfrm>
                  <a:off x="4504" y="3296"/>
                  <a:ext cx="7" cy="18"/>
                </a:xfrm>
                <a:custGeom>
                  <a:avLst/>
                  <a:gdLst>
                    <a:gd name="T0" fmla="*/ 0 w 15"/>
                    <a:gd name="T1" fmla="*/ 1 h 36"/>
                    <a:gd name="T2" fmla="*/ 0 w 15"/>
                    <a:gd name="T3" fmla="*/ 1 h 36"/>
                    <a:gd name="T4" fmla="*/ 0 w 15"/>
                    <a:gd name="T5" fmla="*/ 0 h 36"/>
                    <a:gd name="T6" fmla="*/ 0 w 15"/>
                    <a:gd name="T7" fmla="*/ 0 h 36"/>
                    <a:gd name="T8" fmla="*/ 0 w 15"/>
                    <a:gd name="T9" fmla="*/ 1 h 36"/>
                    <a:gd name="T10" fmla="*/ 0 w 15"/>
                    <a:gd name="T11" fmla="*/ 1 h 36"/>
                    <a:gd name="T12" fmla="*/ 0 w 15"/>
                    <a:gd name="T13" fmla="*/ 1 h 36"/>
                    <a:gd name="T14" fmla="*/ 0 w 15"/>
                    <a:gd name="T15" fmla="*/ 1 h 36"/>
                    <a:gd name="T16" fmla="*/ 0 w 15"/>
                    <a:gd name="T17" fmla="*/ 1 h 36"/>
                    <a:gd name="T18" fmla="*/ 0 w 15"/>
                    <a:gd name="T19" fmla="*/ 1 h 36"/>
                    <a:gd name="T20" fmla="*/ 0 w 15"/>
                    <a:gd name="T21" fmla="*/ 1 h 36"/>
                    <a:gd name="T22" fmla="*/ 0 w 15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36"/>
                    <a:gd name="T38" fmla="*/ 15 w 15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36">
                      <a:moveTo>
                        <a:pt x="6" y="36"/>
                      </a:moveTo>
                      <a:lnTo>
                        <a:pt x="12" y="29"/>
                      </a:lnTo>
                      <a:lnTo>
                        <a:pt x="15" y="0"/>
                      </a:lnTo>
                      <a:lnTo>
                        <a:pt x="3" y="0"/>
                      </a:lnTo>
                      <a:lnTo>
                        <a:pt x="0" y="29"/>
                      </a:lnTo>
                      <a:lnTo>
                        <a:pt x="6" y="22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6" y="35"/>
                      </a:lnTo>
                      <a:lnTo>
                        <a:pt x="11" y="34"/>
                      </a:lnTo>
                      <a:lnTo>
                        <a:pt x="12" y="29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4" name="Freeform 752"/>
                <p:cNvSpPr>
                  <a:spLocks/>
                </p:cNvSpPr>
                <p:nvPr/>
              </p:nvSpPr>
              <p:spPr bwMode="auto">
                <a:xfrm>
                  <a:off x="4453" y="3307"/>
                  <a:ext cx="54" cy="7"/>
                </a:xfrm>
                <a:custGeom>
                  <a:avLst/>
                  <a:gdLst>
                    <a:gd name="T0" fmla="*/ 1 w 108"/>
                    <a:gd name="T1" fmla="*/ 1 h 14"/>
                    <a:gd name="T2" fmla="*/ 1 w 108"/>
                    <a:gd name="T3" fmla="*/ 1 h 14"/>
                    <a:gd name="T4" fmla="*/ 2 w 108"/>
                    <a:gd name="T5" fmla="*/ 1 h 14"/>
                    <a:gd name="T6" fmla="*/ 2 w 108"/>
                    <a:gd name="T7" fmla="*/ 0 h 14"/>
                    <a:gd name="T8" fmla="*/ 1 w 108"/>
                    <a:gd name="T9" fmla="*/ 0 h 14"/>
                    <a:gd name="T10" fmla="*/ 1 w 108"/>
                    <a:gd name="T11" fmla="*/ 1 h 14"/>
                    <a:gd name="T12" fmla="*/ 1 w 108"/>
                    <a:gd name="T13" fmla="*/ 0 h 14"/>
                    <a:gd name="T14" fmla="*/ 1 w 108"/>
                    <a:gd name="T15" fmla="*/ 1 h 14"/>
                    <a:gd name="T16" fmla="*/ 0 w 108"/>
                    <a:gd name="T17" fmla="*/ 1 h 14"/>
                    <a:gd name="T18" fmla="*/ 1 w 108"/>
                    <a:gd name="T19" fmla="*/ 1 h 14"/>
                    <a:gd name="T20" fmla="*/ 1 w 108"/>
                    <a:gd name="T21" fmla="*/ 1 h 14"/>
                    <a:gd name="T22" fmla="*/ 1 w 108"/>
                    <a:gd name="T23" fmla="*/ 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8"/>
                    <a:gd name="T37" fmla="*/ 0 h 14"/>
                    <a:gd name="T38" fmla="*/ 108 w 108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8" h="14">
                      <a:moveTo>
                        <a:pt x="6" y="13"/>
                      </a:moveTo>
                      <a:lnTo>
                        <a:pt x="6" y="14"/>
                      </a:lnTo>
                      <a:lnTo>
                        <a:pt x="108" y="14"/>
                      </a:lnTo>
                      <a:lnTo>
                        <a:pt x="108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4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5" name="Freeform 753"/>
                <p:cNvSpPr>
                  <a:spLocks/>
                </p:cNvSpPr>
                <p:nvPr/>
              </p:nvSpPr>
              <p:spPr bwMode="auto">
                <a:xfrm>
                  <a:off x="4418" y="3159"/>
                  <a:ext cx="38" cy="154"/>
                </a:xfrm>
                <a:custGeom>
                  <a:avLst/>
                  <a:gdLst>
                    <a:gd name="T0" fmla="*/ 0 w 77"/>
                    <a:gd name="T1" fmla="*/ 0 h 307"/>
                    <a:gd name="T2" fmla="*/ 0 w 77"/>
                    <a:gd name="T3" fmla="*/ 1 h 307"/>
                    <a:gd name="T4" fmla="*/ 0 w 77"/>
                    <a:gd name="T5" fmla="*/ 1 h 307"/>
                    <a:gd name="T6" fmla="*/ 0 w 77"/>
                    <a:gd name="T7" fmla="*/ 2 h 307"/>
                    <a:gd name="T8" fmla="*/ 0 w 77"/>
                    <a:gd name="T9" fmla="*/ 3 h 307"/>
                    <a:gd name="T10" fmla="*/ 0 w 77"/>
                    <a:gd name="T11" fmla="*/ 4 h 307"/>
                    <a:gd name="T12" fmla="*/ 0 w 77"/>
                    <a:gd name="T13" fmla="*/ 4 h 307"/>
                    <a:gd name="T14" fmla="*/ 0 w 77"/>
                    <a:gd name="T15" fmla="*/ 5 h 307"/>
                    <a:gd name="T16" fmla="*/ 0 w 77"/>
                    <a:gd name="T17" fmla="*/ 5 h 307"/>
                    <a:gd name="T18" fmla="*/ 1 w 77"/>
                    <a:gd name="T19" fmla="*/ 5 h 307"/>
                    <a:gd name="T20" fmla="*/ 1 w 77"/>
                    <a:gd name="T21" fmla="*/ 5 h 307"/>
                    <a:gd name="T22" fmla="*/ 0 w 77"/>
                    <a:gd name="T23" fmla="*/ 5 h 307"/>
                    <a:gd name="T24" fmla="*/ 0 w 77"/>
                    <a:gd name="T25" fmla="*/ 5 h 307"/>
                    <a:gd name="T26" fmla="*/ 0 w 77"/>
                    <a:gd name="T27" fmla="*/ 4 h 307"/>
                    <a:gd name="T28" fmla="*/ 0 w 77"/>
                    <a:gd name="T29" fmla="*/ 4 h 307"/>
                    <a:gd name="T30" fmla="*/ 0 w 77"/>
                    <a:gd name="T31" fmla="*/ 3 h 307"/>
                    <a:gd name="T32" fmla="*/ 0 w 77"/>
                    <a:gd name="T33" fmla="*/ 2 h 307"/>
                    <a:gd name="T34" fmla="*/ 0 w 77"/>
                    <a:gd name="T35" fmla="*/ 1 h 307"/>
                    <a:gd name="T36" fmla="*/ 0 w 77"/>
                    <a:gd name="T37" fmla="*/ 1 h 307"/>
                    <a:gd name="T38" fmla="*/ 0 w 77"/>
                    <a:gd name="T39" fmla="*/ 1 h 307"/>
                    <a:gd name="T40" fmla="*/ 0 w 77"/>
                    <a:gd name="T41" fmla="*/ 1 h 307"/>
                    <a:gd name="T42" fmla="*/ 0 w 77"/>
                    <a:gd name="T43" fmla="*/ 1 h 307"/>
                    <a:gd name="T44" fmla="*/ 0 w 77"/>
                    <a:gd name="T45" fmla="*/ 1 h 307"/>
                    <a:gd name="T46" fmla="*/ 0 w 77"/>
                    <a:gd name="T47" fmla="*/ 1 h 307"/>
                    <a:gd name="T48" fmla="*/ 0 w 77"/>
                    <a:gd name="T49" fmla="*/ 1 h 307"/>
                    <a:gd name="T50" fmla="*/ 0 w 77"/>
                    <a:gd name="T51" fmla="*/ 0 h 30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07"/>
                    <a:gd name="T80" fmla="*/ 77 w 77"/>
                    <a:gd name="T81" fmla="*/ 307 h 30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07">
                      <a:moveTo>
                        <a:pt x="9" y="0"/>
                      </a:moveTo>
                      <a:lnTo>
                        <a:pt x="3" y="7"/>
                      </a:lnTo>
                      <a:lnTo>
                        <a:pt x="0" y="55"/>
                      </a:lnTo>
                      <a:lnTo>
                        <a:pt x="2" y="104"/>
                      </a:lnTo>
                      <a:lnTo>
                        <a:pt x="6" y="151"/>
                      </a:lnTo>
                      <a:lnTo>
                        <a:pt x="13" y="197"/>
                      </a:lnTo>
                      <a:lnTo>
                        <a:pt x="24" y="238"/>
                      </a:lnTo>
                      <a:lnTo>
                        <a:pt x="37" y="272"/>
                      </a:lnTo>
                      <a:lnTo>
                        <a:pt x="54" y="295"/>
                      </a:lnTo>
                      <a:lnTo>
                        <a:pt x="77" y="307"/>
                      </a:lnTo>
                      <a:lnTo>
                        <a:pt x="77" y="295"/>
                      </a:lnTo>
                      <a:lnTo>
                        <a:pt x="62" y="287"/>
                      </a:lnTo>
                      <a:lnTo>
                        <a:pt x="48" y="267"/>
                      </a:lnTo>
                      <a:lnTo>
                        <a:pt x="35" y="235"/>
                      </a:lnTo>
                      <a:lnTo>
                        <a:pt x="25" y="197"/>
                      </a:lnTo>
                      <a:lnTo>
                        <a:pt x="18" y="151"/>
                      </a:lnTo>
                      <a:lnTo>
                        <a:pt x="13" y="104"/>
                      </a:lnTo>
                      <a:lnTo>
                        <a:pt x="15" y="55"/>
                      </a:lnTo>
                      <a:lnTo>
                        <a:pt x="15" y="7"/>
                      </a:lnTo>
                      <a:lnTo>
                        <a:pt x="9" y="14"/>
                      </a:lnTo>
                      <a:lnTo>
                        <a:pt x="15" y="7"/>
                      </a:lnTo>
                      <a:lnTo>
                        <a:pt x="13" y="3"/>
                      </a:lnTo>
                      <a:lnTo>
                        <a:pt x="9" y="1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6" name="Freeform 754"/>
                <p:cNvSpPr>
                  <a:spLocks/>
                </p:cNvSpPr>
                <p:nvPr/>
              </p:nvSpPr>
              <p:spPr bwMode="auto">
                <a:xfrm>
                  <a:off x="4629" y="2754"/>
                  <a:ext cx="77" cy="84"/>
                </a:xfrm>
                <a:custGeom>
                  <a:avLst/>
                  <a:gdLst>
                    <a:gd name="T0" fmla="*/ 1 w 154"/>
                    <a:gd name="T1" fmla="*/ 2 h 169"/>
                    <a:gd name="T2" fmla="*/ 2 w 154"/>
                    <a:gd name="T3" fmla="*/ 2 h 169"/>
                    <a:gd name="T4" fmla="*/ 2 w 154"/>
                    <a:gd name="T5" fmla="*/ 2 h 169"/>
                    <a:gd name="T6" fmla="*/ 3 w 154"/>
                    <a:gd name="T7" fmla="*/ 2 h 169"/>
                    <a:gd name="T8" fmla="*/ 3 w 154"/>
                    <a:gd name="T9" fmla="*/ 2 h 169"/>
                    <a:gd name="T10" fmla="*/ 3 w 154"/>
                    <a:gd name="T11" fmla="*/ 1 h 169"/>
                    <a:gd name="T12" fmla="*/ 3 w 154"/>
                    <a:gd name="T13" fmla="*/ 1 h 169"/>
                    <a:gd name="T14" fmla="*/ 3 w 154"/>
                    <a:gd name="T15" fmla="*/ 1 h 169"/>
                    <a:gd name="T16" fmla="*/ 3 w 154"/>
                    <a:gd name="T17" fmla="*/ 1 h 169"/>
                    <a:gd name="T18" fmla="*/ 3 w 154"/>
                    <a:gd name="T19" fmla="*/ 0 h 169"/>
                    <a:gd name="T20" fmla="*/ 3 w 154"/>
                    <a:gd name="T21" fmla="*/ 0 h 169"/>
                    <a:gd name="T22" fmla="*/ 3 w 154"/>
                    <a:gd name="T23" fmla="*/ 0 h 169"/>
                    <a:gd name="T24" fmla="*/ 2 w 154"/>
                    <a:gd name="T25" fmla="*/ 0 h 169"/>
                    <a:gd name="T26" fmla="*/ 2 w 154"/>
                    <a:gd name="T27" fmla="*/ 0 h 169"/>
                    <a:gd name="T28" fmla="*/ 1 w 154"/>
                    <a:gd name="T29" fmla="*/ 0 h 169"/>
                    <a:gd name="T30" fmla="*/ 1 w 154"/>
                    <a:gd name="T31" fmla="*/ 0 h 169"/>
                    <a:gd name="T32" fmla="*/ 1 w 154"/>
                    <a:gd name="T33" fmla="*/ 0 h 169"/>
                    <a:gd name="T34" fmla="*/ 1 w 154"/>
                    <a:gd name="T35" fmla="*/ 0 h 169"/>
                    <a:gd name="T36" fmla="*/ 1 w 154"/>
                    <a:gd name="T37" fmla="*/ 0 h 169"/>
                    <a:gd name="T38" fmla="*/ 1 w 154"/>
                    <a:gd name="T39" fmla="*/ 0 h 169"/>
                    <a:gd name="T40" fmla="*/ 1 w 154"/>
                    <a:gd name="T41" fmla="*/ 0 h 169"/>
                    <a:gd name="T42" fmla="*/ 1 w 154"/>
                    <a:gd name="T43" fmla="*/ 0 h 169"/>
                    <a:gd name="T44" fmla="*/ 0 w 154"/>
                    <a:gd name="T45" fmla="*/ 1 h 169"/>
                    <a:gd name="T46" fmla="*/ 0 w 154"/>
                    <a:gd name="T47" fmla="*/ 1 h 169"/>
                    <a:gd name="T48" fmla="*/ 1 w 154"/>
                    <a:gd name="T49" fmla="*/ 1 h 169"/>
                    <a:gd name="T50" fmla="*/ 1 w 154"/>
                    <a:gd name="T51" fmla="*/ 1 h 169"/>
                    <a:gd name="T52" fmla="*/ 1 w 154"/>
                    <a:gd name="T53" fmla="*/ 2 h 169"/>
                    <a:gd name="T54" fmla="*/ 1 w 154"/>
                    <a:gd name="T55" fmla="*/ 2 h 169"/>
                    <a:gd name="T56" fmla="*/ 1 w 154"/>
                    <a:gd name="T57" fmla="*/ 2 h 169"/>
                    <a:gd name="T58" fmla="*/ 1 w 154"/>
                    <a:gd name="T59" fmla="*/ 2 h 169"/>
                    <a:gd name="T60" fmla="*/ 1 w 154"/>
                    <a:gd name="T61" fmla="*/ 2 h 169"/>
                    <a:gd name="T62" fmla="*/ 1 w 154"/>
                    <a:gd name="T63" fmla="*/ 2 h 169"/>
                    <a:gd name="T64" fmla="*/ 1 w 154"/>
                    <a:gd name="T65" fmla="*/ 2 h 1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4"/>
                    <a:gd name="T100" fmla="*/ 0 h 169"/>
                    <a:gd name="T101" fmla="*/ 154 w 154"/>
                    <a:gd name="T102" fmla="*/ 169 h 1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4" h="169">
                      <a:moveTo>
                        <a:pt x="94" y="167"/>
                      </a:moveTo>
                      <a:lnTo>
                        <a:pt x="108" y="163"/>
                      </a:lnTo>
                      <a:lnTo>
                        <a:pt x="122" y="154"/>
                      </a:lnTo>
                      <a:lnTo>
                        <a:pt x="134" y="144"/>
                      </a:lnTo>
                      <a:lnTo>
                        <a:pt x="143" y="133"/>
                      </a:lnTo>
                      <a:lnTo>
                        <a:pt x="150" y="118"/>
                      </a:lnTo>
                      <a:lnTo>
                        <a:pt x="154" y="102"/>
                      </a:lnTo>
                      <a:lnTo>
                        <a:pt x="154" y="86"/>
                      </a:lnTo>
                      <a:lnTo>
                        <a:pt x="153" y="69"/>
                      </a:lnTo>
                      <a:lnTo>
                        <a:pt x="148" y="53"/>
                      </a:lnTo>
                      <a:lnTo>
                        <a:pt x="141" y="37"/>
                      </a:lnTo>
                      <a:lnTo>
                        <a:pt x="131" y="24"/>
                      </a:lnTo>
                      <a:lnTo>
                        <a:pt x="120" y="14"/>
                      </a:lnTo>
                      <a:lnTo>
                        <a:pt x="105" y="7"/>
                      </a:lnTo>
                      <a:lnTo>
                        <a:pt x="91" y="1"/>
                      </a:lnTo>
                      <a:lnTo>
                        <a:pt x="76" y="0"/>
                      </a:lnTo>
                      <a:lnTo>
                        <a:pt x="60" y="1"/>
                      </a:lnTo>
                      <a:lnTo>
                        <a:pt x="46" y="6"/>
                      </a:lnTo>
                      <a:lnTo>
                        <a:pt x="32" y="14"/>
                      </a:lnTo>
                      <a:lnTo>
                        <a:pt x="20" y="24"/>
                      </a:lnTo>
                      <a:lnTo>
                        <a:pt x="11" y="36"/>
                      </a:lnTo>
                      <a:lnTo>
                        <a:pt x="4" y="50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1" y="99"/>
                      </a:lnTo>
                      <a:lnTo>
                        <a:pt x="7" y="115"/>
                      </a:lnTo>
                      <a:lnTo>
                        <a:pt x="14" y="131"/>
                      </a:lnTo>
                      <a:lnTo>
                        <a:pt x="24" y="144"/>
                      </a:lnTo>
                      <a:lnTo>
                        <a:pt x="36" y="154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69"/>
                      </a:lnTo>
                      <a:lnTo>
                        <a:pt x="94" y="167"/>
                      </a:lnTo>
                      <a:close/>
                    </a:path>
                  </a:pathLst>
                </a:custGeom>
                <a:solidFill>
                  <a:srgbClr val="99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7" name="Freeform 755"/>
                <p:cNvSpPr>
                  <a:spLocks/>
                </p:cNvSpPr>
                <p:nvPr/>
              </p:nvSpPr>
              <p:spPr bwMode="auto">
                <a:xfrm>
                  <a:off x="4676" y="2788"/>
                  <a:ext cx="34" cy="53"/>
                </a:xfrm>
                <a:custGeom>
                  <a:avLst/>
                  <a:gdLst>
                    <a:gd name="T0" fmla="*/ 1 w 67"/>
                    <a:gd name="T1" fmla="*/ 1 h 105"/>
                    <a:gd name="T2" fmla="*/ 1 w 67"/>
                    <a:gd name="T3" fmla="*/ 1 h 105"/>
                    <a:gd name="T4" fmla="*/ 1 w 67"/>
                    <a:gd name="T5" fmla="*/ 1 h 105"/>
                    <a:gd name="T6" fmla="*/ 1 w 67"/>
                    <a:gd name="T7" fmla="*/ 1 h 105"/>
                    <a:gd name="T8" fmla="*/ 1 w 67"/>
                    <a:gd name="T9" fmla="*/ 1 h 105"/>
                    <a:gd name="T10" fmla="*/ 1 w 67"/>
                    <a:gd name="T11" fmla="*/ 1 h 105"/>
                    <a:gd name="T12" fmla="*/ 1 w 67"/>
                    <a:gd name="T13" fmla="*/ 2 h 105"/>
                    <a:gd name="T14" fmla="*/ 1 w 67"/>
                    <a:gd name="T15" fmla="*/ 2 h 105"/>
                    <a:gd name="T16" fmla="*/ 1 w 67"/>
                    <a:gd name="T17" fmla="*/ 2 h 105"/>
                    <a:gd name="T18" fmla="*/ 0 w 67"/>
                    <a:gd name="T19" fmla="*/ 2 h 105"/>
                    <a:gd name="T20" fmla="*/ 0 w 67"/>
                    <a:gd name="T21" fmla="*/ 2 h 105"/>
                    <a:gd name="T22" fmla="*/ 1 w 67"/>
                    <a:gd name="T23" fmla="*/ 2 h 105"/>
                    <a:gd name="T24" fmla="*/ 1 w 67"/>
                    <a:gd name="T25" fmla="*/ 2 h 105"/>
                    <a:gd name="T26" fmla="*/ 1 w 67"/>
                    <a:gd name="T27" fmla="*/ 2 h 105"/>
                    <a:gd name="T28" fmla="*/ 1 w 67"/>
                    <a:gd name="T29" fmla="*/ 2 h 105"/>
                    <a:gd name="T30" fmla="*/ 1 w 67"/>
                    <a:gd name="T31" fmla="*/ 1 h 105"/>
                    <a:gd name="T32" fmla="*/ 2 w 67"/>
                    <a:gd name="T33" fmla="*/ 1 h 105"/>
                    <a:gd name="T34" fmla="*/ 2 w 67"/>
                    <a:gd name="T35" fmla="*/ 1 h 105"/>
                    <a:gd name="T36" fmla="*/ 1 w 67"/>
                    <a:gd name="T37" fmla="*/ 0 h 105"/>
                    <a:gd name="T38" fmla="*/ 1 w 67"/>
                    <a:gd name="T39" fmla="*/ 1 h 105"/>
                    <a:gd name="T40" fmla="*/ 1 w 67"/>
                    <a:gd name="T41" fmla="*/ 1 h 1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7"/>
                    <a:gd name="T64" fmla="*/ 0 h 105"/>
                    <a:gd name="T65" fmla="*/ 67 w 67"/>
                    <a:gd name="T66" fmla="*/ 105 h 10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7" h="105">
                      <a:moveTo>
                        <a:pt x="53" y="1"/>
                      </a:moveTo>
                      <a:lnTo>
                        <a:pt x="53" y="3"/>
                      </a:lnTo>
                      <a:lnTo>
                        <a:pt x="53" y="18"/>
                      </a:lnTo>
                      <a:lnTo>
                        <a:pt x="54" y="34"/>
                      </a:lnTo>
                      <a:lnTo>
                        <a:pt x="50" y="49"/>
                      </a:lnTo>
                      <a:lnTo>
                        <a:pt x="43" y="62"/>
                      </a:lnTo>
                      <a:lnTo>
                        <a:pt x="36" y="72"/>
                      </a:lnTo>
                      <a:lnTo>
                        <a:pt x="26" y="81"/>
                      </a:lnTo>
                      <a:lnTo>
                        <a:pt x="11" y="89"/>
                      </a:lnTo>
                      <a:lnTo>
                        <a:pt x="0" y="94"/>
                      </a:lnTo>
                      <a:lnTo>
                        <a:pt x="0" y="105"/>
                      </a:lnTo>
                      <a:lnTo>
                        <a:pt x="17" y="101"/>
                      </a:lnTo>
                      <a:lnTo>
                        <a:pt x="31" y="92"/>
                      </a:lnTo>
                      <a:lnTo>
                        <a:pt x="44" y="81"/>
                      </a:lnTo>
                      <a:lnTo>
                        <a:pt x="54" y="68"/>
                      </a:lnTo>
                      <a:lnTo>
                        <a:pt x="62" y="52"/>
                      </a:lnTo>
                      <a:lnTo>
                        <a:pt x="66" y="34"/>
                      </a:lnTo>
                      <a:lnTo>
                        <a:pt x="67" y="18"/>
                      </a:lnTo>
                      <a:lnTo>
                        <a:pt x="64" y="0"/>
                      </a:lnTo>
                      <a:lnTo>
                        <a:pt x="64" y="1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8" name="Freeform 756"/>
                <p:cNvSpPr>
                  <a:spLocks/>
                </p:cNvSpPr>
                <p:nvPr/>
              </p:nvSpPr>
              <p:spPr bwMode="auto">
                <a:xfrm>
                  <a:off x="4659" y="2750"/>
                  <a:ext cx="49" cy="39"/>
                </a:xfrm>
                <a:custGeom>
                  <a:avLst/>
                  <a:gdLst>
                    <a:gd name="T0" fmla="*/ 0 w 98"/>
                    <a:gd name="T1" fmla="*/ 1 h 76"/>
                    <a:gd name="T2" fmla="*/ 0 w 98"/>
                    <a:gd name="T3" fmla="*/ 1 h 76"/>
                    <a:gd name="T4" fmla="*/ 1 w 98"/>
                    <a:gd name="T5" fmla="*/ 1 h 76"/>
                    <a:gd name="T6" fmla="*/ 1 w 98"/>
                    <a:gd name="T7" fmla="*/ 1 h 76"/>
                    <a:gd name="T8" fmla="*/ 1 w 98"/>
                    <a:gd name="T9" fmla="*/ 1 h 76"/>
                    <a:gd name="T10" fmla="*/ 1 w 98"/>
                    <a:gd name="T11" fmla="*/ 1 h 76"/>
                    <a:gd name="T12" fmla="*/ 2 w 98"/>
                    <a:gd name="T13" fmla="*/ 1 h 76"/>
                    <a:gd name="T14" fmla="*/ 2 w 98"/>
                    <a:gd name="T15" fmla="*/ 1 h 76"/>
                    <a:gd name="T16" fmla="*/ 2 w 98"/>
                    <a:gd name="T17" fmla="*/ 1 h 76"/>
                    <a:gd name="T18" fmla="*/ 2 w 98"/>
                    <a:gd name="T19" fmla="*/ 2 h 76"/>
                    <a:gd name="T20" fmla="*/ 2 w 98"/>
                    <a:gd name="T21" fmla="*/ 2 h 76"/>
                    <a:gd name="T22" fmla="*/ 2 w 98"/>
                    <a:gd name="T23" fmla="*/ 1 h 76"/>
                    <a:gd name="T24" fmla="*/ 2 w 98"/>
                    <a:gd name="T25" fmla="*/ 1 h 76"/>
                    <a:gd name="T26" fmla="*/ 2 w 98"/>
                    <a:gd name="T27" fmla="*/ 1 h 76"/>
                    <a:gd name="T28" fmla="*/ 1 w 98"/>
                    <a:gd name="T29" fmla="*/ 1 h 76"/>
                    <a:gd name="T30" fmla="*/ 1 w 98"/>
                    <a:gd name="T31" fmla="*/ 1 h 76"/>
                    <a:gd name="T32" fmla="*/ 1 w 98"/>
                    <a:gd name="T33" fmla="*/ 1 h 76"/>
                    <a:gd name="T34" fmla="*/ 1 w 98"/>
                    <a:gd name="T35" fmla="*/ 0 h 76"/>
                    <a:gd name="T36" fmla="*/ 0 w 98"/>
                    <a:gd name="T37" fmla="*/ 1 h 76"/>
                    <a:gd name="T38" fmla="*/ 0 w 98"/>
                    <a:gd name="T39" fmla="*/ 1 h 76"/>
                    <a:gd name="T40" fmla="*/ 0 w 98"/>
                    <a:gd name="T41" fmla="*/ 1 h 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"/>
                    <a:gd name="T64" fmla="*/ 0 h 76"/>
                    <a:gd name="T65" fmla="*/ 98 w 98"/>
                    <a:gd name="T66" fmla="*/ 76 h 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" h="76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29" y="14"/>
                      </a:lnTo>
                      <a:lnTo>
                        <a:pt x="42" y="20"/>
                      </a:lnTo>
                      <a:lnTo>
                        <a:pt x="57" y="27"/>
                      </a:lnTo>
                      <a:lnTo>
                        <a:pt x="67" y="36"/>
                      </a:lnTo>
                      <a:lnTo>
                        <a:pt x="75" y="47"/>
                      </a:lnTo>
                      <a:lnTo>
                        <a:pt x="83" y="62"/>
                      </a:lnTo>
                      <a:lnTo>
                        <a:pt x="87" y="76"/>
                      </a:lnTo>
                      <a:lnTo>
                        <a:pt x="98" y="76"/>
                      </a:lnTo>
                      <a:lnTo>
                        <a:pt x="94" y="59"/>
                      </a:lnTo>
                      <a:lnTo>
                        <a:pt x="87" y="42"/>
                      </a:lnTo>
                      <a:lnTo>
                        <a:pt x="75" y="27"/>
                      </a:lnTo>
                      <a:lnTo>
                        <a:pt x="62" y="16"/>
                      </a:lnTo>
                      <a:lnTo>
                        <a:pt x="48" y="8"/>
                      </a:lnTo>
                      <a:lnTo>
                        <a:pt x="32" y="3"/>
                      </a:lnTo>
                      <a:lnTo>
                        <a:pt x="16" y="0"/>
                      </a:lnTo>
                      <a:lnTo>
                        <a:pt x="0" y="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59" name="Freeform 757"/>
                <p:cNvSpPr>
                  <a:spLocks/>
                </p:cNvSpPr>
                <p:nvPr/>
              </p:nvSpPr>
              <p:spPr bwMode="auto">
                <a:xfrm>
                  <a:off x="4625" y="2752"/>
                  <a:ext cx="34" cy="52"/>
                </a:xfrm>
                <a:custGeom>
                  <a:avLst/>
                  <a:gdLst>
                    <a:gd name="T0" fmla="*/ 1 w 67"/>
                    <a:gd name="T1" fmla="*/ 1 h 105"/>
                    <a:gd name="T2" fmla="*/ 1 w 67"/>
                    <a:gd name="T3" fmla="*/ 1 h 105"/>
                    <a:gd name="T4" fmla="*/ 1 w 67"/>
                    <a:gd name="T5" fmla="*/ 1 h 105"/>
                    <a:gd name="T6" fmla="*/ 1 w 67"/>
                    <a:gd name="T7" fmla="*/ 1 h 105"/>
                    <a:gd name="T8" fmla="*/ 1 w 67"/>
                    <a:gd name="T9" fmla="*/ 0 h 105"/>
                    <a:gd name="T10" fmla="*/ 1 w 67"/>
                    <a:gd name="T11" fmla="*/ 0 h 105"/>
                    <a:gd name="T12" fmla="*/ 1 w 67"/>
                    <a:gd name="T13" fmla="*/ 0 h 105"/>
                    <a:gd name="T14" fmla="*/ 1 w 67"/>
                    <a:gd name="T15" fmla="*/ 0 h 105"/>
                    <a:gd name="T16" fmla="*/ 1 w 67"/>
                    <a:gd name="T17" fmla="*/ 0 h 105"/>
                    <a:gd name="T18" fmla="*/ 2 w 67"/>
                    <a:gd name="T19" fmla="*/ 0 h 105"/>
                    <a:gd name="T20" fmla="*/ 2 w 67"/>
                    <a:gd name="T21" fmla="*/ 0 h 105"/>
                    <a:gd name="T22" fmla="*/ 1 w 67"/>
                    <a:gd name="T23" fmla="*/ 0 h 105"/>
                    <a:gd name="T24" fmla="*/ 1 w 67"/>
                    <a:gd name="T25" fmla="*/ 0 h 105"/>
                    <a:gd name="T26" fmla="*/ 1 w 67"/>
                    <a:gd name="T27" fmla="*/ 0 h 105"/>
                    <a:gd name="T28" fmla="*/ 1 w 67"/>
                    <a:gd name="T29" fmla="*/ 0 h 105"/>
                    <a:gd name="T30" fmla="*/ 1 w 67"/>
                    <a:gd name="T31" fmla="*/ 0 h 105"/>
                    <a:gd name="T32" fmla="*/ 1 w 67"/>
                    <a:gd name="T33" fmla="*/ 1 h 105"/>
                    <a:gd name="T34" fmla="*/ 0 w 67"/>
                    <a:gd name="T35" fmla="*/ 1 h 105"/>
                    <a:gd name="T36" fmla="*/ 1 w 67"/>
                    <a:gd name="T37" fmla="*/ 1 h 105"/>
                    <a:gd name="T38" fmla="*/ 1 w 67"/>
                    <a:gd name="T39" fmla="*/ 1 h 105"/>
                    <a:gd name="T40" fmla="*/ 1 w 67"/>
                    <a:gd name="T41" fmla="*/ 1 h 1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7"/>
                    <a:gd name="T64" fmla="*/ 0 h 105"/>
                    <a:gd name="T65" fmla="*/ 67 w 67"/>
                    <a:gd name="T66" fmla="*/ 105 h 10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7" h="105">
                      <a:moveTo>
                        <a:pt x="14" y="102"/>
                      </a:moveTo>
                      <a:lnTo>
                        <a:pt x="14" y="102"/>
                      </a:lnTo>
                      <a:lnTo>
                        <a:pt x="14" y="86"/>
                      </a:lnTo>
                      <a:lnTo>
                        <a:pt x="13" y="70"/>
                      </a:lnTo>
                      <a:lnTo>
                        <a:pt x="17" y="56"/>
                      </a:lnTo>
                      <a:lnTo>
                        <a:pt x="24" y="43"/>
                      </a:lnTo>
                      <a:lnTo>
                        <a:pt x="31" y="33"/>
                      </a:lnTo>
                      <a:lnTo>
                        <a:pt x="41" y="24"/>
                      </a:lnTo>
                      <a:lnTo>
                        <a:pt x="56" y="15"/>
                      </a:lnTo>
                      <a:lnTo>
                        <a:pt x="67" y="11"/>
                      </a:lnTo>
                      <a:lnTo>
                        <a:pt x="67" y="0"/>
                      </a:lnTo>
                      <a:lnTo>
                        <a:pt x="50" y="4"/>
                      </a:lnTo>
                      <a:lnTo>
                        <a:pt x="36" y="13"/>
                      </a:lnTo>
                      <a:lnTo>
                        <a:pt x="23" y="24"/>
                      </a:lnTo>
                      <a:lnTo>
                        <a:pt x="13" y="37"/>
                      </a:lnTo>
                      <a:lnTo>
                        <a:pt x="5" y="53"/>
                      </a:lnTo>
                      <a:lnTo>
                        <a:pt x="1" y="70"/>
                      </a:lnTo>
                      <a:lnTo>
                        <a:pt x="0" y="86"/>
                      </a:lnTo>
                      <a:lnTo>
                        <a:pt x="3" y="105"/>
                      </a:lnTo>
                      <a:lnTo>
                        <a:pt x="14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0" name="Freeform 758"/>
                <p:cNvSpPr>
                  <a:spLocks/>
                </p:cNvSpPr>
                <p:nvPr/>
              </p:nvSpPr>
              <p:spPr bwMode="auto">
                <a:xfrm>
                  <a:off x="4627" y="2803"/>
                  <a:ext cx="49" cy="39"/>
                </a:xfrm>
                <a:custGeom>
                  <a:avLst/>
                  <a:gdLst>
                    <a:gd name="T0" fmla="*/ 2 w 98"/>
                    <a:gd name="T1" fmla="*/ 1 h 78"/>
                    <a:gd name="T2" fmla="*/ 2 w 98"/>
                    <a:gd name="T3" fmla="*/ 1 h 78"/>
                    <a:gd name="T4" fmla="*/ 2 w 98"/>
                    <a:gd name="T5" fmla="*/ 1 h 78"/>
                    <a:gd name="T6" fmla="*/ 2 w 98"/>
                    <a:gd name="T7" fmla="*/ 1 h 78"/>
                    <a:gd name="T8" fmla="*/ 1 w 98"/>
                    <a:gd name="T9" fmla="*/ 1 h 78"/>
                    <a:gd name="T10" fmla="*/ 1 w 98"/>
                    <a:gd name="T11" fmla="*/ 1 h 78"/>
                    <a:gd name="T12" fmla="*/ 1 w 98"/>
                    <a:gd name="T13" fmla="*/ 1 h 78"/>
                    <a:gd name="T14" fmla="*/ 1 w 98"/>
                    <a:gd name="T15" fmla="*/ 1 h 78"/>
                    <a:gd name="T16" fmla="*/ 1 w 98"/>
                    <a:gd name="T17" fmla="*/ 1 h 78"/>
                    <a:gd name="T18" fmla="*/ 1 w 98"/>
                    <a:gd name="T19" fmla="*/ 0 h 78"/>
                    <a:gd name="T20" fmla="*/ 0 w 98"/>
                    <a:gd name="T21" fmla="*/ 1 h 78"/>
                    <a:gd name="T22" fmla="*/ 1 w 98"/>
                    <a:gd name="T23" fmla="*/ 1 h 78"/>
                    <a:gd name="T24" fmla="*/ 1 w 98"/>
                    <a:gd name="T25" fmla="*/ 1 h 78"/>
                    <a:gd name="T26" fmla="*/ 1 w 98"/>
                    <a:gd name="T27" fmla="*/ 1 h 78"/>
                    <a:gd name="T28" fmla="*/ 1 w 98"/>
                    <a:gd name="T29" fmla="*/ 1 h 78"/>
                    <a:gd name="T30" fmla="*/ 1 w 98"/>
                    <a:gd name="T31" fmla="*/ 1 h 78"/>
                    <a:gd name="T32" fmla="*/ 2 w 98"/>
                    <a:gd name="T33" fmla="*/ 1 h 78"/>
                    <a:gd name="T34" fmla="*/ 2 w 98"/>
                    <a:gd name="T35" fmla="*/ 1 h 78"/>
                    <a:gd name="T36" fmla="*/ 2 w 98"/>
                    <a:gd name="T37" fmla="*/ 1 h 78"/>
                    <a:gd name="T38" fmla="*/ 2 w 98"/>
                    <a:gd name="T39" fmla="*/ 1 h 78"/>
                    <a:gd name="T40" fmla="*/ 2 w 98"/>
                    <a:gd name="T41" fmla="*/ 1 h 7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"/>
                    <a:gd name="T64" fmla="*/ 0 h 78"/>
                    <a:gd name="T65" fmla="*/ 98 w 98"/>
                    <a:gd name="T66" fmla="*/ 78 h 7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" h="78">
                      <a:moveTo>
                        <a:pt x="98" y="64"/>
                      </a:moveTo>
                      <a:lnTo>
                        <a:pt x="98" y="64"/>
                      </a:lnTo>
                      <a:lnTo>
                        <a:pt x="82" y="64"/>
                      </a:lnTo>
                      <a:lnTo>
                        <a:pt x="69" y="64"/>
                      </a:lnTo>
                      <a:lnTo>
                        <a:pt x="56" y="58"/>
                      </a:lnTo>
                      <a:lnTo>
                        <a:pt x="43" y="51"/>
                      </a:lnTo>
                      <a:lnTo>
                        <a:pt x="33" y="42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5" y="19"/>
                      </a:lnTo>
                      <a:lnTo>
                        <a:pt x="13" y="36"/>
                      </a:lnTo>
                      <a:lnTo>
                        <a:pt x="24" y="51"/>
                      </a:lnTo>
                      <a:lnTo>
                        <a:pt x="37" y="62"/>
                      </a:lnTo>
                      <a:lnTo>
                        <a:pt x="50" y="69"/>
                      </a:lnTo>
                      <a:lnTo>
                        <a:pt x="66" y="75"/>
                      </a:lnTo>
                      <a:lnTo>
                        <a:pt x="82" y="78"/>
                      </a:lnTo>
                      <a:lnTo>
                        <a:pt x="98" y="75"/>
                      </a:lnTo>
                      <a:lnTo>
                        <a:pt x="98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1" name="Freeform 759"/>
                <p:cNvSpPr>
                  <a:spLocks/>
                </p:cNvSpPr>
                <p:nvPr/>
              </p:nvSpPr>
              <p:spPr bwMode="auto">
                <a:xfrm>
                  <a:off x="4687" y="2821"/>
                  <a:ext cx="90" cy="51"/>
                </a:xfrm>
                <a:custGeom>
                  <a:avLst/>
                  <a:gdLst>
                    <a:gd name="T0" fmla="*/ 0 w 180"/>
                    <a:gd name="T1" fmla="*/ 0 h 103"/>
                    <a:gd name="T2" fmla="*/ 1 w 180"/>
                    <a:gd name="T3" fmla="*/ 0 h 103"/>
                    <a:gd name="T4" fmla="*/ 1 w 180"/>
                    <a:gd name="T5" fmla="*/ 0 h 103"/>
                    <a:gd name="T6" fmla="*/ 1 w 180"/>
                    <a:gd name="T7" fmla="*/ 0 h 103"/>
                    <a:gd name="T8" fmla="*/ 1 w 180"/>
                    <a:gd name="T9" fmla="*/ 0 h 103"/>
                    <a:gd name="T10" fmla="*/ 1 w 180"/>
                    <a:gd name="T11" fmla="*/ 0 h 103"/>
                    <a:gd name="T12" fmla="*/ 1 w 180"/>
                    <a:gd name="T13" fmla="*/ 0 h 103"/>
                    <a:gd name="T14" fmla="*/ 1 w 180"/>
                    <a:gd name="T15" fmla="*/ 0 h 103"/>
                    <a:gd name="T16" fmla="*/ 1 w 180"/>
                    <a:gd name="T17" fmla="*/ 0 h 103"/>
                    <a:gd name="T18" fmla="*/ 2 w 180"/>
                    <a:gd name="T19" fmla="*/ 0 h 103"/>
                    <a:gd name="T20" fmla="*/ 2 w 180"/>
                    <a:gd name="T21" fmla="*/ 0 h 103"/>
                    <a:gd name="T22" fmla="*/ 2 w 180"/>
                    <a:gd name="T23" fmla="*/ 0 h 103"/>
                    <a:gd name="T24" fmla="*/ 2 w 180"/>
                    <a:gd name="T25" fmla="*/ 0 h 103"/>
                    <a:gd name="T26" fmla="*/ 2 w 180"/>
                    <a:gd name="T27" fmla="*/ 0 h 103"/>
                    <a:gd name="T28" fmla="*/ 2 w 180"/>
                    <a:gd name="T29" fmla="*/ 1 h 103"/>
                    <a:gd name="T30" fmla="*/ 2 w 180"/>
                    <a:gd name="T31" fmla="*/ 1 h 103"/>
                    <a:gd name="T32" fmla="*/ 2 w 180"/>
                    <a:gd name="T33" fmla="*/ 0 h 103"/>
                    <a:gd name="T34" fmla="*/ 3 w 180"/>
                    <a:gd name="T35" fmla="*/ 0 h 103"/>
                    <a:gd name="T36" fmla="*/ 3 w 180"/>
                    <a:gd name="T37" fmla="*/ 0 h 103"/>
                    <a:gd name="T38" fmla="*/ 3 w 180"/>
                    <a:gd name="T39" fmla="*/ 0 h 103"/>
                    <a:gd name="T40" fmla="*/ 3 w 180"/>
                    <a:gd name="T41" fmla="*/ 0 h 103"/>
                    <a:gd name="T42" fmla="*/ 3 w 180"/>
                    <a:gd name="T43" fmla="*/ 1 h 103"/>
                    <a:gd name="T44" fmla="*/ 3 w 180"/>
                    <a:gd name="T45" fmla="*/ 1 h 103"/>
                    <a:gd name="T46" fmla="*/ 3 w 180"/>
                    <a:gd name="T47" fmla="*/ 1 h 103"/>
                    <a:gd name="T48" fmla="*/ 3 w 180"/>
                    <a:gd name="T49" fmla="*/ 1 h 103"/>
                    <a:gd name="T50" fmla="*/ 3 w 180"/>
                    <a:gd name="T51" fmla="*/ 1 h 103"/>
                    <a:gd name="T52" fmla="*/ 2 w 180"/>
                    <a:gd name="T53" fmla="*/ 1 h 103"/>
                    <a:gd name="T54" fmla="*/ 2 w 180"/>
                    <a:gd name="T55" fmla="*/ 1 h 103"/>
                    <a:gd name="T56" fmla="*/ 2 w 180"/>
                    <a:gd name="T57" fmla="*/ 1 h 103"/>
                    <a:gd name="T58" fmla="*/ 2 w 180"/>
                    <a:gd name="T59" fmla="*/ 1 h 103"/>
                    <a:gd name="T60" fmla="*/ 1 w 180"/>
                    <a:gd name="T61" fmla="*/ 1 h 103"/>
                    <a:gd name="T62" fmla="*/ 1 w 180"/>
                    <a:gd name="T63" fmla="*/ 0 h 103"/>
                    <a:gd name="T64" fmla="*/ 1 w 180"/>
                    <a:gd name="T65" fmla="*/ 0 h 103"/>
                    <a:gd name="T66" fmla="*/ 1 w 180"/>
                    <a:gd name="T67" fmla="*/ 0 h 103"/>
                    <a:gd name="T68" fmla="*/ 1 w 180"/>
                    <a:gd name="T69" fmla="*/ 0 h 103"/>
                    <a:gd name="T70" fmla="*/ 1 w 180"/>
                    <a:gd name="T71" fmla="*/ 0 h 103"/>
                    <a:gd name="T72" fmla="*/ 1 w 180"/>
                    <a:gd name="T73" fmla="*/ 0 h 103"/>
                    <a:gd name="T74" fmla="*/ 0 w 180"/>
                    <a:gd name="T75" fmla="*/ 0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0"/>
                    <a:gd name="T115" fmla="*/ 0 h 103"/>
                    <a:gd name="T116" fmla="*/ 180 w 180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0" h="103">
                      <a:moveTo>
                        <a:pt x="0" y="26"/>
                      </a:moveTo>
                      <a:lnTo>
                        <a:pt x="7" y="20"/>
                      </a:lnTo>
                      <a:lnTo>
                        <a:pt x="14" y="13"/>
                      </a:lnTo>
                      <a:lnTo>
                        <a:pt x="20" y="6"/>
                      </a:lnTo>
                      <a:lnTo>
                        <a:pt x="24" y="0"/>
                      </a:lnTo>
                      <a:lnTo>
                        <a:pt x="33" y="9"/>
                      </a:lnTo>
                      <a:lnTo>
                        <a:pt x="43" y="17"/>
                      </a:lnTo>
                      <a:lnTo>
                        <a:pt x="52" y="25"/>
                      </a:lnTo>
                      <a:lnTo>
                        <a:pt x="62" y="32"/>
                      </a:lnTo>
                      <a:lnTo>
                        <a:pt x="72" y="39"/>
                      </a:lnTo>
                      <a:lnTo>
                        <a:pt x="80" y="46"/>
                      </a:lnTo>
                      <a:lnTo>
                        <a:pt x="88" y="52"/>
                      </a:lnTo>
                      <a:lnTo>
                        <a:pt x="93" y="56"/>
                      </a:lnTo>
                      <a:lnTo>
                        <a:pt x="102" y="61"/>
                      </a:lnTo>
                      <a:lnTo>
                        <a:pt x="109" y="64"/>
                      </a:lnTo>
                      <a:lnTo>
                        <a:pt x="118" y="64"/>
                      </a:lnTo>
                      <a:lnTo>
                        <a:pt x="127" y="61"/>
                      </a:lnTo>
                      <a:lnTo>
                        <a:pt x="134" y="58"/>
                      </a:lnTo>
                      <a:lnTo>
                        <a:pt x="140" y="52"/>
                      </a:lnTo>
                      <a:lnTo>
                        <a:pt x="145" y="46"/>
                      </a:lnTo>
                      <a:lnTo>
                        <a:pt x="150" y="40"/>
                      </a:lnTo>
                      <a:lnTo>
                        <a:pt x="180" y="66"/>
                      </a:lnTo>
                      <a:lnTo>
                        <a:pt x="171" y="77"/>
                      </a:lnTo>
                      <a:lnTo>
                        <a:pt x="160" y="87"/>
                      </a:lnTo>
                      <a:lnTo>
                        <a:pt x="148" y="94"/>
                      </a:lnTo>
                      <a:lnTo>
                        <a:pt x="135" y="100"/>
                      </a:lnTo>
                      <a:lnTo>
                        <a:pt x="121" y="103"/>
                      </a:lnTo>
                      <a:lnTo>
                        <a:pt x="105" y="101"/>
                      </a:lnTo>
                      <a:lnTo>
                        <a:pt x="88" y="95"/>
                      </a:lnTo>
                      <a:lnTo>
                        <a:pt x="69" y="85"/>
                      </a:lnTo>
                      <a:lnTo>
                        <a:pt x="52" y="72"/>
                      </a:lnTo>
                      <a:lnTo>
                        <a:pt x="37" y="61"/>
                      </a:lnTo>
                      <a:lnTo>
                        <a:pt x="24" y="51"/>
                      </a:lnTo>
                      <a:lnTo>
                        <a:pt x="16" y="42"/>
                      </a:lnTo>
                      <a:lnTo>
                        <a:pt x="8" y="35"/>
                      </a:lnTo>
                      <a:lnTo>
                        <a:pt x="4" y="30"/>
                      </a:lnTo>
                      <a:lnTo>
                        <a:pt x="1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D6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2" name="Freeform 760"/>
                <p:cNvSpPr>
                  <a:spLocks/>
                </p:cNvSpPr>
                <p:nvPr/>
              </p:nvSpPr>
              <p:spPr bwMode="auto">
                <a:xfrm>
                  <a:off x="4686" y="2818"/>
                  <a:ext cx="16" cy="19"/>
                </a:xfrm>
                <a:custGeom>
                  <a:avLst/>
                  <a:gdLst>
                    <a:gd name="T0" fmla="*/ 0 w 33"/>
                    <a:gd name="T1" fmla="*/ 1 h 38"/>
                    <a:gd name="T2" fmla="*/ 0 w 33"/>
                    <a:gd name="T3" fmla="*/ 1 h 38"/>
                    <a:gd name="T4" fmla="*/ 0 w 33"/>
                    <a:gd name="T5" fmla="*/ 1 h 38"/>
                    <a:gd name="T6" fmla="*/ 0 w 33"/>
                    <a:gd name="T7" fmla="*/ 1 h 38"/>
                    <a:gd name="T8" fmla="*/ 0 w 33"/>
                    <a:gd name="T9" fmla="*/ 1 h 38"/>
                    <a:gd name="T10" fmla="*/ 0 w 33"/>
                    <a:gd name="T11" fmla="*/ 1 h 38"/>
                    <a:gd name="T12" fmla="*/ 0 w 33"/>
                    <a:gd name="T13" fmla="*/ 1 h 38"/>
                    <a:gd name="T14" fmla="*/ 0 w 33"/>
                    <a:gd name="T15" fmla="*/ 1 h 38"/>
                    <a:gd name="T16" fmla="*/ 0 w 33"/>
                    <a:gd name="T17" fmla="*/ 1 h 38"/>
                    <a:gd name="T18" fmla="*/ 0 w 33"/>
                    <a:gd name="T19" fmla="*/ 1 h 38"/>
                    <a:gd name="T20" fmla="*/ 0 w 33"/>
                    <a:gd name="T21" fmla="*/ 1 h 38"/>
                    <a:gd name="T22" fmla="*/ 0 w 33"/>
                    <a:gd name="T23" fmla="*/ 1 h 38"/>
                    <a:gd name="T24" fmla="*/ 0 w 33"/>
                    <a:gd name="T25" fmla="*/ 1 h 38"/>
                    <a:gd name="T26" fmla="*/ 0 w 33"/>
                    <a:gd name="T27" fmla="*/ 1 h 38"/>
                    <a:gd name="T28" fmla="*/ 0 w 33"/>
                    <a:gd name="T29" fmla="*/ 0 h 38"/>
                    <a:gd name="T30" fmla="*/ 0 w 33"/>
                    <a:gd name="T31" fmla="*/ 0 h 38"/>
                    <a:gd name="T32" fmla="*/ 0 w 33"/>
                    <a:gd name="T33" fmla="*/ 1 h 38"/>
                    <a:gd name="T34" fmla="*/ 0 w 33"/>
                    <a:gd name="T35" fmla="*/ 1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38"/>
                    <a:gd name="T56" fmla="*/ 33 w 33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38">
                      <a:moveTo>
                        <a:pt x="32" y="2"/>
                      </a:moveTo>
                      <a:lnTo>
                        <a:pt x="21" y="3"/>
                      </a:lnTo>
                      <a:lnTo>
                        <a:pt x="19" y="8"/>
                      </a:lnTo>
                      <a:lnTo>
                        <a:pt x="13" y="15"/>
                      </a:lnTo>
                      <a:lnTo>
                        <a:pt x="6" y="22"/>
                      </a:lnTo>
                      <a:lnTo>
                        <a:pt x="0" y="26"/>
                      </a:lnTo>
                      <a:lnTo>
                        <a:pt x="6" y="38"/>
                      </a:lnTo>
                      <a:lnTo>
                        <a:pt x="14" y="31"/>
                      </a:lnTo>
                      <a:lnTo>
                        <a:pt x="21" y="23"/>
                      </a:lnTo>
                      <a:lnTo>
                        <a:pt x="27" y="16"/>
                      </a:lnTo>
                      <a:lnTo>
                        <a:pt x="33" y="9"/>
                      </a:lnTo>
                      <a:lnTo>
                        <a:pt x="23" y="10"/>
                      </a:lnTo>
                      <a:lnTo>
                        <a:pt x="33" y="9"/>
                      </a:lnTo>
                      <a:lnTo>
                        <a:pt x="33" y="5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21" y="3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3" name="Freeform 761"/>
                <p:cNvSpPr>
                  <a:spLocks/>
                </p:cNvSpPr>
                <p:nvPr/>
              </p:nvSpPr>
              <p:spPr bwMode="auto">
                <a:xfrm>
                  <a:off x="4697" y="2819"/>
                  <a:ext cx="39" cy="32"/>
                </a:xfrm>
                <a:custGeom>
                  <a:avLst/>
                  <a:gdLst>
                    <a:gd name="T0" fmla="*/ 1 w 78"/>
                    <a:gd name="T1" fmla="*/ 0 h 65"/>
                    <a:gd name="T2" fmla="*/ 1 w 78"/>
                    <a:gd name="T3" fmla="*/ 0 h 65"/>
                    <a:gd name="T4" fmla="*/ 1 w 78"/>
                    <a:gd name="T5" fmla="*/ 0 h 65"/>
                    <a:gd name="T6" fmla="*/ 1 w 78"/>
                    <a:gd name="T7" fmla="*/ 0 h 65"/>
                    <a:gd name="T8" fmla="*/ 1 w 78"/>
                    <a:gd name="T9" fmla="*/ 0 h 65"/>
                    <a:gd name="T10" fmla="*/ 1 w 78"/>
                    <a:gd name="T11" fmla="*/ 0 h 65"/>
                    <a:gd name="T12" fmla="*/ 1 w 78"/>
                    <a:gd name="T13" fmla="*/ 0 h 65"/>
                    <a:gd name="T14" fmla="*/ 1 w 78"/>
                    <a:gd name="T15" fmla="*/ 0 h 65"/>
                    <a:gd name="T16" fmla="*/ 1 w 78"/>
                    <a:gd name="T17" fmla="*/ 0 h 65"/>
                    <a:gd name="T18" fmla="*/ 1 w 78"/>
                    <a:gd name="T19" fmla="*/ 0 h 65"/>
                    <a:gd name="T20" fmla="*/ 0 w 78"/>
                    <a:gd name="T21" fmla="*/ 0 h 65"/>
                    <a:gd name="T22" fmla="*/ 1 w 78"/>
                    <a:gd name="T23" fmla="*/ 0 h 65"/>
                    <a:gd name="T24" fmla="*/ 1 w 78"/>
                    <a:gd name="T25" fmla="*/ 0 h 65"/>
                    <a:gd name="T26" fmla="*/ 1 w 78"/>
                    <a:gd name="T27" fmla="*/ 0 h 65"/>
                    <a:gd name="T28" fmla="*/ 1 w 78"/>
                    <a:gd name="T29" fmla="*/ 0 h 65"/>
                    <a:gd name="T30" fmla="*/ 1 w 78"/>
                    <a:gd name="T31" fmla="*/ 0 h 65"/>
                    <a:gd name="T32" fmla="*/ 1 w 78"/>
                    <a:gd name="T33" fmla="*/ 0 h 65"/>
                    <a:gd name="T34" fmla="*/ 1 w 78"/>
                    <a:gd name="T35" fmla="*/ 0 h 65"/>
                    <a:gd name="T36" fmla="*/ 1 w 78"/>
                    <a:gd name="T37" fmla="*/ 1 h 65"/>
                    <a:gd name="T38" fmla="*/ 1 w 78"/>
                    <a:gd name="T39" fmla="*/ 1 h 65"/>
                    <a:gd name="T40" fmla="*/ 1 w 78"/>
                    <a:gd name="T41" fmla="*/ 0 h 6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8"/>
                    <a:gd name="T64" fmla="*/ 0 h 65"/>
                    <a:gd name="T65" fmla="*/ 78 w 78"/>
                    <a:gd name="T66" fmla="*/ 65 h 6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8" h="65">
                      <a:moveTo>
                        <a:pt x="78" y="56"/>
                      </a:moveTo>
                      <a:lnTo>
                        <a:pt x="78" y="56"/>
                      </a:lnTo>
                      <a:lnTo>
                        <a:pt x="72" y="52"/>
                      </a:lnTo>
                      <a:lnTo>
                        <a:pt x="65" y="46"/>
                      </a:lnTo>
                      <a:lnTo>
                        <a:pt x="56" y="39"/>
                      </a:lnTo>
                      <a:lnTo>
                        <a:pt x="45" y="30"/>
                      </a:lnTo>
                      <a:lnTo>
                        <a:pt x="36" y="24"/>
                      </a:lnTo>
                      <a:lnTo>
                        <a:pt x="27" y="17"/>
                      </a:lnTo>
                      <a:lnTo>
                        <a:pt x="17" y="8"/>
                      </a:lnTo>
                      <a:lnTo>
                        <a:pt x="9" y="0"/>
                      </a:lnTo>
                      <a:lnTo>
                        <a:pt x="0" y="8"/>
                      </a:lnTo>
                      <a:lnTo>
                        <a:pt x="9" y="17"/>
                      </a:lnTo>
                      <a:lnTo>
                        <a:pt x="19" y="26"/>
                      </a:lnTo>
                      <a:lnTo>
                        <a:pt x="27" y="33"/>
                      </a:lnTo>
                      <a:lnTo>
                        <a:pt x="39" y="42"/>
                      </a:lnTo>
                      <a:lnTo>
                        <a:pt x="47" y="47"/>
                      </a:lnTo>
                      <a:lnTo>
                        <a:pt x="56" y="55"/>
                      </a:lnTo>
                      <a:lnTo>
                        <a:pt x="63" y="60"/>
                      </a:lnTo>
                      <a:lnTo>
                        <a:pt x="69" y="65"/>
                      </a:lnTo>
                      <a:lnTo>
                        <a:pt x="78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4" name="Freeform 762"/>
                <p:cNvSpPr>
                  <a:spLocks/>
                </p:cNvSpPr>
                <p:nvPr/>
              </p:nvSpPr>
              <p:spPr bwMode="auto">
                <a:xfrm>
                  <a:off x="4732" y="2839"/>
                  <a:ext cx="33" cy="17"/>
                </a:xfrm>
                <a:custGeom>
                  <a:avLst/>
                  <a:gdLst>
                    <a:gd name="T0" fmla="*/ 1 w 66"/>
                    <a:gd name="T1" fmla="*/ 0 h 33"/>
                    <a:gd name="T2" fmla="*/ 1 w 66"/>
                    <a:gd name="T3" fmla="*/ 1 h 33"/>
                    <a:gd name="T4" fmla="*/ 1 w 66"/>
                    <a:gd name="T5" fmla="*/ 1 h 33"/>
                    <a:gd name="T6" fmla="*/ 1 w 66"/>
                    <a:gd name="T7" fmla="*/ 1 h 33"/>
                    <a:gd name="T8" fmla="*/ 1 w 66"/>
                    <a:gd name="T9" fmla="*/ 1 h 33"/>
                    <a:gd name="T10" fmla="*/ 1 w 66"/>
                    <a:gd name="T11" fmla="*/ 1 h 33"/>
                    <a:gd name="T12" fmla="*/ 1 w 66"/>
                    <a:gd name="T13" fmla="*/ 1 h 33"/>
                    <a:gd name="T14" fmla="*/ 1 w 66"/>
                    <a:gd name="T15" fmla="*/ 1 h 33"/>
                    <a:gd name="T16" fmla="*/ 1 w 66"/>
                    <a:gd name="T17" fmla="*/ 1 h 33"/>
                    <a:gd name="T18" fmla="*/ 1 w 66"/>
                    <a:gd name="T19" fmla="*/ 1 h 33"/>
                    <a:gd name="T20" fmla="*/ 0 w 66"/>
                    <a:gd name="T21" fmla="*/ 1 h 33"/>
                    <a:gd name="T22" fmla="*/ 1 w 66"/>
                    <a:gd name="T23" fmla="*/ 1 h 33"/>
                    <a:gd name="T24" fmla="*/ 1 w 66"/>
                    <a:gd name="T25" fmla="*/ 1 h 33"/>
                    <a:gd name="T26" fmla="*/ 1 w 66"/>
                    <a:gd name="T27" fmla="*/ 1 h 33"/>
                    <a:gd name="T28" fmla="*/ 1 w 66"/>
                    <a:gd name="T29" fmla="*/ 1 h 33"/>
                    <a:gd name="T30" fmla="*/ 1 w 66"/>
                    <a:gd name="T31" fmla="*/ 1 h 33"/>
                    <a:gd name="T32" fmla="*/ 1 w 66"/>
                    <a:gd name="T33" fmla="*/ 1 h 33"/>
                    <a:gd name="T34" fmla="*/ 1 w 66"/>
                    <a:gd name="T35" fmla="*/ 1 h 33"/>
                    <a:gd name="T36" fmla="*/ 1 w 66"/>
                    <a:gd name="T37" fmla="*/ 1 h 33"/>
                    <a:gd name="T38" fmla="*/ 1 w 66"/>
                    <a:gd name="T39" fmla="*/ 1 h 33"/>
                    <a:gd name="T40" fmla="*/ 1 w 66"/>
                    <a:gd name="T41" fmla="*/ 0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6"/>
                    <a:gd name="T64" fmla="*/ 0 h 33"/>
                    <a:gd name="T65" fmla="*/ 66 w 66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6" h="33">
                      <a:moveTo>
                        <a:pt x="65" y="0"/>
                      </a:moveTo>
                      <a:lnTo>
                        <a:pt x="55" y="2"/>
                      </a:lnTo>
                      <a:lnTo>
                        <a:pt x="52" y="6"/>
                      </a:lnTo>
                      <a:lnTo>
                        <a:pt x="46" y="12"/>
                      </a:lnTo>
                      <a:lnTo>
                        <a:pt x="42" y="16"/>
                      </a:lnTo>
                      <a:lnTo>
                        <a:pt x="36" y="19"/>
                      </a:lnTo>
                      <a:lnTo>
                        <a:pt x="29" y="22"/>
                      </a:lnTo>
                      <a:lnTo>
                        <a:pt x="20" y="22"/>
                      </a:lnTo>
                      <a:lnTo>
                        <a:pt x="16" y="19"/>
                      </a:lnTo>
                      <a:lnTo>
                        <a:pt x="9" y="16"/>
                      </a:lnTo>
                      <a:lnTo>
                        <a:pt x="0" y="25"/>
                      </a:lnTo>
                      <a:lnTo>
                        <a:pt x="10" y="30"/>
                      </a:lnTo>
                      <a:lnTo>
                        <a:pt x="20" y="33"/>
                      </a:lnTo>
                      <a:lnTo>
                        <a:pt x="29" y="33"/>
                      </a:lnTo>
                      <a:lnTo>
                        <a:pt x="39" y="30"/>
                      </a:lnTo>
                      <a:lnTo>
                        <a:pt x="48" y="28"/>
                      </a:lnTo>
                      <a:lnTo>
                        <a:pt x="55" y="20"/>
                      </a:lnTo>
                      <a:lnTo>
                        <a:pt x="61" y="15"/>
                      </a:lnTo>
                      <a:lnTo>
                        <a:pt x="66" y="7"/>
                      </a:lnTo>
                      <a:lnTo>
                        <a:pt x="56" y="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5" name="Freeform 763"/>
                <p:cNvSpPr>
                  <a:spLocks/>
                </p:cNvSpPr>
                <p:nvPr/>
              </p:nvSpPr>
              <p:spPr bwMode="auto">
                <a:xfrm>
                  <a:off x="4760" y="2839"/>
                  <a:ext cx="20" cy="18"/>
                </a:xfrm>
                <a:custGeom>
                  <a:avLst/>
                  <a:gdLst>
                    <a:gd name="T0" fmla="*/ 0 w 41"/>
                    <a:gd name="T1" fmla="*/ 1 h 36"/>
                    <a:gd name="T2" fmla="*/ 0 w 41"/>
                    <a:gd name="T3" fmla="*/ 1 h 36"/>
                    <a:gd name="T4" fmla="*/ 0 w 41"/>
                    <a:gd name="T5" fmla="*/ 0 h 36"/>
                    <a:gd name="T6" fmla="*/ 0 w 41"/>
                    <a:gd name="T7" fmla="*/ 1 h 36"/>
                    <a:gd name="T8" fmla="*/ 0 w 41"/>
                    <a:gd name="T9" fmla="*/ 1 h 36"/>
                    <a:gd name="T10" fmla="*/ 0 w 41"/>
                    <a:gd name="T11" fmla="*/ 1 h 36"/>
                    <a:gd name="T12" fmla="*/ 0 w 41"/>
                    <a:gd name="T13" fmla="*/ 1 h 36"/>
                    <a:gd name="T14" fmla="*/ 0 w 41"/>
                    <a:gd name="T15" fmla="*/ 1 h 36"/>
                    <a:gd name="T16" fmla="*/ 0 w 41"/>
                    <a:gd name="T17" fmla="*/ 1 h 36"/>
                    <a:gd name="T18" fmla="*/ 0 w 41"/>
                    <a:gd name="T19" fmla="*/ 1 h 36"/>
                    <a:gd name="T20" fmla="*/ 0 w 41"/>
                    <a:gd name="T21" fmla="*/ 1 h 36"/>
                    <a:gd name="T22" fmla="*/ 0 w 41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36"/>
                    <a:gd name="T38" fmla="*/ 41 w 41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36">
                      <a:moveTo>
                        <a:pt x="39" y="35"/>
                      </a:moveTo>
                      <a:lnTo>
                        <a:pt x="39" y="26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1" y="35"/>
                      </a:lnTo>
                      <a:lnTo>
                        <a:pt x="31" y="26"/>
                      </a:lnTo>
                      <a:lnTo>
                        <a:pt x="31" y="35"/>
                      </a:lnTo>
                      <a:lnTo>
                        <a:pt x="35" y="36"/>
                      </a:lnTo>
                      <a:lnTo>
                        <a:pt x="39" y="35"/>
                      </a:lnTo>
                      <a:lnTo>
                        <a:pt x="41" y="30"/>
                      </a:lnTo>
                      <a:lnTo>
                        <a:pt x="39" y="26"/>
                      </a:lnTo>
                      <a:lnTo>
                        <a:pt x="39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6" name="Freeform 764"/>
                <p:cNvSpPr>
                  <a:spLocks/>
                </p:cNvSpPr>
                <p:nvPr/>
              </p:nvSpPr>
              <p:spPr bwMode="auto">
                <a:xfrm>
                  <a:off x="4720" y="2852"/>
                  <a:ext cx="60" cy="24"/>
                </a:xfrm>
                <a:custGeom>
                  <a:avLst/>
                  <a:gdLst>
                    <a:gd name="T0" fmla="*/ 0 w 118"/>
                    <a:gd name="T1" fmla="*/ 1 h 48"/>
                    <a:gd name="T2" fmla="*/ 0 w 118"/>
                    <a:gd name="T3" fmla="*/ 1 h 48"/>
                    <a:gd name="T4" fmla="*/ 1 w 118"/>
                    <a:gd name="T5" fmla="*/ 1 h 48"/>
                    <a:gd name="T6" fmla="*/ 1 w 118"/>
                    <a:gd name="T7" fmla="*/ 1 h 48"/>
                    <a:gd name="T8" fmla="*/ 1 w 118"/>
                    <a:gd name="T9" fmla="*/ 1 h 48"/>
                    <a:gd name="T10" fmla="*/ 2 w 118"/>
                    <a:gd name="T11" fmla="*/ 1 h 48"/>
                    <a:gd name="T12" fmla="*/ 2 w 118"/>
                    <a:gd name="T13" fmla="*/ 1 h 48"/>
                    <a:gd name="T14" fmla="*/ 2 w 118"/>
                    <a:gd name="T15" fmla="*/ 1 h 48"/>
                    <a:gd name="T16" fmla="*/ 2 w 118"/>
                    <a:gd name="T17" fmla="*/ 1 h 48"/>
                    <a:gd name="T18" fmla="*/ 2 w 118"/>
                    <a:gd name="T19" fmla="*/ 1 h 48"/>
                    <a:gd name="T20" fmla="*/ 2 w 118"/>
                    <a:gd name="T21" fmla="*/ 0 h 48"/>
                    <a:gd name="T22" fmla="*/ 2 w 118"/>
                    <a:gd name="T23" fmla="*/ 1 h 48"/>
                    <a:gd name="T24" fmla="*/ 2 w 118"/>
                    <a:gd name="T25" fmla="*/ 1 h 48"/>
                    <a:gd name="T26" fmla="*/ 2 w 118"/>
                    <a:gd name="T27" fmla="*/ 1 h 48"/>
                    <a:gd name="T28" fmla="*/ 2 w 118"/>
                    <a:gd name="T29" fmla="*/ 1 h 48"/>
                    <a:gd name="T30" fmla="*/ 1 w 118"/>
                    <a:gd name="T31" fmla="*/ 1 h 48"/>
                    <a:gd name="T32" fmla="*/ 1 w 118"/>
                    <a:gd name="T33" fmla="*/ 1 h 48"/>
                    <a:gd name="T34" fmla="*/ 1 w 118"/>
                    <a:gd name="T35" fmla="*/ 1 h 48"/>
                    <a:gd name="T36" fmla="*/ 1 w 118"/>
                    <a:gd name="T37" fmla="*/ 1 h 48"/>
                    <a:gd name="T38" fmla="*/ 1 w 118"/>
                    <a:gd name="T39" fmla="*/ 1 h 48"/>
                    <a:gd name="T40" fmla="*/ 0 w 118"/>
                    <a:gd name="T41" fmla="*/ 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8"/>
                    <a:gd name="T64" fmla="*/ 0 h 48"/>
                    <a:gd name="T65" fmla="*/ 118 w 11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8" h="48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9" y="39"/>
                      </a:lnTo>
                      <a:lnTo>
                        <a:pt x="37" y="45"/>
                      </a:lnTo>
                      <a:lnTo>
                        <a:pt x="55" y="48"/>
                      </a:lnTo>
                      <a:lnTo>
                        <a:pt x="71" y="43"/>
                      </a:lnTo>
                      <a:lnTo>
                        <a:pt x="85" y="38"/>
                      </a:lnTo>
                      <a:lnTo>
                        <a:pt x="97" y="29"/>
                      </a:lnTo>
                      <a:lnTo>
                        <a:pt x="110" y="19"/>
                      </a:lnTo>
                      <a:lnTo>
                        <a:pt x="118" y="9"/>
                      </a:lnTo>
                      <a:lnTo>
                        <a:pt x="110" y="0"/>
                      </a:lnTo>
                      <a:lnTo>
                        <a:pt x="101" y="10"/>
                      </a:lnTo>
                      <a:lnTo>
                        <a:pt x="91" y="20"/>
                      </a:lnTo>
                      <a:lnTo>
                        <a:pt x="79" y="26"/>
                      </a:lnTo>
                      <a:lnTo>
                        <a:pt x="68" y="32"/>
                      </a:lnTo>
                      <a:lnTo>
                        <a:pt x="55" y="33"/>
                      </a:lnTo>
                      <a:lnTo>
                        <a:pt x="40" y="33"/>
                      </a:lnTo>
                      <a:lnTo>
                        <a:pt x="25" y="28"/>
                      </a:lnTo>
                      <a:lnTo>
                        <a:pt x="6" y="1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7" name="Freeform 765"/>
                <p:cNvSpPr>
                  <a:spLocks/>
                </p:cNvSpPr>
                <p:nvPr/>
              </p:nvSpPr>
              <p:spPr bwMode="auto">
                <a:xfrm>
                  <a:off x="4684" y="2831"/>
                  <a:ext cx="39" cy="35"/>
                </a:xfrm>
                <a:custGeom>
                  <a:avLst/>
                  <a:gdLst>
                    <a:gd name="T0" fmla="*/ 1 w 78"/>
                    <a:gd name="T1" fmla="*/ 0 h 71"/>
                    <a:gd name="T2" fmla="*/ 1 w 78"/>
                    <a:gd name="T3" fmla="*/ 0 h 71"/>
                    <a:gd name="T4" fmla="*/ 1 w 78"/>
                    <a:gd name="T5" fmla="*/ 0 h 71"/>
                    <a:gd name="T6" fmla="*/ 1 w 78"/>
                    <a:gd name="T7" fmla="*/ 0 h 71"/>
                    <a:gd name="T8" fmla="*/ 1 w 78"/>
                    <a:gd name="T9" fmla="*/ 0 h 71"/>
                    <a:gd name="T10" fmla="*/ 1 w 78"/>
                    <a:gd name="T11" fmla="*/ 0 h 71"/>
                    <a:gd name="T12" fmla="*/ 1 w 78"/>
                    <a:gd name="T13" fmla="*/ 0 h 71"/>
                    <a:gd name="T14" fmla="*/ 1 w 78"/>
                    <a:gd name="T15" fmla="*/ 0 h 71"/>
                    <a:gd name="T16" fmla="*/ 1 w 78"/>
                    <a:gd name="T17" fmla="*/ 0 h 71"/>
                    <a:gd name="T18" fmla="*/ 1 w 78"/>
                    <a:gd name="T19" fmla="*/ 1 h 71"/>
                    <a:gd name="T20" fmla="*/ 1 w 78"/>
                    <a:gd name="T21" fmla="*/ 0 h 71"/>
                    <a:gd name="T22" fmla="*/ 1 w 78"/>
                    <a:gd name="T23" fmla="*/ 0 h 71"/>
                    <a:gd name="T24" fmla="*/ 1 w 78"/>
                    <a:gd name="T25" fmla="*/ 0 h 71"/>
                    <a:gd name="T26" fmla="*/ 1 w 78"/>
                    <a:gd name="T27" fmla="*/ 0 h 71"/>
                    <a:gd name="T28" fmla="*/ 1 w 78"/>
                    <a:gd name="T29" fmla="*/ 0 h 71"/>
                    <a:gd name="T30" fmla="*/ 1 w 78"/>
                    <a:gd name="T31" fmla="*/ 0 h 71"/>
                    <a:gd name="T32" fmla="*/ 1 w 78"/>
                    <a:gd name="T33" fmla="*/ 0 h 71"/>
                    <a:gd name="T34" fmla="*/ 1 w 78"/>
                    <a:gd name="T35" fmla="*/ 0 h 71"/>
                    <a:gd name="T36" fmla="*/ 1 w 78"/>
                    <a:gd name="T37" fmla="*/ 0 h 71"/>
                    <a:gd name="T38" fmla="*/ 1 w 78"/>
                    <a:gd name="T39" fmla="*/ 0 h 71"/>
                    <a:gd name="T40" fmla="*/ 1 w 78"/>
                    <a:gd name="T41" fmla="*/ 0 h 71"/>
                    <a:gd name="T42" fmla="*/ 1 w 78"/>
                    <a:gd name="T43" fmla="*/ 0 h 71"/>
                    <a:gd name="T44" fmla="*/ 1 w 78"/>
                    <a:gd name="T45" fmla="*/ 0 h 71"/>
                    <a:gd name="T46" fmla="*/ 0 w 78"/>
                    <a:gd name="T47" fmla="*/ 0 h 71"/>
                    <a:gd name="T48" fmla="*/ 1 w 78"/>
                    <a:gd name="T49" fmla="*/ 0 h 71"/>
                    <a:gd name="T50" fmla="*/ 1 w 78"/>
                    <a:gd name="T51" fmla="*/ 0 h 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8"/>
                    <a:gd name="T79" fmla="*/ 0 h 71"/>
                    <a:gd name="T80" fmla="*/ 78 w 78"/>
                    <a:gd name="T81" fmla="*/ 71 h 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8" h="71">
                      <a:moveTo>
                        <a:pt x="3" y="0"/>
                      </a:moveTo>
                      <a:lnTo>
                        <a:pt x="1" y="10"/>
                      </a:lnTo>
                      <a:lnTo>
                        <a:pt x="3" y="12"/>
                      </a:lnTo>
                      <a:lnTo>
                        <a:pt x="6" y="15"/>
                      </a:lnTo>
                      <a:lnTo>
                        <a:pt x="10" y="19"/>
                      </a:lnTo>
                      <a:lnTo>
                        <a:pt x="17" y="26"/>
                      </a:lnTo>
                      <a:lnTo>
                        <a:pt x="26" y="35"/>
                      </a:lnTo>
                      <a:lnTo>
                        <a:pt x="39" y="45"/>
                      </a:lnTo>
                      <a:lnTo>
                        <a:pt x="53" y="57"/>
                      </a:lnTo>
                      <a:lnTo>
                        <a:pt x="72" y="71"/>
                      </a:lnTo>
                      <a:lnTo>
                        <a:pt x="78" y="59"/>
                      </a:lnTo>
                      <a:lnTo>
                        <a:pt x="62" y="48"/>
                      </a:lnTo>
                      <a:lnTo>
                        <a:pt x="47" y="36"/>
                      </a:lnTo>
                      <a:lnTo>
                        <a:pt x="35" y="26"/>
                      </a:lnTo>
                      <a:lnTo>
                        <a:pt x="26" y="18"/>
                      </a:lnTo>
                      <a:lnTo>
                        <a:pt x="19" y="10"/>
                      </a:lnTo>
                      <a:lnTo>
                        <a:pt x="14" y="6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8" name="Freeform 766"/>
                <p:cNvSpPr>
                  <a:spLocks/>
                </p:cNvSpPr>
                <p:nvPr/>
              </p:nvSpPr>
              <p:spPr bwMode="auto">
                <a:xfrm>
                  <a:off x="4626" y="2640"/>
                  <a:ext cx="50" cy="170"/>
                </a:xfrm>
                <a:custGeom>
                  <a:avLst/>
                  <a:gdLst>
                    <a:gd name="T0" fmla="*/ 2 w 100"/>
                    <a:gd name="T1" fmla="*/ 5 h 339"/>
                    <a:gd name="T2" fmla="*/ 1 w 100"/>
                    <a:gd name="T3" fmla="*/ 0 h 339"/>
                    <a:gd name="T4" fmla="*/ 0 w 100"/>
                    <a:gd name="T5" fmla="*/ 1 h 339"/>
                    <a:gd name="T6" fmla="*/ 2 w 100"/>
                    <a:gd name="T7" fmla="*/ 6 h 339"/>
                    <a:gd name="T8" fmla="*/ 2 w 100"/>
                    <a:gd name="T9" fmla="*/ 6 h 339"/>
                    <a:gd name="T10" fmla="*/ 2 w 100"/>
                    <a:gd name="T11" fmla="*/ 6 h 339"/>
                    <a:gd name="T12" fmla="*/ 2 w 100"/>
                    <a:gd name="T13" fmla="*/ 6 h 339"/>
                    <a:gd name="T14" fmla="*/ 2 w 100"/>
                    <a:gd name="T15" fmla="*/ 5 h 3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39"/>
                    <a:gd name="T26" fmla="*/ 100 w 100"/>
                    <a:gd name="T27" fmla="*/ 339 h 3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39">
                      <a:moveTo>
                        <a:pt x="100" y="314"/>
                      </a:moveTo>
                      <a:lnTo>
                        <a:pt x="36" y="0"/>
                      </a:lnTo>
                      <a:lnTo>
                        <a:pt x="0" y="7"/>
                      </a:lnTo>
                      <a:lnTo>
                        <a:pt x="65" y="322"/>
                      </a:lnTo>
                      <a:lnTo>
                        <a:pt x="74" y="336"/>
                      </a:lnTo>
                      <a:lnTo>
                        <a:pt x="87" y="339"/>
                      </a:lnTo>
                      <a:lnTo>
                        <a:pt x="98" y="332"/>
                      </a:lnTo>
                      <a:lnTo>
                        <a:pt x="100" y="314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69" name="Freeform 767"/>
                <p:cNvSpPr>
                  <a:spLocks/>
                </p:cNvSpPr>
                <p:nvPr/>
              </p:nvSpPr>
              <p:spPr bwMode="auto">
                <a:xfrm>
                  <a:off x="4641" y="2637"/>
                  <a:ext cx="38" cy="160"/>
                </a:xfrm>
                <a:custGeom>
                  <a:avLst/>
                  <a:gdLst>
                    <a:gd name="T0" fmla="*/ 1 w 75"/>
                    <a:gd name="T1" fmla="*/ 1 h 320"/>
                    <a:gd name="T2" fmla="*/ 0 w 75"/>
                    <a:gd name="T3" fmla="*/ 1 h 320"/>
                    <a:gd name="T4" fmla="*/ 1 w 75"/>
                    <a:gd name="T5" fmla="*/ 5 h 320"/>
                    <a:gd name="T6" fmla="*/ 2 w 75"/>
                    <a:gd name="T7" fmla="*/ 5 h 320"/>
                    <a:gd name="T8" fmla="*/ 1 w 75"/>
                    <a:gd name="T9" fmla="*/ 1 h 320"/>
                    <a:gd name="T10" fmla="*/ 1 w 75"/>
                    <a:gd name="T11" fmla="*/ 0 h 320"/>
                    <a:gd name="T12" fmla="*/ 1 w 75"/>
                    <a:gd name="T13" fmla="*/ 1 h 320"/>
                    <a:gd name="T14" fmla="*/ 1 w 75"/>
                    <a:gd name="T15" fmla="*/ 1 h 320"/>
                    <a:gd name="T16" fmla="*/ 1 w 75"/>
                    <a:gd name="T17" fmla="*/ 0 h 320"/>
                    <a:gd name="T18" fmla="*/ 1 w 75"/>
                    <a:gd name="T19" fmla="*/ 1 h 320"/>
                    <a:gd name="T20" fmla="*/ 0 w 75"/>
                    <a:gd name="T21" fmla="*/ 1 h 320"/>
                    <a:gd name="T22" fmla="*/ 1 w 75"/>
                    <a:gd name="T23" fmla="*/ 1 h 3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5"/>
                    <a:gd name="T37" fmla="*/ 0 h 320"/>
                    <a:gd name="T38" fmla="*/ 75 w 75"/>
                    <a:gd name="T39" fmla="*/ 320 h 3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5" h="320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64" y="320"/>
                      </a:lnTo>
                      <a:lnTo>
                        <a:pt x="75" y="32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0" name="Freeform 768"/>
                <p:cNvSpPr>
                  <a:spLocks/>
                </p:cNvSpPr>
                <p:nvPr/>
              </p:nvSpPr>
              <p:spPr bwMode="auto">
                <a:xfrm>
                  <a:off x="4623" y="2637"/>
                  <a:ext cx="21" cy="9"/>
                </a:xfrm>
                <a:custGeom>
                  <a:avLst/>
                  <a:gdLst>
                    <a:gd name="T0" fmla="*/ 1 w 42"/>
                    <a:gd name="T1" fmla="*/ 0 h 19"/>
                    <a:gd name="T2" fmla="*/ 1 w 42"/>
                    <a:gd name="T3" fmla="*/ 0 h 19"/>
                    <a:gd name="T4" fmla="*/ 1 w 42"/>
                    <a:gd name="T5" fmla="*/ 0 h 19"/>
                    <a:gd name="T6" fmla="*/ 1 w 42"/>
                    <a:gd name="T7" fmla="*/ 0 h 19"/>
                    <a:gd name="T8" fmla="*/ 1 w 42"/>
                    <a:gd name="T9" fmla="*/ 0 h 19"/>
                    <a:gd name="T10" fmla="*/ 0 w 42"/>
                    <a:gd name="T11" fmla="*/ 0 h 19"/>
                    <a:gd name="T12" fmla="*/ 1 w 42"/>
                    <a:gd name="T13" fmla="*/ 0 h 19"/>
                    <a:gd name="T14" fmla="*/ 1 w 42"/>
                    <a:gd name="T15" fmla="*/ 0 h 19"/>
                    <a:gd name="T16" fmla="*/ 0 w 42"/>
                    <a:gd name="T17" fmla="*/ 0 h 19"/>
                    <a:gd name="T18" fmla="*/ 1 w 42"/>
                    <a:gd name="T19" fmla="*/ 0 h 19"/>
                    <a:gd name="T20" fmla="*/ 1 w 42"/>
                    <a:gd name="T21" fmla="*/ 0 h 19"/>
                    <a:gd name="T22" fmla="*/ 1 w 42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2"/>
                    <a:gd name="T37" fmla="*/ 0 h 19"/>
                    <a:gd name="T38" fmla="*/ 42 w 42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2" h="19">
                      <a:moveTo>
                        <a:pt x="12" y="13"/>
                      </a:moveTo>
                      <a:lnTo>
                        <a:pt x="6" y="19"/>
                      </a:lnTo>
                      <a:lnTo>
                        <a:pt x="42" y="12"/>
                      </a:lnTo>
                      <a:lnTo>
                        <a:pt x="42" y="0"/>
                      </a:lnTo>
                      <a:lnTo>
                        <a:pt x="6" y="7"/>
                      </a:lnTo>
                      <a:lnTo>
                        <a:pt x="0" y="13"/>
                      </a:lnTo>
                      <a:lnTo>
                        <a:pt x="6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6" y="19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1" name="Freeform 769"/>
                <p:cNvSpPr>
                  <a:spLocks/>
                </p:cNvSpPr>
                <p:nvPr/>
              </p:nvSpPr>
              <p:spPr bwMode="auto">
                <a:xfrm>
                  <a:off x="4623" y="2644"/>
                  <a:ext cx="38" cy="160"/>
                </a:xfrm>
                <a:custGeom>
                  <a:avLst/>
                  <a:gdLst>
                    <a:gd name="T0" fmla="*/ 1 w 77"/>
                    <a:gd name="T1" fmla="*/ 5 h 320"/>
                    <a:gd name="T2" fmla="*/ 1 w 77"/>
                    <a:gd name="T3" fmla="*/ 5 h 320"/>
                    <a:gd name="T4" fmla="*/ 0 w 77"/>
                    <a:gd name="T5" fmla="*/ 0 h 320"/>
                    <a:gd name="T6" fmla="*/ 0 w 77"/>
                    <a:gd name="T7" fmla="*/ 0 h 320"/>
                    <a:gd name="T8" fmla="*/ 1 w 77"/>
                    <a:gd name="T9" fmla="*/ 5 h 320"/>
                    <a:gd name="T10" fmla="*/ 1 w 77"/>
                    <a:gd name="T11" fmla="*/ 5 h 320"/>
                    <a:gd name="T12" fmla="*/ 1 w 77"/>
                    <a:gd name="T13" fmla="*/ 5 h 320"/>
                    <a:gd name="T14" fmla="*/ 1 w 77"/>
                    <a:gd name="T15" fmla="*/ 5 h 320"/>
                    <a:gd name="T16" fmla="*/ 1 w 77"/>
                    <a:gd name="T17" fmla="*/ 5 h 320"/>
                    <a:gd name="T18" fmla="*/ 1 w 77"/>
                    <a:gd name="T19" fmla="*/ 5 h 320"/>
                    <a:gd name="T20" fmla="*/ 1 w 77"/>
                    <a:gd name="T21" fmla="*/ 5 h 3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320"/>
                    <a:gd name="T35" fmla="*/ 77 w 77"/>
                    <a:gd name="T36" fmla="*/ 320 h 3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320">
                      <a:moveTo>
                        <a:pt x="77" y="315"/>
                      </a:moveTo>
                      <a:lnTo>
                        <a:pt x="77" y="315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5" y="315"/>
                      </a:lnTo>
                      <a:lnTo>
                        <a:pt x="67" y="319"/>
                      </a:lnTo>
                      <a:lnTo>
                        <a:pt x="71" y="320"/>
                      </a:lnTo>
                      <a:lnTo>
                        <a:pt x="75" y="319"/>
                      </a:lnTo>
                      <a:lnTo>
                        <a:pt x="77" y="3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2" name="Freeform 770"/>
                <p:cNvSpPr>
                  <a:spLocks/>
                </p:cNvSpPr>
                <p:nvPr/>
              </p:nvSpPr>
              <p:spPr bwMode="auto">
                <a:xfrm>
                  <a:off x="4656" y="2794"/>
                  <a:ext cx="23" cy="18"/>
                </a:xfrm>
                <a:custGeom>
                  <a:avLst/>
                  <a:gdLst>
                    <a:gd name="T0" fmla="*/ 1 w 46"/>
                    <a:gd name="T1" fmla="*/ 1 h 36"/>
                    <a:gd name="T2" fmla="*/ 1 w 46"/>
                    <a:gd name="T3" fmla="*/ 1 h 36"/>
                    <a:gd name="T4" fmla="*/ 1 w 46"/>
                    <a:gd name="T5" fmla="*/ 1 h 36"/>
                    <a:gd name="T6" fmla="*/ 1 w 46"/>
                    <a:gd name="T7" fmla="*/ 1 h 36"/>
                    <a:gd name="T8" fmla="*/ 1 w 46"/>
                    <a:gd name="T9" fmla="*/ 1 h 36"/>
                    <a:gd name="T10" fmla="*/ 1 w 46"/>
                    <a:gd name="T11" fmla="*/ 1 h 36"/>
                    <a:gd name="T12" fmla="*/ 0 w 46"/>
                    <a:gd name="T13" fmla="*/ 1 h 36"/>
                    <a:gd name="T14" fmla="*/ 1 w 46"/>
                    <a:gd name="T15" fmla="*/ 1 h 36"/>
                    <a:gd name="T16" fmla="*/ 1 w 46"/>
                    <a:gd name="T17" fmla="*/ 1 h 36"/>
                    <a:gd name="T18" fmla="*/ 1 w 46"/>
                    <a:gd name="T19" fmla="*/ 1 h 36"/>
                    <a:gd name="T20" fmla="*/ 1 w 46"/>
                    <a:gd name="T21" fmla="*/ 1 h 36"/>
                    <a:gd name="T22" fmla="*/ 1 w 46"/>
                    <a:gd name="T23" fmla="*/ 1 h 36"/>
                    <a:gd name="T24" fmla="*/ 1 w 46"/>
                    <a:gd name="T25" fmla="*/ 1 h 36"/>
                    <a:gd name="T26" fmla="*/ 1 w 46"/>
                    <a:gd name="T27" fmla="*/ 0 h 36"/>
                    <a:gd name="T28" fmla="*/ 1 w 46"/>
                    <a:gd name="T29" fmla="*/ 0 h 36"/>
                    <a:gd name="T30" fmla="*/ 1 w 46"/>
                    <a:gd name="T31" fmla="*/ 1 h 36"/>
                    <a:gd name="T32" fmla="*/ 1 w 46"/>
                    <a:gd name="T33" fmla="*/ 1 h 36"/>
                    <a:gd name="T34" fmla="*/ 1 w 46"/>
                    <a:gd name="T35" fmla="*/ 1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6"/>
                    <a:gd name="T55" fmla="*/ 0 h 36"/>
                    <a:gd name="T56" fmla="*/ 46 w 46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6" h="36">
                      <a:moveTo>
                        <a:pt x="35" y="5"/>
                      </a:moveTo>
                      <a:lnTo>
                        <a:pt x="35" y="7"/>
                      </a:lnTo>
                      <a:lnTo>
                        <a:pt x="33" y="20"/>
                      </a:ln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2" y="13"/>
                      </a:lnTo>
                      <a:lnTo>
                        <a:pt x="0" y="13"/>
                      </a:lnTo>
                      <a:lnTo>
                        <a:pt x="10" y="31"/>
                      </a:lnTo>
                      <a:lnTo>
                        <a:pt x="28" y="36"/>
                      </a:lnTo>
                      <a:lnTo>
                        <a:pt x="45" y="26"/>
                      </a:lnTo>
                      <a:lnTo>
                        <a:pt x="46" y="4"/>
                      </a:ln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3"/>
                      </a:lnTo>
                      <a:lnTo>
                        <a:pt x="35" y="7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3" name="Freeform 771"/>
                <p:cNvSpPr>
                  <a:spLocks/>
                </p:cNvSpPr>
                <p:nvPr/>
              </p:nvSpPr>
              <p:spPr bwMode="auto">
                <a:xfrm>
                  <a:off x="4673" y="3405"/>
                  <a:ext cx="169" cy="79"/>
                </a:xfrm>
                <a:custGeom>
                  <a:avLst/>
                  <a:gdLst>
                    <a:gd name="T0" fmla="*/ 1 w 337"/>
                    <a:gd name="T1" fmla="*/ 1 h 157"/>
                    <a:gd name="T2" fmla="*/ 1 w 337"/>
                    <a:gd name="T3" fmla="*/ 1 h 157"/>
                    <a:gd name="T4" fmla="*/ 0 w 337"/>
                    <a:gd name="T5" fmla="*/ 2 h 157"/>
                    <a:gd name="T6" fmla="*/ 1 w 337"/>
                    <a:gd name="T7" fmla="*/ 2 h 157"/>
                    <a:gd name="T8" fmla="*/ 1 w 337"/>
                    <a:gd name="T9" fmla="*/ 3 h 157"/>
                    <a:gd name="T10" fmla="*/ 1 w 337"/>
                    <a:gd name="T11" fmla="*/ 3 h 157"/>
                    <a:gd name="T12" fmla="*/ 1 w 337"/>
                    <a:gd name="T13" fmla="*/ 3 h 157"/>
                    <a:gd name="T14" fmla="*/ 1 w 337"/>
                    <a:gd name="T15" fmla="*/ 3 h 157"/>
                    <a:gd name="T16" fmla="*/ 2 w 337"/>
                    <a:gd name="T17" fmla="*/ 3 h 157"/>
                    <a:gd name="T18" fmla="*/ 2 w 337"/>
                    <a:gd name="T19" fmla="*/ 3 h 157"/>
                    <a:gd name="T20" fmla="*/ 3 w 337"/>
                    <a:gd name="T21" fmla="*/ 3 h 157"/>
                    <a:gd name="T22" fmla="*/ 3 w 337"/>
                    <a:gd name="T23" fmla="*/ 3 h 157"/>
                    <a:gd name="T24" fmla="*/ 3 w 337"/>
                    <a:gd name="T25" fmla="*/ 3 h 157"/>
                    <a:gd name="T26" fmla="*/ 4 w 337"/>
                    <a:gd name="T27" fmla="*/ 3 h 157"/>
                    <a:gd name="T28" fmla="*/ 4 w 337"/>
                    <a:gd name="T29" fmla="*/ 3 h 157"/>
                    <a:gd name="T30" fmla="*/ 5 w 337"/>
                    <a:gd name="T31" fmla="*/ 3 h 157"/>
                    <a:gd name="T32" fmla="*/ 5 w 337"/>
                    <a:gd name="T33" fmla="*/ 3 h 157"/>
                    <a:gd name="T34" fmla="*/ 5 w 337"/>
                    <a:gd name="T35" fmla="*/ 3 h 157"/>
                    <a:gd name="T36" fmla="*/ 5 w 337"/>
                    <a:gd name="T37" fmla="*/ 3 h 157"/>
                    <a:gd name="T38" fmla="*/ 6 w 337"/>
                    <a:gd name="T39" fmla="*/ 3 h 157"/>
                    <a:gd name="T40" fmla="*/ 6 w 337"/>
                    <a:gd name="T41" fmla="*/ 3 h 157"/>
                    <a:gd name="T42" fmla="*/ 6 w 337"/>
                    <a:gd name="T43" fmla="*/ 2 h 157"/>
                    <a:gd name="T44" fmla="*/ 5 w 337"/>
                    <a:gd name="T45" fmla="*/ 2 h 157"/>
                    <a:gd name="T46" fmla="*/ 5 w 337"/>
                    <a:gd name="T47" fmla="*/ 2 h 157"/>
                    <a:gd name="T48" fmla="*/ 5 w 337"/>
                    <a:gd name="T49" fmla="*/ 1 h 157"/>
                    <a:gd name="T50" fmla="*/ 4 w 337"/>
                    <a:gd name="T51" fmla="*/ 1 h 157"/>
                    <a:gd name="T52" fmla="*/ 4 w 337"/>
                    <a:gd name="T53" fmla="*/ 1 h 157"/>
                    <a:gd name="T54" fmla="*/ 3 w 337"/>
                    <a:gd name="T55" fmla="*/ 1 h 157"/>
                    <a:gd name="T56" fmla="*/ 3 w 337"/>
                    <a:gd name="T57" fmla="*/ 0 h 157"/>
                    <a:gd name="T58" fmla="*/ 3 w 337"/>
                    <a:gd name="T59" fmla="*/ 1 h 157"/>
                    <a:gd name="T60" fmla="*/ 3 w 337"/>
                    <a:gd name="T61" fmla="*/ 1 h 157"/>
                    <a:gd name="T62" fmla="*/ 2 w 337"/>
                    <a:gd name="T63" fmla="*/ 1 h 157"/>
                    <a:gd name="T64" fmla="*/ 2 w 337"/>
                    <a:gd name="T65" fmla="*/ 1 h 157"/>
                    <a:gd name="T66" fmla="*/ 2 w 337"/>
                    <a:gd name="T67" fmla="*/ 1 h 157"/>
                    <a:gd name="T68" fmla="*/ 1 w 337"/>
                    <a:gd name="T69" fmla="*/ 1 h 157"/>
                    <a:gd name="T70" fmla="*/ 1 w 337"/>
                    <a:gd name="T71" fmla="*/ 1 h 157"/>
                    <a:gd name="T72" fmla="*/ 1 w 337"/>
                    <a:gd name="T73" fmla="*/ 1 h 1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37"/>
                    <a:gd name="T112" fmla="*/ 0 h 157"/>
                    <a:gd name="T113" fmla="*/ 337 w 337"/>
                    <a:gd name="T114" fmla="*/ 157 h 1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37" h="157">
                      <a:moveTo>
                        <a:pt x="11" y="21"/>
                      </a:moveTo>
                      <a:lnTo>
                        <a:pt x="4" y="53"/>
                      </a:lnTo>
                      <a:lnTo>
                        <a:pt x="0" y="89"/>
                      </a:lnTo>
                      <a:lnTo>
                        <a:pt x="1" y="121"/>
                      </a:lnTo>
                      <a:lnTo>
                        <a:pt x="7" y="142"/>
                      </a:lnTo>
                      <a:lnTo>
                        <a:pt x="20" y="145"/>
                      </a:lnTo>
                      <a:lnTo>
                        <a:pt x="37" y="147"/>
                      </a:lnTo>
                      <a:lnTo>
                        <a:pt x="58" y="148"/>
                      </a:lnTo>
                      <a:lnTo>
                        <a:pt x="81" y="151"/>
                      </a:lnTo>
                      <a:lnTo>
                        <a:pt x="105" y="153"/>
                      </a:lnTo>
                      <a:lnTo>
                        <a:pt x="130" y="154"/>
                      </a:lnTo>
                      <a:lnTo>
                        <a:pt x="157" y="155"/>
                      </a:lnTo>
                      <a:lnTo>
                        <a:pt x="183" y="157"/>
                      </a:lnTo>
                      <a:lnTo>
                        <a:pt x="209" y="157"/>
                      </a:lnTo>
                      <a:lnTo>
                        <a:pt x="235" y="157"/>
                      </a:lnTo>
                      <a:lnTo>
                        <a:pt x="258" y="157"/>
                      </a:lnTo>
                      <a:lnTo>
                        <a:pt x="281" y="155"/>
                      </a:lnTo>
                      <a:lnTo>
                        <a:pt x="300" y="154"/>
                      </a:lnTo>
                      <a:lnTo>
                        <a:pt x="316" y="153"/>
                      </a:lnTo>
                      <a:lnTo>
                        <a:pt x="329" y="150"/>
                      </a:lnTo>
                      <a:lnTo>
                        <a:pt x="337" y="145"/>
                      </a:lnTo>
                      <a:lnTo>
                        <a:pt x="326" y="125"/>
                      </a:lnTo>
                      <a:lnTo>
                        <a:pt x="311" y="105"/>
                      </a:lnTo>
                      <a:lnTo>
                        <a:pt x="293" y="83"/>
                      </a:lnTo>
                      <a:lnTo>
                        <a:pt x="269" y="62"/>
                      </a:lnTo>
                      <a:lnTo>
                        <a:pt x="245" y="41"/>
                      </a:lnTo>
                      <a:lnTo>
                        <a:pt x="218" y="23"/>
                      </a:lnTo>
                      <a:lnTo>
                        <a:pt x="189" y="10"/>
                      </a:lnTo>
                      <a:lnTo>
                        <a:pt x="158" y="0"/>
                      </a:lnTo>
                      <a:lnTo>
                        <a:pt x="147" y="10"/>
                      </a:lnTo>
                      <a:lnTo>
                        <a:pt x="131" y="17"/>
                      </a:lnTo>
                      <a:lnTo>
                        <a:pt x="111" y="21"/>
                      </a:lnTo>
                      <a:lnTo>
                        <a:pt x="91" y="26"/>
                      </a:lnTo>
                      <a:lnTo>
                        <a:pt x="69" y="27"/>
                      </a:lnTo>
                      <a:lnTo>
                        <a:pt x="47" y="26"/>
                      </a:lnTo>
                      <a:lnTo>
                        <a:pt x="27" y="24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4" name="Freeform 772"/>
                <p:cNvSpPr>
                  <a:spLocks/>
                </p:cNvSpPr>
                <p:nvPr/>
              </p:nvSpPr>
              <p:spPr bwMode="auto">
                <a:xfrm>
                  <a:off x="4670" y="3415"/>
                  <a:ext cx="12" cy="65"/>
                </a:xfrm>
                <a:custGeom>
                  <a:avLst/>
                  <a:gdLst>
                    <a:gd name="T0" fmla="*/ 1 w 23"/>
                    <a:gd name="T1" fmla="*/ 2 h 128"/>
                    <a:gd name="T2" fmla="*/ 1 w 23"/>
                    <a:gd name="T3" fmla="*/ 2 h 128"/>
                    <a:gd name="T4" fmla="*/ 1 w 23"/>
                    <a:gd name="T5" fmla="*/ 2 h 128"/>
                    <a:gd name="T6" fmla="*/ 1 w 23"/>
                    <a:gd name="T7" fmla="*/ 2 h 128"/>
                    <a:gd name="T8" fmla="*/ 1 w 23"/>
                    <a:gd name="T9" fmla="*/ 1 h 128"/>
                    <a:gd name="T10" fmla="*/ 1 w 23"/>
                    <a:gd name="T11" fmla="*/ 1 h 128"/>
                    <a:gd name="T12" fmla="*/ 1 w 23"/>
                    <a:gd name="T13" fmla="*/ 0 h 128"/>
                    <a:gd name="T14" fmla="*/ 1 w 23"/>
                    <a:gd name="T15" fmla="*/ 1 h 128"/>
                    <a:gd name="T16" fmla="*/ 0 w 23"/>
                    <a:gd name="T17" fmla="*/ 2 h 128"/>
                    <a:gd name="T18" fmla="*/ 1 w 23"/>
                    <a:gd name="T19" fmla="*/ 2 h 128"/>
                    <a:gd name="T20" fmla="*/ 1 w 23"/>
                    <a:gd name="T21" fmla="*/ 2 h 128"/>
                    <a:gd name="T22" fmla="*/ 1 w 23"/>
                    <a:gd name="T23" fmla="*/ 3 h 128"/>
                    <a:gd name="T24" fmla="*/ 1 w 23"/>
                    <a:gd name="T25" fmla="*/ 2 h 128"/>
                    <a:gd name="T26" fmla="*/ 1 w 23"/>
                    <a:gd name="T27" fmla="*/ 3 h 128"/>
                    <a:gd name="T28" fmla="*/ 1 w 23"/>
                    <a:gd name="T29" fmla="*/ 3 h 128"/>
                    <a:gd name="T30" fmla="*/ 1 w 23"/>
                    <a:gd name="T31" fmla="*/ 2 h 128"/>
                    <a:gd name="T32" fmla="*/ 1 w 23"/>
                    <a:gd name="T33" fmla="*/ 2 h 128"/>
                    <a:gd name="T34" fmla="*/ 1 w 23"/>
                    <a:gd name="T35" fmla="*/ 2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"/>
                    <a:gd name="T55" fmla="*/ 0 h 128"/>
                    <a:gd name="T56" fmla="*/ 23 w 23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" h="128">
                      <a:moveTo>
                        <a:pt x="13" y="117"/>
                      </a:moveTo>
                      <a:lnTo>
                        <a:pt x="19" y="120"/>
                      </a:lnTo>
                      <a:lnTo>
                        <a:pt x="13" y="101"/>
                      </a:lnTo>
                      <a:lnTo>
                        <a:pt x="12" y="69"/>
                      </a:lnTo>
                      <a:lnTo>
                        <a:pt x="16" y="33"/>
                      </a:lnTo>
                      <a:lnTo>
                        <a:pt x="23" y="3"/>
                      </a:lnTo>
                      <a:lnTo>
                        <a:pt x="12" y="0"/>
                      </a:lnTo>
                      <a:lnTo>
                        <a:pt x="4" y="33"/>
                      </a:lnTo>
                      <a:lnTo>
                        <a:pt x="0" y="69"/>
                      </a:lnTo>
                      <a:lnTo>
                        <a:pt x="2" y="101"/>
                      </a:lnTo>
                      <a:lnTo>
                        <a:pt x="7" y="125"/>
                      </a:lnTo>
                      <a:lnTo>
                        <a:pt x="13" y="128"/>
                      </a:lnTo>
                      <a:lnTo>
                        <a:pt x="7" y="125"/>
                      </a:lnTo>
                      <a:lnTo>
                        <a:pt x="10" y="128"/>
                      </a:lnTo>
                      <a:lnTo>
                        <a:pt x="16" y="128"/>
                      </a:lnTo>
                      <a:lnTo>
                        <a:pt x="19" y="124"/>
                      </a:lnTo>
                      <a:lnTo>
                        <a:pt x="19" y="120"/>
                      </a:lnTo>
                      <a:lnTo>
                        <a:pt x="1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5" name="Freeform 773"/>
                <p:cNvSpPr>
                  <a:spLocks/>
                </p:cNvSpPr>
                <p:nvPr/>
              </p:nvSpPr>
              <p:spPr bwMode="auto">
                <a:xfrm>
                  <a:off x="4677" y="3474"/>
                  <a:ext cx="167" cy="14"/>
                </a:xfrm>
                <a:custGeom>
                  <a:avLst/>
                  <a:gdLst>
                    <a:gd name="T0" fmla="*/ 5 w 336"/>
                    <a:gd name="T1" fmla="*/ 1 h 27"/>
                    <a:gd name="T2" fmla="*/ 5 w 336"/>
                    <a:gd name="T3" fmla="*/ 1 h 27"/>
                    <a:gd name="T4" fmla="*/ 4 w 336"/>
                    <a:gd name="T5" fmla="*/ 1 h 27"/>
                    <a:gd name="T6" fmla="*/ 4 w 336"/>
                    <a:gd name="T7" fmla="*/ 1 h 27"/>
                    <a:gd name="T8" fmla="*/ 4 w 336"/>
                    <a:gd name="T9" fmla="*/ 1 h 27"/>
                    <a:gd name="T10" fmla="*/ 4 w 336"/>
                    <a:gd name="T11" fmla="*/ 1 h 27"/>
                    <a:gd name="T12" fmla="*/ 3 w 336"/>
                    <a:gd name="T13" fmla="*/ 1 h 27"/>
                    <a:gd name="T14" fmla="*/ 3 w 336"/>
                    <a:gd name="T15" fmla="*/ 1 h 27"/>
                    <a:gd name="T16" fmla="*/ 3 w 336"/>
                    <a:gd name="T17" fmla="*/ 1 h 27"/>
                    <a:gd name="T18" fmla="*/ 2 w 336"/>
                    <a:gd name="T19" fmla="*/ 1 h 27"/>
                    <a:gd name="T20" fmla="*/ 2 w 336"/>
                    <a:gd name="T21" fmla="*/ 1 h 27"/>
                    <a:gd name="T22" fmla="*/ 1 w 336"/>
                    <a:gd name="T23" fmla="*/ 1 h 27"/>
                    <a:gd name="T24" fmla="*/ 1 w 336"/>
                    <a:gd name="T25" fmla="*/ 1 h 27"/>
                    <a:gd name="T26" fmla="*/ 1 w 336"/>
                    <a:gd name="T27" fmla="*/ 1 h 27"/>
                    <a:gd name="T28" fmla="*/ 0 w 336"/>
                    <a:gd name="T29" fmla="*/ 1 h 27"/>
                    <a:gd name="T30" fmla="*/ 0 w 336"/>
                    <a:gd name="T31" fmla="*/ 1 h 27"/>
                    <a:gd name="T32" fmla="*/ 0 w 336"/>
                    <a:gd name="T33" fmla="*/ 1 h 27"/>
                    <a:gd name="T34" fmla="*/ 0 w 336"/>
                    <a:gd name="T35" fmla="*/ 0 h 27"/>
                    <a:gd name="T36" fmla="*/ 0 w 336"/>
                    <a:gd name="T37" fmla="*/ 1 h 27"/>
                    <a:gd name="T38" fmla="*/ 0 w 336"/>
                    <a:gd name="T39" fmla="*/ 1 h 27"/>
                    <a:gd name="T40" fmla="*/ 0 w 336"/>
                    <a:gd name="T41" fmla="*/ 1 h 27"/>
                    <a:gd name="T42" fmla="*/ 0 w 336"/>
                    <a:gd name="T43" fmla="*/ 1 h 27"/>
                    <a:gd name="T44" fmla="*/ 1 w 336"/>
                    <a:gd name="T45" fmla="*/ 1 h 27"/>
                    <a:gd name="T46" fmla="*/ 1 w 336"/>
                    <a:gd name="T47" fmla="*/ 1 h 27"/>
                    <a:gd name="T48" fmla="*/ 1 w 336"/>
                    <a:gd name="T49" fmla="*/ 1 h 27"/>
                    <a:gd name="T50" fmla="*/ 2 w 336"/>
                    <a:gd name="T51" fmla="*/ 1 h 27"/>
                    <a:gd name="T52" fmla="*/ 2 w 336"/>
                    <a:gd name="T53" fmla="*/ 1 h 27"/>
                    <a:gd name="T54" fmla="*/ 3 w 336"/>
                    <a:gd name="T55" fmla="*/ 1 h 27"/>
                    <a:gd name="T56" fmla="*/ 3 w 336"/>
                    <a:gd name="T57" fmla="*/ 1 h 27"/>
                    <a:gd name="T58" fmla="*/ 3 w 336"/>
                    <a:gd name="T59" fmla="*/ 1 h 27"/>
                    <a:gd name="T60" fmla="*/ 4 w 336"/>
                    <a:gd name="T61" fmla="*/ 1 h 27"/>
                    <a:gd name="T62" fmla="*/ 4 w 336"/>
                    <a:gd name="T63" fmla="*/ 1 h 27"/>
                    <a:gd name="T64" fmla="*/ 4 w 336"/>
                    <a:gd name="T65" fmla="*/ 1 h 27"/>
                    <a:gd name="T66" fmla="*/ 5 w 336"/>
                    <a:gd name="T67" fmla="*/ 1 h 27"/>
                    <a:gd name="T68" fmla="*/ 5 w 336"/>
                    <a:gd name="T69" fmla="*/ 1 h 27"/>
                    <a:gd name="T70" fmla="*/ 5 w 336"/>
                    <a:gd name="T71" fmla="*/ 1 h 27"/>
                    <a:gd name="T72" fmla="*/ 5 w 336"/>
                    <a:gd name="T73" fmla="*/ 1 h 27"/>
                    <a:gd name="T74" fmla="*/ 5 w 336"/>
                    <a:gd name="T75" fmla="*/ 1 h 27"/>
                    <a:gd name="T76" fmla="*/ 5 w 336"/>
                    <a:gd name="T77" fmla="*/ 1 h 27"/>
                    <a:gd name="T78" fmla="*/ 5 w 336"/>
                    <a:gd name="T79" fmla="*/ 1 h 27"/>
                    <a:gd name="T80" fmla="*/ 5 w 336"/>
                    <a:gd name="T81" fmla="*/ 1 h 27"/>
                    <a:gd name="T82" fmla="*/ 5 w 336"/>
                    <a:gd name="T83" fmla="*/ 1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6"/>
                    <a:gd name="T127" fmla="*/ 0 h 27"/>
                    <a:gd name="T128" fmla="*/ 336 w 336"/>
                    <a:gd name="T129" fmla="*/ 27 h 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6" h="27">
                      <a:moveTo>
                        <a:pt x="324" y="11"/>
                      </a:moveTo>
                      <a:lnTo>
                        <a:pt x="327" y="3"/>
                      </a:lnTo>
                      <a:lnTo>
                        <a:pt x="320" y="7"/>
                      </a:lnTo>
                      <a:lnTo>
                        <a:pt x="309" y="10"/>
                      </a:lnTo>
                      <a:lnTo>
                        <a:pt x="293" y="11"/>
                      </a:lnTo>
                      <a:lnTo>
                        <a:pt x="274" y="13"/>
                      </a:lnTo>
                      <a:lnTo>
                        <a:pt x="251" y="13"/>
                      </a:lnTo>
                      <a:lnTo>
                        <a:pt x="228" y="13"/>
                      </a:lnTo>
                      <a:lnTo>
                        <a:pt x="202" y="13"/>
                      </a:lnTo>
                      <a:lnTo>
                        <a:pt x="176" y="13"/>
                      </a:lnTo>
                      <a:lnTo>
                        <a:pt x="150" y="13"/>
                      </a:lnTo>
                      <a:lnTo>
                        <a:pt x="123" y="11"/>
                      </a:lnTo>
                      <a:lnTo>
                        <a:pt x="98" y="10"/>
                      </a:lnTo>
                      <a:lnTo>
                        <a:pt x="74" y="8"/>
                      </a:lnTo>
                      <a:lnTo>
                        <a:pt x="51" y="5"/>
                      </a:lnTo>
                      <a:lnTo>
                        <a:pt x="30" y="4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3" y="14"/>
                      </a:lnTo>
                      <a:lnTo>
                        <a:pt x="30" y="16"/>
                      </a:lnTo>
                      <a:lnTo>
                        <a:pt x="51" y="17"/>
                      </a:lnTo>
                      <a:lnTo>
                        <a:pt x="74" y="20"/>
                      </a:lnTo>
                      <a:lnTo>
                        <a:pt x="98" y="21"/>
                      </a:lnTo>
                      <a:lnTo>
                        <a:pt x="123" y="23"/>
                      </a:lnTo>
                      <a:lnTo>
                        <a:pt x="150" y="24"/>
                      </a:lnTo>
                      <a:lnTo>
                        <a:pt x="176" y="27"/>
                      </a:lnTo>
                      <a:lnTo>
                        <a:pt x="202" y="27"/>
                      </a:lnTo>
                      <a:lnTo>
                        <a:pt x="228" y="27"/>
                      </a:lnTo>
                      <a:lnTo>
                        <a:pt x="251" y="27"/>
                      </a:lnTo>
                      <a:lnTo>
                        <a:pt x="274" y="24"/>
                      </a:lnTo>
                      <a:lnTo>
                        <a:pt x="293" y="23"/>
                      </a:lnTo>
                      <a:lnTo>
                        <a:pt x="309" y="21"/>
                      </a:lnTo>
                      <a:lnTo>
                        <a:pt x="323" y="18"/>
                      </a:lnTo>
                      <a:lnTo>
                        <a:pt x="333" y="14"/>
                      </a:lnTo>
                      <a:lnTo>
                        <a:pt x="336" y="5"/>
                      </a:lnTo>
                      <a:lnTo>
                        <a:pt x="333" y="14"/>
                      </a:lnTo>
                      <a:lnTo>
                        <a:pt x="336" y="11"/>
                      </a:lnTo>
                      <a:lnTo>
                        <a:pt x="336" y="5"/>
                      </a:lnTo>
                      <a:lnTo>
                        <a:pt x="332" y="3"/>
                      </a:lnTo>
                      <a:lnTo>
                        <a:pt x="327" y="3"/>
                      </a:lnTo>
                      <a:lnTo>
                        <a:pt x="32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6" name="Freeform 774"/>
                <p:cNvSpPr>
                  <a:spLocks/>
                </p:cNvSpPr>
                <p:nvPr/>
              </p:nvSpPr>
              <p:spPr bwMode="auto">
                <a:xfrm>
                  <a:off x="4749" y="3402"/>
                  <a:ext cx="95" cy="78"/>
                </a:xfrm>
                <a:custGeom>
                  <a:avLst/>
                  <a:gdLst>
                    <a:gd name="T0" fmla="*/ 1 w 190"/>
                    <a:gd name="T1" fmla="*/ 1 h 154"/>
                    <a:gd name="T2" fmla="*/ 1 w 190"/>
                    <a:gd name="T3" fmla="*/ 1 h 154"/>
                    <a:gd name="T4" fmla="*/ 1 w 190"/>
                    <a:gd name="T5" fmla="*/ 1 h 154"/>
                    <a:gd name="T6" fmla="*/ 1 w 190"/>
                    <a:gd name="T7" fmla="*/ 1 h 154"/>
                    <a:gd name="T8" fmla="*/ 2 w 190"/>
                    <a:gd name="T9" fmla="*/ 1 h 154"/>
                    <a:gd name="T10" fmla="*/ 2 w 190"/>
                    <a:gd name="T11" fmla="*/ 2 h 154"/>
                    <a:gd name="T12" fmla="*/ 3 w 190"/>
                    <a:gd name="T13" fmla="*/ 2 h 154"/>
                    <a:gd name="T14" fmla="*/ 3 w 190"/>
                    <a:gd name="T15" fmla="*/ 2 h 154"/>
                    <a:gd name="T16" fmla="*/ 3 w 190"/>
                    <a:gd name="T17" fmla="*/ 3 h 154"/>
                    <a:gd name="T18" fmla="*/ 3 w 190"/>
                    <a:gd name="T19" fmla="*/ 3 h 154"/>
                    <a:gd name="T20" fmla="*/ 3 w 190"/>
                    <a:gd name="T21" fmla="*/ 3 h 154"/>
                    <a:gd name="T22" fmla="*/ 3 w 190"/>
                    <a:gd name="T23" fmla="*/ 3 h 154"/>
                    <a:gd name="T24" fmla="*/ 3 w 190"/>
                    <a:gd name="T25" fmla="*/ 2 h 154"/>
                    <a:gd name="T26" fmla="*/ 3 w 190"/>
                    <a:gd name="T27" fmla="*/ 2 h 154"/>
                    <a:gd name="T28" fmla="*/ 2 w 190"/>
                    <a:gd name="T29" fmla="*/ 1 h 154"/>
                    <a:gd name="T30" fmla="*/ 2 w 190"/>
                    <a:gd name="T31" fmla="*/ 1 h 154"/>
                    <a:gd name="T32" fmla="*/ 2 w 190"/>
                    <a:gd name="T33" fmla="*/ 1 h 154"/>
                    <a:gd name="T34" fmla="*/ 1 w 190"/>
                    <a:gd name="T35" fmla="*/ 1 h 154"/>
                    <a:gd name="T36" fmla="*/ 1 w 190"/>
                    <a:gd name="T37" fmla="*/ 0 h 154"/>
                    <a:gd name="T38" fmla="*/ 1 w 190"/>
                    <a:gd name="T39" fmla="*/ 1 h 154"/>
                    <a:gd name="T40" fmla="*/ 1 w 190"/>
                    <a:gd name="T41" fmla="*/ 0 h 154"/>
                    <a:gd name="T42" fmla="*/ 1 w 190"/>
                    <a:gd name="T43" fmla="*/ 1 h 154"/>
                    <a:gd name="T44" fmla="*/ 0 w 190"/>
                    <a:gd name="T45" fmla="*/ 1 h 154"/>
                    <a:gd name="T46" fmla="*/ 1 w 190"/>
                    <a:gd name="T47" fmla="*/ 1 h 154"/>
                    <a:gd name="T48" fmla="*/ 1 w 190"/>
                    <a:gd name="T49" fmla="*/ 1 h 154"/>
                    <a:gd name="T50" fmla="*/ 1 w 190"/>
                    <a:gd name="T51" fmla="*/ 1 h 1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0"/>
                    <a:gd name="T79" fmla="*/ 0 h 154"/>
                    <a:gd name="T80" fmla="*/ 190 w 190"/>
                    <a:gd name="T81" fmla="*/ 154 h 15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0" h="154">
                      <a:moveTo>
                        <a:pt x="10" y="10"/>
                      </a:moveTo>
                      <a:lnTo>
                        <a:pt x="4" y="11"/>
                      </a:lnTo>
                      <a:lnTo>
                        <a:pt x="34" y="22"/>
                      </a:lnTo>
                      <a:lnTo>
                        <a:pt x="62" y="35"/>
                      </a:lnTo>
                      <a:lnTo>
                        <a:pt x="89" y="52"/>
                      </a:lnTo>
                      <a:lnTo>
                        <a:pt x="112" y="72"/>
                      </a:lnTo>
                      <a:lnTo>
                        <a:pt x="135" y="94"/>
                      </a:lnTo>
                      <a:lnTo>
                        <a:pt x="154" y="115"/>
                      </a:lnTo>
                      <a:lnTo>
                        <a:pt x="167" y="134"/>
                      </a:lnTo>
                      <a:lnTo>
                        <a:pt x="178" y="154"/>
                      </a:lnTo>
                      <a:lnTo>
                        <a:pt x="190" y="148"/>
                      </a:lnTo>
                      <a:lnTo>
                        <a:pt x="178" y="128"/>
                      </a:lnTo>
                      <a:lnTo>
                        <a:pt x="163" y="107"/>
                      </a:lnTo>
                      <a:lnTo>
                        <a:pt x="144" y="85"/>
                      </a:lnTo>
                      <a:lnTo>
                        <a:pt x="121" y="63"/>
                      </a:lnTo>
                      <a:lnTo>
                        <a:pt x="95" y="43"/>
                      </a:lnTo>
                      <a:lnTo>
                        <a:pt x="67" y="23"/>
                      </a:lnTo>
                      <a:lnTo>
                        <a:pt x="37" y="10"/>
                      </a:lnTo>
                      <a:lnTo>
                        <a:pt x="7" y="0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1" y="9"/>
                      </a:lnTo>
                      <a:lnTo>
                        <a:pt x="4" y="11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777" name="Freeform 775"/>
                <p:cNvSpPr>
                  <a:spLocks/>
                </p:cNvSpPr>
                <p:nvPr/>
              </p:nvSpPr>
              <p:spPr bwMode="auto">
                <a:xfrm>
                  <a:off x="4676" y="3403"/>
                  <a:ext cx="78" cy="20"/>
                </a:xfrm>
                <a:custGeom>
                  <a:avLst/>
                  <a:gdLst>
                    <a:gd name="T0" fmla="*/ 0 w 157"/>
                    <a:gd name="T1" fmla="*/ 1 h 39"/>
                    <a:gd name="T2" fmla="*/ 0 w 157"/>
                    <a:gd name="T3" fmla="*/ 1 h 39"/>
                    <a:gd name="T4" fmla="*/ 0 w 157"/>
                    <a:gd name="T5" fmla="*/ 1 h 39"/>
                    <a:gd name="T6" fmla="*/ 0 w 157"/>
                    <a:gd name="T7" fmla="*/ 1 h 39"/>
                    <a:gd name="T8" fmla="*/ 0 w 157"/>
                    <a:gd name="T9" fmla="*/ 1 h 39"/>
                    <a:gd name="T10" fmla="*/ 1 w 157"/>
                    <a:gd name="T11" fmla="*/ 1 h 39"/>
                    <a:gd name="T12" fmla="*/ 1 w 157"/>
                    <a:gd name="T13" fmla="*/ 1 h 39"/>
                    <a:gd name="T14" fmla="*/ 1 w 157"/>
                    <a:gd name="T15" fmla="*/ 1 h 39"/>
                    <a:gd name="T16" fmla="*/ 2 w 157"/>
                    <a:gd name="T17" fmla="*/ 1 h 39"/>
                    <a:gd name="T18" fmla="*/ 2 w 157"/>
                    <a:gd name="T19" fmla="*/ 1 h 39"/>
                    <a:gd name="T20" fmla="*/ 2 w 157"/>
                    <a:gd name="T21" fmla="*/ 0 h 39"/>
                    <a:gd name="T22" fmla="*/ 2 w 157"/>
                    <a:gd name="T23" fmla="*/ 1 h 39"/>
                    <a:gd name="T24" fmla="*/ 1 w 157"/>
                    <a:gd name="T25" fmla="*/ 1 h 39"/>
                    <a:gd name="T26" fmla="*/ 1 w 157"/>
                    <a:gd name="T27" fmla="*/ 1 h 39"/>
                    <a:gd name="T28" fmla="*/ 1 w 157"/>
                    <a:gd name="T29" fmla="*/ 1 h 39"/>
                    <a:gd name="T30" fmla="*/ 0 w 157"/>
                    <a:gd name="T31" fmla="*/ 1 h 39"/>
                    <a:gd name="T32" fmla="*/ 0 w 157"/>
                    <a:gd name="T33" fmla="*/ 1 h 39"/>
                    <a:gd name="T34" fmla="*/ 0 w 157"/>
                    <a:gd name="T35" fmla="*/ 1 h 39"/>
                    <a:gd name="T36" fmla="*/ 0 w 157"/>
                    <a:gd name="T37" fmla="*/ 1 h 39"/>
                    <a:gd name="T38" fmla="*/ 0 w 157"/>
                    <a:gd name="T39" fmla="*/ 1 h 39"/>
                    <a:gd name="T40" fmla="*/ 0 w 157"/>
                    <a:gd name="T41" fmla="*/ 1 h 39"/>
                    <a:gd name="T42" fmla="*/ 0 w 157"/>
                    <a:gd name="T43" fmla="*/ 1 h 39"/>
                    <a:gd name="T44" fmla="*/ 0 w 157"/>
                    <a:gd name="T45" fmla="*/ 1 h 39"/>
                    <a:gd name="T46" fmla="*/ 0 w 157"/>
                    <a:gd name="T47" fmla="*/ 1 h 39"/>
                    <a:gd name="T48" fmla="*/ 0 w 157"/>
                    <a:gd name="T49" fmla="*/ 1 h 39"/>
                    <a:gd name="T50" fmla="*/ 0 w 157"/>
                    <a:gd name="T51" fmla="*/ 1 h 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7"/>
                    <a:gd name="T79" fmla="*/ 0 h 39"/>
                    <a:gd name="T80" fmla="*/ 157 w 157"/>
                    <a:gd name="T81" fmla="*/ 39 h 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7" h="39">
                      <a:moveTo>
                        <a:pt x="11" y="28"/>
                      </a:moveTo>
                      <a:lnTo>
                        <a:pt x="4" y="32"/>
                      </a:lnTo>
                      <a:lnTo>
                        <a:pt x="21" y="35"/>
                      </a:lnTo>
                      <a:lnTo>
                        <a:pt x="41" y="36"/>
                      </a:lnTo>
                      <a:lnTo>
                        <a:pt x="63" y="39"/>
                      </a:lnTo>
                      <a:lnTo>
                        <a:pt x="85" y="36"/>
                      </a:lnTo>
                      <a:lnTo>
                        <a:pt x="106" y="32"/>
                      </a:lnTo>
                      <a:lnTo>
                        <a:pt x="126" y="28"/>
                      </a:lnTo>
                      <a:lnTo>
                        <a:pt x="144" y="21"/>
                      </a:lnTo>
                      <a:lnTo>
                        <a:pt x="157" y="9"/>
                      </a:lnTo>
                      <a:lnTo>
                        <a:pt x="148" y="0"/>
                      </a:lnTo>
                      <a:lnTo>
                        <a:pt x="138" y="9"/>
                      </a:lnTo>
                      <a:lnTo>
                        <a:pt x="124" y="16"/>
                      </a:lnTo>
                      <a:lnTo>
                        <a:pt x="103" y="21"/>
                      </a:lnTo>
                      <a:lnTo>
                        <a:pt x="85" y="25"/>
                      </a:lnTo>
                      <a:lnTo>
                        <a:pt x="63" y="25"/>
                      </a:lnTo>
                      <a:lnTo>
                        <a:pt x="41" y="25"/>
                      </a:lnTo>
                      <a:lnTo>
                        <a:pt x="21" y="23"/>
                      </a:lnTo>
                      <a:lnTo>
                        <a:pt x="7" y="21"/>
                      </a:lnTo>
                      <a:lnTo>
                        <a:pt x="0" y="25"/>
                      </a:lnTo>
                      <a:lnTo>
                        <a:pt x="7" y="21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4" y="32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120">
                    <a:latin typeface="Calibri Light" panose="020F0302020204030204" pitchFamily="34" charset="0"/>
                  </a:endParaRPr>
                </a:p>
              </p:txBody>
            </p:sp>
          </p:grpSp>
          <p:pic>
            <p:nvPicPr>
              <p:cNvPr id="530" name="Picture 776" descr="PE01838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722"/>
                <a:ext cx="768" cy="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Text Box 777"/>
              <p:cNvSpPr txBox="1">
                <a:spLocks noChangeArrowheads="1"/>
              </p:cNvSpPr>
              <p:nvPr/>
            </p:nvSpPr>
            <p:spPr bwMode="auto">
              <a:xfrm>
                <a:off x="479" y="3490"/>
                <a:ext cx="67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1920" b="1" dirty="0">
                    <a:solidFill>
                      <a:srgbClr val="0000FF"/>
                    </a:solidFill>
                    <a:latin typeface="Calibri Light" panose="020F0302020204030204" pitchFamily="34" charset="0"/>
                  </a:rPr>
                  <a:t>Cliente</a:t>
                </a:r>
              </a:p>
            </p:txBody>
          </p:sp>
          <p:pic>
            <p:nvPicPr>
              <p:cNvPr id="532" name="Picture 778" descr="j029202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" y="1788"/>
                <a:ext cx="7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78" name="Group 779"/>
          <p:cNvGrpSpPr>
            <a:grpSpLocks/>
          </p:cNvGrpSpPr>
          <p:nvPr/>
        </p:nvGrpSpPr>
        <p:grpSpPr bwMode="auto">
          <a:xfrm>
            <a:off x="5107941" y="3866535"/>
            <a:ext cx="1727834" cy="1986914"/>
            <a:chOff x="1701" y="1797"/>
            <a:chExt cx="907" cy="1043"/>
          </a:xfrm>
        </p:grpSpPr>
        <p:sp>
          <p:nvSpPr>
            <p:cNvPr id="779" name="Rectangle 780"/>
            <p:cNvSpPr>
              <a:spLocks noChangeArrowheads="1"/>
            </p:cNvSpPr>
            <p:nvPr/>
          </p:nvSpPr>
          <p:spPr bwMode="auto">
            <a:xfrm>
              <a:off x="1701" y="1797"/>
              <a:ext cx="907" cy="454"/>
            </a:xfrm>
            <a:prstGeom prst="rect">
              <a:avLst/>
            </a:prstGeom>
            <a:solidFill>
              <a:srgbClr val="71F767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it-IT" sz="1920" b="1" dirty="0">
                  <a:latin typeface="Calibri Light" panose="020F0302020204030204" pitchFamily="34" charset="0"/>
                </a:rPr>
                <a:t>TO SEND</a:t>
              </a:r>
            </a:p>
            <a:p>
              <a:pPr algn="ctr"/>
              <a:r>
                <a:rPr lang="it-IT" sz="1920" b="1" dirty="0">
                  <a:latin typeface="Calibri Light" panose="020F0302020204030204" pitchFamily="34" charset="0"/>
                </a:rPr>
                <a:t>NEXT DAY</a:t>
              </a:r>
            </a:p>
          </p:txBody>
        </p:sp>
        <p:sp>
          <p:nvSpPr>
            <p:cNvPr id="780" name="Line 781"/>
            <p:cNvSpPr>
              <a:spLocks noChangeShapeType="1"/>
            </p:cNvSpPr>
            <p:nvPr/>
          </p:nvSpPr>
          <p:spPr bwMode="auto">
            <a:xfrm flipH="1">
              <a:off x="1746" y="2341"/>
              <a:ext cx="454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312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781" name="Group 782"/>
          <p:cNvGrpSpPr>
            <a:grpSpLocks/>
          </p:cNvGrpSpPr>
          <p:nvPr/>
        </p:nvGrpSpPr>
        <p:grpSpPr bwMode="auto">
          <a:xfrm>
            <a:off x="7747636" y="4322446"/>
            <a:ext cx="1901190" cy="1261110"/>
            <a:chOff x="3107" y="2269"/>
            <a:chExt cx="998" cy="662"/>
          </a:xfrm>
        </p:grpSpPr>
        <p:sp>
          <p:nvSpPr>
            <p:cNvPr id="782" name="Rectangle 783"/>
            <p:cNvSpPr>
              <a:spLocks noChangeArrowheads="1"/>
            </p:cNvSpPr>
            <p:nvPr/>
          </p:nvSpPr>
          <p:spPr bwMode="auto">
            <a:xfrm>
              <a:off x="3107" y="2269"/>
              <a:ext cx="907" cy="254"/>
            </a:xfrm>
            <a:prstGeom prst="rect">
              <a:avLst/>
            </a:prstGeom>
            <a:solidFill>
              <a:srgbClr val="F5FB05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it-IT" sz="1920" b="1">
                  <a:latin typeface="Calibri Light" panose="020F0302020204030204" pitchFamily="34" charset="0"/>
                </a:rPr>
                <a:t>TO RECEIVE</a:t>
              </a:r>
            </a:p>
          </p:txBody>
        </p:sp>
        <p:sp>
          <p:nvSpPr>
            <p:cNvPr id="783" name="Line 784"/>
            <p:cNvSpPr>
              <a:spLocks noChangeShapeType="1"/>
            </p:cNvSpPr>
            <p:nvPr/>
          </p:nvSpPr>
          <p:spPr bwMode="auto">
            <a:xfrm>
              <a:off x="3560" y="2613"/>
              <a:ext cx="545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20">
                <a:latin typeface="Calibri Light" panose="020F0302020204030204" pitchFamily="34" charset="0"/>
              </a:endParaRPr>
            </a:p>
          </p:txBody>
        </p:sp>
      </p:grpSp>
      <p:sp>
        <p:nvSpPr>
          <p:cNvPr id="784" name="Rectangle 8"/>
          <p:cNvSpPr>
            <a:spLocks noChangeArrowheads="1"/>
          </p:cNvSpPr>
          <p:nvPr/>
        </p:nvSpPr>
        <p:spPr bwMode="auto">
          <a:xfrm>
            <a:off x="1830706" y="34290"/>
            <a:ext cx="9875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80" b="1" dirty="0">
                <a:latin typeface="Calibri Light" panose="020F0302020204030204" pitchFamily="34" charset="0"/>
              </a:rPr>
              <a:t>  WESTERN UNION - Come funziona </a:t>
            </a:r>
          </a:p>
        </p:txBody>
      </p:sp>
      <p:sp>
        <p:nvSpPr>
          <p:cNvPr id="785" name="AutoShape 9"/>
          <p:cNvSpPr>
            <a:spLocks noChangeArrowheads="1"/>
          </p:cNvSpPr>
          <p:nvPr/>
        </p:nvSpPr>
        <p:spPr bwMode="auto">
          <a:xfrm>
            <a:off x="9875796" y="1321707"/>
            <a:ext cx="2619376" cy="6320790"/>
          </a:xfrm>
          <a:prstGeom prst="flowChartAlternateProcess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12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45946" y="19050"/>
            <a:ext cx="9875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80" b="1" dirty="0">
                <a:latin typeface="Calibri Light" panose="020F0302020204030204" pitchFamily="34" charset="0"/>
              </a:rPr>
              <a:t>  WESTERN UNION - Commissioni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05024" y="1596391"/>
            <a:ext cx="10358950" cy="248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72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920" b="1" dirty="0">
                <a:latin typeface="Calibri Light" panose="020F0302020204030204" pitchFamily="34" charset="0"/>
              </a:rPr>
              <a:t>Solo il mittente paga la commissione</a:t>
            </a:r>
            <a:r>
              <a:rPr lang="it-IT" sz="1920" dirty="0">
                <a:latin typeface="Calibri Light" panose="020F0302020204030204" pitchFamily="34" charset="0"/>
              </a:rPr>
              <a:t>, il destinatario non paga nulla</a:t>
            </a:r>
            <a:endParaRPr lang="it-IT" sz="1920" b="1" dirty="0">
              <a:latin typeface="Calibri Light" panose="020F0302020204030204" pitchFamily="34" charset="0"/>
            </a:endParaRPr>
          </a:p>
          <a:p>
            <a:pPr marL="342900" indent="-342900" algn="just">
              <a:spcBef>
                <a:spcPts val="72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920" dirty="0">
                <a:latin typeface="Calibri Light" panose="020F0302020204030204" pitchFamily="34" charset="0"/>
              </a:rPr>
              <a:t>L’Agente WU guadagna una percentuale sulle commissioni pagate dal cliente </a:t>
            </a:r>
            <a:r>
              <a:rPr lang="it-IT" sz="1920" b="1" dirty="0">
                <a:latin typeface="Calibri Light" panose="020F0302020204030204" pitchFamily="34" charset="0"/>
              </a:rPr>
              <a:t>su tutte le operazioni effettuate </a:t>
            </a:r>
            <a:r>
              <a:rPr lang="it-IT" sz="1920" dirty="0">
                <a:latin typeface="Calibri Light" panose="020F0302020204030204" pitchFamily="34" charset="0"/>
              </a:rPr>
              <a:t>(</a:t>
            </a:r>
            <a:r>
              <a:rPr lang="it-IT" sz="1920" dirty="0" err="1">
                <a:latin typeface="Calibri Light" panose="020F0302020204030204" pitchFamily="34" charset="0"/>
              </a:rPr>
              <a:t>send</a:t>
            </a:r>
            <a:r>
              <a:rPr lang="it-IT" sz="1920" dirty="0">
                <a:latin typeface="Calibri Light" panose="020F0302020204030204" pitchFamily="34" charset="0"/>
              </a:rPr>
              <a:t> e </a:t>
            </a:r>
            <a:r>
              <a:rPr lang="it-IT" sz="1920" dirty="0" err="1">
                <a:latin typeface="Calibri Light" panose="020F0302020204030204" pitchFamily="34" charset="0"/>
              </a:rPr>
              <a:t>receive</a:t>
            </a:r>
            <a:r>
              <a:rPr lang="it-IT" sz="1920" dirty="0">
                <a:latin typeface="Calibri Light" panose="020F0302020204030204" pitchFamily="34" charset="0"/>
              </a:rPr>
              <a:t>)</a:t>
            </a:r>
            <a:r>
              <a:rPr lang="it-IT" sz="1920" b="1" dirty="0">
                <a:latin typeface="Calibri Light" panose="020F0302020204030204" pitchFamily="34" charset="0"/>
              </a:rPr>
              <a:t> </a:t>
            </a:r>
            <a:r>
              <a:rPr lang="it-IT" sz="1920" dirty="0">
                <a:latin typeface="Calibri Light" panose="020F0302020204030204" pitchFamily="34" charset="0"/>
              </a:rPr>
              <a:t>+ eventuali incentivi ad hoc</a:t>
            </a:r>
            <a:endParaRPr lang="it-IT" sz="1920" b="1" dirty="0">
              <a:latin typeface="Calibri Light" panose="020F0302020204030204" pitchFamily="34" charset="0"/>
            </a:endParaRPr>
          </a:p>
          <a:p>
            <a:pPr marL="342900" indent="-342900" algn="just">
              <a:spcBef>
                <a:spcPts val="72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920" b="1" dirty="0">
                <a:latin typeface="Calibri Light" panose="020F0302020204030204" pitchFamily="34" charset="0"/>
              </a:rPr>
              <a:t>Il guadagno netto per la singola agenzia </a:t>
            </a:r>
            <a:r>
              <a:rPr lang="it-IT" sz="1920" dirty="0">
                <a:latin typeface="Calibri Light" panose="020F0302020204030204" pitchFamily="34" charset="0"/>
              </a:rPr>
              <a:t>varia in base a numerosi fattori (Paese di destinazione, importo inviato, tipologia del servizio), ma in media è di circa</a:t>
            </a:r>
          </a:p>
          <a:p>
            <a:pPr algn="ctr">
              <a:spcBef>
                <a:spcPts val="720"/>
              </a:spcBef>
              <a:buClr>
                <a:srgbClr val="FFC000"/>
              </a:buClr>
            </a:pPr>
            <a:r>
              <a:rPr lang="it-IT" sz="5400" b="1" dirty="0">
                <a:solidFill>
                  <a:srgbClr val="00B050"/>
                </a:solidFill>
                <a:latin typeface="Calibri Light" panose="020F0302020204030204" pitchFamily="34" charset="0"/>
              </a:rPr>
              <a:t>2.5 € </a:t>
            </a:r>
            <a:r>
              <a:rPr lang="it-IT" sz="1920" dirty="0">
                <a:solidFill>
                  <a:srgbClr val="00B050"/>
                </a:solidFill>
                <a:latin typeface="Calibri Light" panose="020F0302020204030204" pitchFamily="34" charset="0"/>
              </a:rPr>
              <a:t>a transazione</a:t>
            </a:r>
          </a:p>
          <a:p>
            <a:pPr algn="ctr">
              <a:spcBef>
                <a:spcPts val="720"/>
              </a:spcBef>
              <a:buClr>
                <a:srgbClr val="FFC000"/>
              </a:buClr>
            </a:pPr>
            <a:endParaRPr lang="it-IT" sz="192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73020"/>
              </p:ext>
            </p:extLst>
          </p:nvPr>
        </p:nvGraphicFramePr>
        <p:xfrm>
          <a:off x="2738985" y="4572000"/>
          <a:ext cx="9091028" cy="3112479"/>
        </p:xfrm>
        <a:graphic>
          <a:graphicData uri="http://schemas.openxmlformats.org/drawingml/2006/table">
            <a:tbl>
              <a:tblPr/>
              <a:tblGrid>
                <a:gridCol w="3037734">
                  <a:extLst>
                    <a:ext uri="{9D8B030D-6E8A-4147-A177-3AD203B41FA5}">
                      <a16:colId xmlns:a16="http://schemas.microsoft.com/office/drawing/2014/main" xmlns="" val="2299887842"/>
                    </a:ext>
                  </a:extLst>
                </a:gridCol>
                <a:gridCol w="3015560">
                  <a:extLst>
                    <a:ext uri="{9D8B030D-6E8A-4147-A177-3AD203B41FA5}">
                      <a16:colId xmlns:a16="http://schemas.microsoft.com/office/drawing/2014/main" xmlns="" val="2240959309"/>
                    </a:ext>
                  </a:extLst>
                </a:gridCol>
                <a:gridCol w="3037734">
                  <a:extLst>
                    <a:ext uri="{9D8B030D-6E8A-4147-A177-3AD203B41FA5}">
                      <a16:colId xmlns:a16="http://schemas.microsoft.com/office/drawing/2014/main" xmlns="" val="2391409123"/>
                    </a:ext>
                  </a:extLst>
                </a:gridCol>
              </a:tblGrid>
              <a:tr h="321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IMPORTO DA INVIARE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TARIFFE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382601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 EURO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EURO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COMMISSIONI IN EURO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41235"/>
                  </a:ext>
                </a:extLst>
              </a:tr>
              <a:tr h="312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672173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927333"/>
                  </a:ext>
                </a:extLst>
              </a:tr>
              <a:tr h="312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7139207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100424"/>
                  </a:ext>
                </a:extLst>
              </a:tr>
              <a:tr h="312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1086010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438835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975701"/>
                  </a:ext>
                </a:extLst>
              </a:tr>
              <a:tr h="321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500,01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39,00</a:t>
                      </a: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179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8985" y="4267200"/>
            <a:ext cx="9091028" cy="2754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4950" marR="0" indent="-23495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Esempio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tabella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tariffaria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7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28800" y="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80" b="1" dirty="0">
                <a:latin typeface="Calibri Light" panose="020F0302020204030204" pitchFamily="34" charset="0"/>
              </a:rPr>
              <a:t>  WESTERN UNION - Come diventare AGENTI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88870" y="2667000"/>
            <a:ext cx="9787889" cy="7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90" tIns="55246" rIns="110490" bIns="55246"/>
          <a:lstStyle/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2160" dirty="0">
                <a:latin typeface="Calibri Light" panose="020F0302020204030204" pitchFamily="34" charset="0"/>
              </a:rPr>
              <a:t>Iscrizione in Banca d’Irlanda nell’elenco delle Agenzie Autorizzate ai Servizi di Pagamento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04110" y="1676401"/>
            <a:ext cx="97878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90" tIns="55246" rIns="110490" bIns="55246"/>
          <a:lstStyle/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2160" dirty="0">
                <a:latin typeface="Calibri Light" panose="020F0302020204030204" pitchFamily="34" charset="0"/>
              </a:rPr>
              <a:t>Sottoscrizione contratto con Territorial Sales Executive WU: </a:t>
            </a:r>
            <a:r>
              <a:rPr lang="it-IT" sz="2160" b="1" dirty="0">
                <a:latin typeface="Calibri Light" panose="020F0302020204030204" pitchFamily="34" charset="0"/>
              </a:rPr>
              <a:t>ATTIVAZIONE GRATUITA</a:t>
            </a:r>
          </a:p>
          <a:p>
            <a:pPr algn="just">
              <a:spcBef>
                <a:spcPct val="20000"/>
              </a:spcBef>
            </a:pPr>
            <a:r>
              <a:rPr lang="it-IT" sz="216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96490" y="3886200"/>
            <a:ext cx="92278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90" tIns="55246" rIns="110490" bIns="55246"/>
          <a:lstStyle/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2160" dirty="0">
                <a:latin typeface="Calibri Light" panose="020F0302020204030204" pitchFamily="34" charset="0"/>
              </a:rPr>
              <a:t>Training iniziale direttamente in negozio</a:t>
            </a:r>
          </a:p>
          <a:p>
            <a:pPr marL="1440180" lvl="2" indent="-342900" algn="just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2160" dirty="0">
                <a:latin typeface="Calibri Light" panose="020F0302020204030204" pitchFamily="34" charset="0"/>
              </a:rPr>
              <a:t>Normativa Antiriciclaggio, Operativitá giornaliera e kit di visibilitá </a:t>
            </a:r>
          </a:p>
          <a:p>
            <a:pPr marL="1440180" lvl="2" indent="-342900" algn="just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2160" dirty="0">
                <a:latin typeface="Calibri Light" panose="020F0302020204030204" pitchFamily="34" charset="0"/>
              </a:rPr>
              <a:t>PC, Internet, stampante e scanner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96489" y="5867402"/>
            <a:ext cx="9917430" cy="59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90" tIns="55246" rIns="110490" bIns="55246"/>
          <a:lstStyle/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3360" b="1" dirty="0">
                <a:latin typeface="Calibri Light" panose="020F0302020204030204" pitchFamily="34" charset="0"/>
              </a:rPr>
              <a:t>Transazioni, transazioni, transazioni....... $$$$$$$</a:t>
            </a:r>
          </a:p>
          <a:p>
            <a:pPr marL="411480" indent="-411480" algn="just">
              <a:spcBef>
                <a:spcPct val="20000"/>
              </a:spcBef>
              <a:buFontTx/>
              <a:buChar char="•"/>
            </a:pPr>
            <a:endParaRPr lang="it-IT" sz="336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33302" y="3054837"/>
            <a:ext cx="10972800" cy="32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76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</a:t>
            </a:r>
            <a:r>
              <a:rPr lang="en-US" sz="52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endParaRPr lang="en-US" sz="528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528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egreteria@utis.it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"/>
            <a:ext cx="33337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09800" y="152400"/>
            <a:ext cx="10439400" cy="11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54864" rIns="54864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3200" b="1">
                <a:solidFill>
                  <a:schemeClr val="tx2"/>
                </a:solidFill>
                <a:latin typeface="+mj-lt"/>
                <a:ea typeface="+mj-ea"/>
              </a:defRPr>
            </a:lvl1pPr>
            <a:lvl2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2pPr>
            <a:lvl3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3pPr>
            <a:lvl4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4pPr>
            <a:lvl5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1097280"/>
            <a:r>
              <a:rPr lang="it-IT" altLang="en-US" sz="40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Agenda</a:t>
            </a: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828800"/>
            <a:ext cx="10439400" cy="488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WU </a:t>
            </a:r>
            <a:r>
              <a:rPr lang="it-IT" sz="2400" dirty="0" err="1">
                <a:solidFill>
                  <a:srgbClr val="000000"/>
                </a:solidFill>
                <a:cs typeface="+mn-cs"/>
              </a:rPr>
              <a:t>overview</a:t>
            </a:r>
            <a:endParaRPr lang="it-IT" sz="2400" dirty="0">
              <a:solidFill>
                <a:srgbClr val="000000"/>
              </a:solidFill>
              <a:cs typeface="+mn-cs"/>
            </a:endParaRP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Il Network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I Clienti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Il Brand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WU in Italia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Come funziona il servizio?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Commissioni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400" dirty="0">
                <a:solidFill>
                  <a:srgbClr val="000000"/>
                </a:solidFill>
                <a:cs typeface="+mn-cs"/>
              </a:rPr>
              <a:t>Come diventare agenti WU</a:t>
            </a:r>
          </a:p>
        </p:txBody>
      </p:sp>
    </p:spTree>
    <p:extLst>
      <p:ext uri="{BB962C8B-B14F-4D97-AF65-F5344CB8AC3E}">
        <p14:creationId xmlns:p14="http://schemas.microsoft.com/office/powerpoint/2010/main" val="154159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30713" y="277808"/>
            <a:ext cx="8338184" cy="11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54864" rIns="54864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3200" b="1">
                <a:solidFill>
                  <a:schemeClr val="tx2"/>
                </a:solidFill>
                <a:latin typeface="+mj-lt"/>
                <a:ea typeface="+mj-ea"/>
              </a:defRPr>
            </a:lvl1pPr>
            <a:lvl2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2pPr>
            <a:lvl3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3pPr>
            <a:lvl4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4pPr>
            <a:lvl5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1097280"/>
            <a:r>
              <a:rPr lang="it-IT" altLang="en-US" sz="288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A proposito di Western Union</a:t>
            </a:r>
            <a:endParaRPr lang="en-US" altLang="en-US" sz="288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513" y="2458818"/>
            <a:ext cx="7460431" cy="439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defRPr/>
            </a:pPr>
            <a:r>
              <a:rPr lang="it-IT" sz="2160" b="1" dirty="0">
                <a:solidFill>
                  <a:srgbClr val="000000"/>
                </a:solidFill>
                <a:cs typeface="+mn-cs"/>
              </a:rPr>
              <a:t>Profilo dell'azienda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Fornitore leader nei servizi di pagamento in tutto il mondo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Trasferimento di denaro veloce, economico e affidabile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 err="1">
                <a:solidFill>
                  <a:srgbClr val="000000"/>
                </a:solidFill>
                <a:cs typeface="+mn-cs"/>
              </a:rPr>
              <a:t>Piú</a:t>
            </a:r>
            <a:r>
              <a:rPr lang="it-IT" sz="1920" dirty="0">
                <a:solidFill>
                  <a:srgbClr val="000000"/>
                </a:solidFill>
                <a:cs typeface="+mn-cs"/>
              </a:rPr>
              <a:t> di 200 Paesi e 150 M di clienti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Pi</a:t>
            </a:r>
            <a:r>
              <a:rPr lang="it-IT" sz="1920" dirty="0">
                <a:solidFill>
                  <a:srgbClr val="000000"/>
                </a:solidFill>
              </a:rPr>
              <a:t>ú</a:t>
            </a:r>
            <a:r>
              <a:rPr lang="it-IT" sz="1920" dirty="0">
                <a:solidFill>
                  <a:srgbClr val="000000"/>
                </a:solidFill>
                <a:cs typeface="+mn-cs"/>
              </a:rPr>
              <a:t> di 550.000 agenzie, </a:t>
            </a:r>
            <a:r>
              <a:rPr lang="en-US" sz="1920" dirty="0">
                <a:solidFill>
                  <a:srgbClr val="000000"/>
                </a:solidFill>
                <a:cs typeface="+mn-cs"/>
              </a:rPr>
              <a:t>100,000 ATM e kiosks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Normative rigorose e conformità AML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Quotata alla Borsa di New York (NYSE: WU) 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132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Azienda Fortune 500 e S&amp;P 500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defRPr/>
            </a:pPr>
            <a:r>
              <a:rPr lang="it-IT" sz="2160" b="1" dirty="0">
                <a:solidFill>
                  <a:srgbClr val="000000"/>
                </a:solidFill>
                <a:cs typeface="+mn-cs"/>
              </a:rPr>
              <a:t>Risultati dell'anno 2019</a:t>
            </a:r>
            <a:r>
              <a:rPr lang="it-IT" sz="1680" b="1" dirty="0">
                <a:solidFill>
                  <a:srgbClr val="000000"/>
                </a:solidFill>
                <a:cs typeface="+mn-cs"/>
              </a:rPr>
              <a:t>*</a:t>
            </a:r>
            <a:endParaRPr lang="it-IT" sz="1440" dirty="0">
              <a:solidFill>
                <a:srgbClr val="000000"/>
              </a:solidFill>
              <a:cs typeface="+mn-cs"/>
            </a:endParaRP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$5.5 miliardi di fatturato 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+mn-cs"/>
              </a:rPr>
              <a:t>$300 miliardi di rimesse</a:t>
            </a:r>
          </a:p>
          <a:p>
            <a:pPr marL="320040" indent="-320040"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1920" dirty="0">
                <a:solidFill>
                  <a:srgbClr val="000000"/>
                </a:solidFill>
                <a:cs typeface="Calibri" panose="020F0502020204030204" pitchFamily="34" charset="0"/>
              </a:rPr>
              <a:t>~</a:t>
            </a:r>
            <a:r>
              <a:rPr lang="it-IT" sz="1920" dirty="0">
                <a:solidFill>
                  <a:srgbClr val="000000"/>
                </a:solidFill>
                <a:cs typeface="+mn-cs"/>
              </a:rPr>
              <a:t>$1 miliardo di cash flow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7556" y="1488518"/>
            <a:ext cx="672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74320" fontAlgn="auto"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defRPr/>
            </a:pPr>
            <a:r>
              <a:rPr lang="it-IT" sz="2400" b="1" i="1" dirty="0">
                <a:solidFill>
                  <a:srgbClr val="FAA80C"/>
                </a:solidFill>
                <a:cs typeface="+mn-cs"/>
              </a:rPr>
              <a:t>Western Union: in media 34 transazioni al secondo!</a:t>
            </a:r>
          </a:p>
        </p:txBody>
      </p:sp>
      <p:pic>
        <p:nvPicPr>
          <p:cNvPr id="9" name="Picture 12" descr="WU yel glo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551" y="1302479"/>
            <a:ext cx="831259" cy="8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9105802" y="2458818"/>
            <a:ext cx="3126190" cy="4184678"/>
            <a:chOff x="5987511" y="2272553"/>
            <a:chExt cx="2605158" cy="3487232"/>
          </a:xfrm>
        </p:grpSpPr>
        <p:pic>
          <p:nvPicPr>
            <p:cNvPr id="8" name="Picture 7" descr="PhotoCollage-Venture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511" y="2272553"/>
              <a:ext cx="2605158" cy="3487232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86016" y="5155485"/>
              <a:ext cx="1642904" cy="52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99318C7-F405-40A4-BC94-47FBC268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720" y="7568375"/>
            <a:ext cx="7972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295400" algn="r"/>
                <a:tab pos="16891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295400" algn="r"/>
                <a:tab pos="16891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295400" algn="r"/>
                <a:tab pos="16891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95400" algn="r"/>
                <a:tab pos="16891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97280" eaLnBrk="1" hangingPunct="1">
              <a:spcBef>
                <a:spcPct val="0"/>
              </a:spcBef>
              <a:buNone/>
              <a:tabLst>
                <a:tab pos="1554480" algn="r"/>
                <a:tab pos="2026920" algn="r"/>
              </a:tabLst>
            </a:pPr>
            <a:r>
              <a:rPr lang="en-US" altLang="en-US" sz="1200" dirty="0">
                <a:solidFill>
                  <a:srgbClr val="000000"/>
                </a:solidFill>
                <a:cs typeface="+mn-cs"/>
              </a:rPr>
              <a:t>* Source: Western Union 2019 Earnings Release</a:t>
            </a:r>
          </a:p>
        </p:txBody>
      </p:sp>
    </p:spTree>
    <p:extLst>
      <p:ext uri="{BB962C8B-B14F-4D97-AF65-F5344CB8AC3E}">
        <p14:creationId xmlns:p14="http://schemas.microsoft.com/office/powerpoint/2010/main" val="253777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281969" y="3870063"/>
            <a:ext cx="3785831" cy="29850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/>
            <a:endParaRPr lang="en-US" sz="288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534748" y="3275702"/>
            <a:ext cx="3931920" cy="3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2160" b="1" kern="0" dirty="0">
                <a:solidFill>
                  <a:srgbClr val="000000"/>
                </a:solidFill>
                <a:cs typeface="+mn-cs"/>
              </a:rPr>
              <a:t>FY 2019 Revenue</a:t>
            </a:r>
            <a:r>
              <a:rPr lang="en-US" sz="1440" kern="0" dirty="0">
                <a:solidFill>
                  <a:srgbClr val="000000"/>
                </a:solidFill>
                <a:cs typeface="+mn-cs"/>
              </a:rPr>
              <a:t>*</a:t>
            </a:r>
            <a:r>
              <a:rPr lang="en-US" sz="2160" b="1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680" i="1" kern="0" dirty="0">
                <a:solidFill>
                  <a:srgbClr val="000000"/>
                </a:solidFill>
                <a:cs typeface="+mn-cs"/>
              </a:rPr>
              <a:t>(in $, </a:t>
            </a:r>
            <a:r>
              <a:rPr lang="en-US" sz="1680" i="1" kern="0" dirty="0" err="1">
                <a:solidFill>
                  <a:srgbClr val="000000"/>
                </a:solidFill>
                <a:cs typeface="+mn-cs"/>
              </a:rPr>
              <a:t>Miliardi</a:t>
            </a:r>
            <a:r>
              <a:rPr lang="en-US" sz="1680" i="1" kern="0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091825" y="4054597"/>
          <a:ext cx="2480596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5181600" y="7166719"/>
            <a:ext cx="219456" cy="21945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/>
            <a:endParaRPr lang="en-US" sz="144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36080" y="7171224"/>
            <a:ext cx="219456" cy="21945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/>
            <a:endParaRPr lang="en-US" sz="144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07680" y="7151479"/>
            <a:ext cx="219456" cy="21945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/>
            <a:endParaRPr lang="en-US" sz="144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410201" y="7142692"/>
            <a:ext cx="1182453" cy="2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440" kern="0" dirty="0">
                <a:solidFill>
                  <a:srgbClr val="000000"/>
                </a:solidFill>
                <a:cs typeface="+mn-cs"/>
              </a:rPr>
              <a:t>Western Union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949441" y="7151479"/>
            <a:ext cx="958032" cy="2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440" kern="0" dirty="0" err="1">
                <a:solidFill>
                  <a:srgbClr val="000000"/>
                </a:solidFill>
                <a:cs typeface="+mn-cs"/>
              </a:rPr>
              <a:t>Moneygram</a:t>
            </a:r>
            <a:endParaRPr lang="en-US" sz="144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321040" y="7138187"/>
            <a:ext cx="1030168" cy="2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440" kern="0" dirty="0">
                <a:solidFill>
                  <a:srgbClr val="000000"/>
                </a:solidFill>
                <a:cs typeface="+mn-cs"/>
              </a:rPr>
              <a:t>Ria (</a:t>
            </a:r>
            <a:r>
              <a:rPr lang="en-US" sz="1440" kern="0" dirty="0" err="1">
                <a:solidFill>
                  <a:srgbClr val="000000"/>
                </a:solidFill>
                <a:cs typeface="+mn-cs"/>
              </a:rPr>
              <a:t>Euronet</a:t>
            </a:r>
            <a:r>
              <a:rPr lang="en-US" sz="1440" kern="0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24600" y="3961503"/>
            <a:ext cx="541252" cy="3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2160" b="1" kern="0" dirty="0">
                <a:solidFill>
                  <a:srgbClr val="000000"/>
                </a:solidFill>
                <a:cs typeface="+mn-cs"/>
              </a:rPr>
              <a:t>$5.5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072799" y="5793147"/>
            <a:ext cx="425835" cy="3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680" kern="0" dirty="0">
                <a:solidFill>
                  <a:srgbClr val="000000"/>
                </a:solidFill>
                <a:cs typeface="+mn-cs"/>
              </a:rPr>
              <a:t>$1.3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7773839" y="6096000"/>
            <a:ext cx="425835" cy="3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680" kern="0" dirty="0">
                <a:solidFill>
                  <a:srgbClr val="000000"/>
                </a:solidFill>
                <a:cs typeface="+mn-cs"/>
              </a:rPr>
              <a:t>$1.1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668358" y="1974924"/>
            <a:ext cx="8214469" cy="63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>
              <a:spcBef>
                <a:spcPts val="360"/>
              </a:spcBef>
              <a:spcAft>
                <a:spcPts val="480"/>
              </a:spcAft>
              <a:buClr>
                <a:srgbClr val="FCECAF">
                  <a:lumMod val="50000"/>
                </a:srgbClr>
              </a:buClr>
            </a:pP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Western Union dispone di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una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forte leadership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mondiale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con un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fatturato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 quasi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quattro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volte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quello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del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concorrente</a:t>
            </a:r>
            <a:r>
              <a:rPr lang="en-US" sz="1920" i="1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920" i="1" kern="0" dirty="0" err="1">
                <a:solidFill>
                  <a:srgbClr val="000000"/>
                </a:solidFill>
                <a:cs typeface="+mn-cs"/>
              </a:rPr>
              <a:t>principale</a:t>
            </a:r>
            <a:endParaRPr lang="en-US" sz="1920" i="1" kern="0" dirty="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665505" y="6613262"/>
            <a:ext cx="30212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451736" y="403412"/>
            <a:ext cx="8338184" cy="9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54864" rIns="54864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3200" b="1">
                <a:solidFill>
                  <a:schemeClr val="tx2"/>
                </a:solidFill>
                <a:latin typeface="+mj-lt"/>
                <a:ea typeface="+mj-ea"/>
              </a:defRPr>
            </a:lvl1pPr>
            <a:lvl2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2pPr>
            <a:lvl3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3pPr>
            <a:lvl4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4pPr>
            <a:lvl5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1097280"/>
            <a:r>
              <a:rPr lang="it-IT" altLang="en-US" sz="288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Leader Globale nel trasferimento di rimesse</a:t>
            </a:r>
            <a:endParaRPr lang="en-US" altLang="en-US" sz="288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267673" y="3767736"/>
            <a:ext cx="380096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267673" y="6957252"/>
            <a:ext cx="380096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 bwMode="auto">
          <a:xfrm>
            <a:off x="5330395" y="7664627"/>
            <a:ext cx="7474810" cy="2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6" tIns="21946" rIns="21946" bIns="2194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97280"/>
            <a:r>
              <a:rPr lang="en-US" sz="1200" b="1" kern="0" dirty="0">
                <a:solidFill>
                  <a:srgbClr val="000000"/>
                </a:solidFill>
                <a:cs typeface="+mn-cs"/>
              </a:rPr>
              <a:t>*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2018 Earning Release di WU, MG e RIA</a:t>
            </a:r>
            <a:endParaRPr lang="en-US" sz="1200" b="1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2" name="Picture 12" descr="WU yel glo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870" y="1834981"/>
            <a:ext cx="831259" cy="8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96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561" y="3458780"/>
            <a:ext cx="5349176" cy="33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7393" y="353209"/>
            <a:ext cx="7454264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54864" rIns="54864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lnSpc>
                <a:spcPct val="90000"/>
              </a:lnSpc>
              <a:defRPr sz="3200" b="1">
                <a:solidFill>
                  <a:schemeClr val="tx2"/>
                </a:solidFill>
                <a:latin typeface="+mj-lt"/>
                <a:ea typeface="+mj-ea"/>
              </a:defRPr>
            </a:lvl1pPr>
            <a:lvl2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2pPr>
            <a:lvl3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3pPr>
            <a:lvl4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4pPr>
            <a:lvl5pPr eaLnBrk="0" hangingPunct="0">
              <a:lnSpc>
                <a:spcPct val="90000"/>
              </a:lnSpc>
              <a:defRPr sz="2600">
                <a:solidFill>
                  <a:schemeClr val="tx2"/>
                </a:solidFill>
                <a:latin typeface="Franklin Gothic Book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1097280"/>
            <a:r>
              <a:rPr lang="it-IT" altLang="en-US" sz="288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Una rete globale senza eguali</a:t>
            </a:r>
            <a:endParaRPr lang="en-US" altLang="en-US" sz="288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0320" y="4047296"/>
            <a:ext cx="5577840" cy="224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160" dirty="0">
                <a:solidFill>
                  <a:srgbClr val="000000"/>
                </a:solidFill>
                <a:cs typeface="+mn-cs"/>
              </a:rPr>
              <a:t>2.000 istituti bancari partner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160" dirty="0">
                <a:solidFill>
                  <a:srgbClr val="000000"/>
                </a:solidFill>
                <a:cs typeface="+mn-cs"/>
              </a:rPr>
              <a:t>Partnership con </a:t>
            </a:r>
            <a:r>
              <a:rPr lang="it-IT" sz="2160" u="sng" dirty="0">
                <a:solidFill>
                  <a:srgbClr val="000000"/>
                </a:solidFill>
                <a:cs typeface="+mn-cs"/>
              </a:rPr>
              <a:t>100 Organizzazioni Postali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160" dirty="0">
                <a:solidFill>
                  <a:srgbClr val="000000"/>
                </a:solidFill>
                <a:cs typeface="+mn-cs"/>
              </a:rPr>
              <a:t>200 Paesi e territori</a:t>
            </a:r>
          </a:p>
          <a:p>
            <a:pPr marL="320040" indent="-320040" defTabSz="274320" fontAlgn="auto">
              <a:lnSpc>
                <a:spcPct val="150000"/>
              </a:lnSpc>
              <a:spcBef>
                <a:spcPts val="0"/>
              </a:spcBef>
              <a:spcAft>
                <a:spcPts val="360"/>
              </a:spcAft>
              <a:buClr>
                <a:srgbClr val="F7A542"/>
              </a:buClr>
              <a:buSzPct val="100000"/>
              <a:buFont typeface="Wingdings"/>
              <a:buChar char="l"/>
              <a:defRPr/>
            </a:pPr>
            <a:r>
              <a:rPr lang="it-IT" sz="2160" dirty="0">
                <a:solidFill>
                  <a:srgbClr val="000000"/>
                </a:solidFill>
                <a:cs typeface="+mn-cs"/>
              </a:rPr>
              <a:t>Oltre 16.000 corridoi</a:t>
            </a:r>
            <a:endParaRPr lang="en-US" sz="216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03491" y="2165176"/>
            <a:ext cx="657224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228600" fontAlgn="auto">
              <a:spcBef>
                <a:spcPts val="0"/>
              </a:spcBef>
              <a:spcAft>
                <a:spcPts val="300"/>
              </a:spcAft>
              <a:buClr>
                <a:srgbClr val="F7A542"/>
              </a:buClr>
              <a:buSzPct val="100000"/>
              <a:defRPr sz="2000" b="1" i="1">
                <a:solidFill>
                  <a:srgbClr val="565BBE"/>
                </a:solidFill>
                <a:latin typeface="Calibri" panose="020F0502020204030204" pitchFamily="34" charset="0"/>
              </a:defRPr>
            </a:lvl1pPr>
          </a:lstStyle>
          <a:p>
            <a:pPr defTabSz="274320">
              <a:spcAft>
                <a:spcPts val="360"/>
              </a:spcAft>
            </a:pPr>
            <a:r>
              <a:rPr lang="it-IT" sz="2400" dirty="0">
                <a:solidFill>
                  <a:srgbClr val="FAA80C"/>
                </a:solidFill>
                <a:cs typeface="+mn-cs"/>
              </a:rPr>
              <a:t>Western Union: </a:t>
            </a:r>
            <a:r>
              <a:rPr lang="it-IT" sz="2400" dirty="0" err="1">
                <a:solidFill>
                  <a:srgbClr val="FAA80C"/>
                </a:solidFill>
                <a:cs typeface="+mn-cs"/>
              </a:rPr>
              <a:t>piú</a:t>
            </a:r>
            <a:r>
              <a:rPr lang="it-IT" sz="2400" dirty="0">
                <a:solidFill>
                  <a:srgbClr val="FAA80C"/>
                </a:solidFill>
                <a:cs typeface="+mn-cs"/>
              </a:rPr>
              <a:t> di 550,000 agenzie nel mondo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560320" y="2915322"/>
            <a:ext cx="932150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AA80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4" name="Picture 12" descr="WU yel glo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551" y="1834981"/>
            <a:ext cx="831259" cy="8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4075" y="353209"/>
            <a:ext cx="3151062" cy="16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27285" y="6698838"/>
            <a:ext cx="3323188" cy="123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58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7"/>
          <p:cNvSpPr>
            <a:spLocks noGrp="1"/>
          </p:cNvSpPr>
          <p:nvPr>
            <p:ph type="title"/>
          </p:nvPr>
        </p:nvSpPr>
        <p:spPr>
          <a:xfrm>
            <a:off x="4200526" y="1"/>
            <a:ext cx="9869804" cy="68961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Network scale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2126961" y="1518285"/>
            <a:ext cx="184731" cy="5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120">
              <a:solidFill>
                <a:srgbClr val="77777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6916" y="427388"/>
            <a:ext cx="10586084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lnSpc>
                <a:spcPct val="90000"/>
              </a:lnSpc>
            </a:pPr>
            <a:r>
              <a:rPr lang="it-IT" sz="2880" b="1" dirty="0">
                <a:solidFill>
                  <a:srgbClr val="000000"/>
                </a:solidFill>
                <a:ea typeface="+mj-ea"/>
                <a:cs typeface="+mn-cs"/>
              </a:rPr>
              <a:t>WESTERN UNION – Network nel mondo</a:t>
            </a:r>
            <a:endParaRPr lang="en-US" sz="2880" b="1" dirty="0">
              <a:solidFill>
                <a:srgbClr val="000000"/>
              </a:solidFill>
              <a:ea typeface="+mj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C2F8323-C092-4E5F-B0B9-34BEFFFB6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9277"/>
              </p:ext>
            </p:extLst>
          </p:nvPr>
        </p:nvGraphicFramePr>
        <p:xfrm>
          <a:off x="2311692" y="1676400"/>
          <a:ext cx="9771669" cy="581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37996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7555230" y="2057401"/>
            <a:ext cx="271228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920">
              <a:solidFill>
                <a:srgbClr val="777777"/>
              </a:solidFill>
            </a:endParaRPr>
          </a:p>
        </p:txBody>
      </p:sp>
      <p:sp>
        <p:nvSpPr>
          <p:cNvPr id="17413" name="Text Box 35"/>
          <p:cNvSpPr txBox="1">
            <a:spLocks noChangeArrowheads="1"/>
          </p:cNvSpPr>
          <p:nvPr/>
        </p:nvSpPr>
        <p:spPr bwMode="auto">
          <a:xfrm>
            <a:off x="2126961" y="1518285"/>
            <a:ext cx="184731" cy="5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120">
              <a:solidFill>
                <a:srgbClr val="777777"/>
              </a:solidFill>
            </a:endParaRP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8286750" y="1851660"/>
            <a:ext cx="3314700" cy="5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12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738110" y="2228851"/>
            <a:ext cx="3863340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920">
              <a:solidFill>
                <a:srgbClr val="777777"/>
              </a:solidFill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1524000" y="1231655"/>
            <a:ext cx="11582400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120" dirty="0"/>
              <a:t>Quasi </a:t>
            </a:r>
            <a:r>
              <a:rPr lang="en-US" altLang="en-US" sz="3840" b="1" dirty="0"/>
              <a:t>2 volte</a:t>
            </a:r>
            <a:r>
              <a:rPr lang="en-US" altLang="en-US" sz="3120" dirty="0"/>
              <a:t> </a:t>
            </a:r>
            <a:r>
              <a:rPr lang="en-US" altLang="en-US" sz="3120" dirty="0" err="1"/>
              <a:t>piú</a:t>
            </a:r>
            <a:r>
              <a:rPr lang="en-US" altLang="en-US" sz="3120" dirty="0"/>
              <a:t> </a:t>
            </a:r>
            <a:r>
              <a:rPr lang="en-US" altLang="en-US" sz="3120" dirty="0" err="1"/>
              <a:t>grande</a:t>
            </a:r>
            <a:r>
              <a:rPr lang="en-US" altLang="en-US" sz="3120" dirty="0"/>
              <a:t> </a:t>
            </a:r>
            <a:r>
              <a:rPr lang="en-US" altLang="en-US" sz="3120" dirty="0" err="1"/>
              <a:t>dei</a:t>
            </a:r>
            <a:r>
              <a:rPr lang="en-US" altLang="en-US" sz="3120" dirty="0"/>
              <a:t> 2 </a:t>
            </a:r>
            <a:r>
              <a:rPr lang="en-US" altLang="en-US" sz="3120" dirty="0" err="1"/>
              <a:t>maggiori</a:t>
            </a:r>
            <a:r>
              <a:rPr lang="en-US" altLang="en-US" sz="3120" dirty="0"/>
              <a:t> competitors </a:t>
            </a:r>
            <a:r>
              <a:rPr lang="en-US" altLang="en-US" sz="3120" dirty="0" err="1"/>
              <a:t>ed</a:t>
            </a:r>
            <a:r>
              <a:rPr lang="en-US" altLang="en-US" sz="3120" dirty="0"/>
              <a:t> </a:t>
            </a:r>
            <a:r>
              <a:rPr lang="en-US" altLang="en-US" sz="3120" dirty="0" err="1"/>
              <a:t>una</a:t>
            </a:r>
            <a:r>
              <a:rPr lang="en-US" altLang="en-US" sz="3120" dirty="0"/>
              <a:t> </a:t>
            </a:r>
            <a:r>
              <a:rPr lang="en-US" altLang="en-US" sz="3120" dirty="0" err="1"/>
              <a:t>capillare</a:t>
            </a:r>
            <a:r>
              <a:rPr lang="en-US" altLang="en-US" sz="3120" dirty="0"/>
              <a:t> e </a:t>
            </a:r>
            <a:r>
              <a:rPr lang="en-US" altLang="en-US" sz="3120" dirty="0" err="1"/>
              <a:t>diffusa</a:t>
            </a:r>
            <a:r>
              <a:rPr lang="en-US" altLang="en-US" sz="3120" dirty="0"/>
              <a:t> </a:t>
            </a:r>
            <a:r>
              <a:rPr lang="en-US" altLang="en-US" sz="3120" dirty="0" err="1"/>
              <a:t>presenza</a:t>
            </a:r>
            <a:r>
              <a:rPr lang="en-US" altLang="en-US" sz="3120" dirty="0"/>
              <a:t> </a:t>
            </a:r>
            <a:r>
              <a:rPr lang="en-US" altLang="en-US" sz="3120" dirty="0" err="1"/>
              <a:t>nelle</a:t>
            </a:r>
            <a:r>
              <a:rPr lang="en-US" altLang="en-US" sz="3120" dirty="0"/>
              <a:t> </a:t>
            </a:r>
            <a:r>
              <a:rPr lang="en-US" altLang="en-US" sz="3120" dirty="0" err="1"/>
              <a:t>aree</a:t>
            </a:r>
            <a:r>
              <a:rPr lang="en-US" altLang="en-US" sz="3120" dirty="0"/>
              <a:t> </a:t>
            </a:r>
            <a:r>
              <a:rPr lang="en-US" altLang="en-US" sz="3120" dirty="0" err="1"/>
              <a:t>meno</a:t>
            </a:r>
            <a:r>
              <a:rPr lang="en-US" altLang="en-US" sz="3120" dirty="0"/>
              <a:t> </a:t>
            </a:r>
            <a:r>
              <a:rPr lang="en-US" altLang="en-US" sz="3120" dirty="0" err="1"/>
              <a:t>urbanizzate</a:t>
            </a:r>
            <a:endParaRPr lang="en-US" altLang="en-US" sz="3120" dirty="0"/>
          </a:p>
        </p:txBody>
      </p:sp>
      <p:sp>
        <p:nvSpPr>
          <p:cNvPr id="3" name="Rectangle 2"/>
          <p:cNvSpPr/>
          <p:nvPr/>
        </p:nvSpPr>
        <p:spPr>
          <a:xfrm>
            <a:off x="2154556" y="256294"/>
            <a:ext cx="9742169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97280">
              <a:lnSpc>
                <a:spcPct val="90000"/>
              </a:lnSpc>
            </a:pPr>
            <a:r>
              <a:rPr lang="it-IT" sz="2880" b="1" dirty="0">
                <a:solidFill>
                  <a:srgbClr val="000000"/>
                </a:solidFill>
                <a:ea typeface="+mj-ea"/>
                <a:cs typeface="+mn-cs"/>
              </a:rPr>
              <a:t>WESTERN UNION – Network nel mondo</a:t>
            </a:r>
            <a:endParaRPr lang="en-US" sz="2880" b="1" dirty="0">
              <a:solidFill>
                <a:srgbClr val="000000"/>
              </a:solidFill>
              <a:ea typeface="+mj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E39292F-3188-489C-B40E-3378BC2AB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44217"/>
              </p:ext>
            </p:extLst>
          </p:nvPr>
        </p:nvGraphicFramePr>
        <p:xfrm>
          <a:off x="3200400" y="2479978"/>
          <a:ext cx="8096178" cy="498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394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28800" y="0"/>
            <a:ext cx="9875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80" b="1" dirty="0">
                <a:latin typeface="Calibri Light" panose="020F0302020204030204" pitchFamily="34" charset="0"/>
              </a:rPr>
              <a:t>  </a:t>
            </a:r>
            <a:r>
              <a:rPr lang="it-IT" sz="2880" b="1" dirty="0">
                <a:solidFill>
                  <a:srgbClr val="000000"/>
                </a:solidFill>
                <a:ea typeface="+mj-ea"/>
                <a:cs typeface="+mn-cs"/>
              </a:rPr>
              <a:t>WESTERN UNION – i Clienti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34540" y="1510668"/>
            <a:ext cx="6316980" cy="46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90" tIns="55246" rIns="110490" bIns="55246"/>
          <a:lstStyle/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1920" b="1" dirty="0">
                <a:latin typeface="Calibri Light" panose="020F0302020204030204" pitchFamily="34" charset="0"/>
              </a:rPr>
              <a:t>Lavoratori stranieri</a:t>
            </a:r>
            <a:r>
              <a:rPr lang="it-IT" sz="1920" dirty="0">
                <a:latin typeface="Calibri Light" panose="020F0302020204030204" pitchFamily="34" charset="0"/>
              </a:rPr>
              <a:t> che utilizzano il Money Transfer per l’invio mensile delle </a:t>
            </a:r>
            <a:r>
              <a:rPr lang="it-IT" sz="1920" i="1" dirty="0">
                <a:latin typeface="Calibri Light" panose="020F0302020204030204" pitchFamily="34" charset="0"/>
              </a:rPr>
              <a:t>rimesse </a:t>
            </a:r>
            <a:r>
              <a:rPr lang="it-IT" sz="1920" dirty="0">
                <a:latin typeface="Calibri Light" panose="020F0302020204030204" pitchFamily="34" charset="0"/>
              </a:rPr>
              <a:t>alle famiglie rimaste nel paese di origine; </a:t>
            </a: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endParaRPr lang="it-IT" sz="1920" b="1" dirty="0">
              <a:latin typeface="Calibri Light" panose="020F0302020204030204" pitchFamily="34" charset="0"/>
            </a:endParaRP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1920" b="1" dirty="0">
                <a:latin typeface="Calibri Light" panose="020F0302020204030204" pitchFamily="34" charset="0"/>
              </a:rPr>
              <a:t>Turisti e studenti</a:t>
            </a:r>
            <a:r>
              <a:rPr lang="it-IT" sz="1920" dirty="0">
                <a:latin typeface="Calibri Light" panose="020F0302020204030204" pitchFamily="34" charset="0"/>
              </a:rPr>
              <a:t> (italiani e stranieri) che lo utilizzano prevalentemente nel periodo estivo, in occasione di viaggi-studio all’estero;</a:t>
            </a: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endParaRPr lang="it-IT" sz="1920" b="1" dirty="0">
              <a:latin typeface="Calibri Light" panose="020F0302020204030204" pitchFamily="34" charset="0"/>
            </a:endParaRP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1920" b="1" dirty="0">
                <a:latin typeface="Calibri Light" panose="020F0302020204030204" pitchFamily="34" charset="0"/>
              </a:rPr>
              <a:t>Italiani in genere </a:t>
            </a:r>
            <a:r>
              <a:rPr lang="it-IT" sz="1920" dirty="0">
                <a:latin typeface="Calibri Light" panose="020F0302020204030204" pitchFamily="34" charset="0"/>
              </a:rPr>
              <a:t>che, sempre più spesso, lo utilizzano come sistema di pagamento alternativo ai mezzi tradizionali</a:t>
            </a: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endParaRPr lang="it-IT" sz="1920" dirty="0">
              <a:latin typeface="Calibri Light" panose="020F0302020204030204" pitchFamily="34" charset="0"/>
            </a:endParaRP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1920" dirty="0">
                <a:latin typeface="Calibri Light" panose="020F0302020204030204" pitchFamily="34" charset="0"/>
              </a:rPr>
              <a:t>Invii per doni stagionali o emergenze e trasferimenti urgenti</a:t>
            </a: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endParaRPr lang="it-IT" sz="1920" dirty="0">
              <a:latin typeface="Calibri Light" panose="020F0302020204030204" pitchFamily="34" charset="0"/>
            </a:endParaRPr>
          </a:p>
          <a:p>
            <a:pPr marL="411480" indent="-411480" algn="just">
              <a:spcBef>
                <a:spcPct val="20000"/>
              </a:spcBef>
              <a:buClr>
                <a:srgbClr val="FFC000"/>
              </a:buClr>
              <a:buFontTx/>
              <a:buChar char="•"/>
            </a:pPr>
            <a:r>
              <a:rPr lang="it-IT" sz="1920" dirty="0">
                <a:latin typeface="Calibri Light" panose="020F0302020204030204" pitchFamily="34" charset="0"/>
              </a:rPr>
              <a:t>Sostegno alla famiglia o all’istruzione dei propri familiari</a:t>
            </a:r>
          </a:p>
          <a:p>
            <a:pPr algn="just">
              <a:spcBef>
                <a:spcPct val="20000"/>
              </a:spcBef>
            </a:pPr>
            <a:endParaRPr lang="it-IT" sz="1920" dirty="0">
              <a:latin typeface="Calibri Light" panose="020F0302020204030204" pitchFamily="34" charset="0"/>
            </a:endParaRPr>
          </a:p>
          <a:p>
            <a:pPr algn="just">
              <a:spcBef>
                <a:spcPct val="20000"/>
              </a:spcBef>
            </a:pPr>
            <a:endParaRPr lang="it-IT" sz="1920" dirty="0">
              <a:latin typeface="Calibri Light" panose="020F0302020204030204" pitchFamily="34" charset="0"/>
            </a:endParaRPr>
          </a:p>
          <a:p>
            <a:pPr marL="411480" indent="-411480" algn="just">
              <a:spcBef>
                <a:spcPct val="20000"/>
              </a:spcBef>
              <a:buFontTx/>
              <a:buChar char="•"/>
            </a:pPr>
            <a:endParaRPr lang="it-IT" sz="1920" dirty="0">
              <a:latin typeface="Calibri Light" panose="020F0302020204030204" pitchFamily="34" charset="0"/>
            </a:endParaRPr>
          </a:p>
        </p:txBody>
      </p:sp>
      <p:pic>
        <p:nvPicPr>
          <p:cNvPr id="4" name="Picture 6" descr="42-17650950"/>
          <p:cNvPicPr>
            <a:picLocks noChangeAspect="1" noChangeArrowheads="1"/>
          </p:cNvPicPr>
          <p:nvPr/>
        </p:nvPicPr>
        <p:blipFill>
          <a:blip r:embed="rId2"/>
          <a:srcRect b="7335"/>
          <a:stretch>
            <a:fillRect/>
          </a:stretch>
        </p:blipFill>
        <p:spPr bwMode="auto">
          <a:xfrm>
            <a:off x="8581782" y="3484732"/>
            <a:ext cx="1715695" cy="238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42-15977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0473" y="3500019"/>
            <a:ext cx="1569607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3489"/>
          <p:cNvPicPr>
            <a:picLocks noChangeAspect="1" noChangeArrowheads="1"/>
          </p:cNvPicPr>
          <p:nvPr/>
        </p:nvPicPr>
        <p:blipFill>
          <a:blip r:embed="rId4"/>
          <a:srcRect l="4222" b="11942"/>
          <a:stretch>
            <a:fillRect/>
          </a:stretch>
        </p:blipFill>
        <p:spPr bwMode="auto">
          <a:xfrm>
            <a:off x="8581783" y="1201190"/>
            <a:ext cx="3545204" cy="20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m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9472" y="6014903"/>
            <a:ext cx="2616011" cy="17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52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130040" y="129540"/>
            <a:ext cx="5293996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Migrant Lifecycle</a:t>
            </a:r>
            <a:endParaRPr kumimoji="0" lang="en-US" altLang="en-US" sz="28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255520" y="2034541"/>
            <a:ext cx="2156460" cy="7571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Lifecycle of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„new resident“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703696" y="1381126"/>
            <a:ext cx="2939414" cy="358140"/>
          </a:xfrm>
          <a:prstGeom prst="chevron">
            <a:avLst>
              <a:gd name="adj" fmla="val 2051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21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Stabilisation</a:t>
            </a: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9077326" y="1381126"/>
            <a:ext cx="3284220" cy="358140"/>
          </a:xfrm>
          <a:prstGeom prst="chevron">
            <a:avLst>
              <a:gd name="adj" fmla="val 22925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21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Consolidation</a:t>
            </a: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631056" y="1381126"/>
            <a:ext cx="2592704" cy="358140"/>
          </a:xfrm>
          <a:prstGeom prst="homePlate">
            <a:avLst>
              <a:gd name="adj" fmla="val 18098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21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Arrival</a:t>
            </a: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2164081" y="3448050"/>
            <a:ext cx="2335530" cy="7571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needs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„new residents“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4692016" y="1866900"/>
            <a:ext cx="20948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Transfer money home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7058026" y="1851660"/>
            <a:ext cx="22413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Buy consumer durables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Hold current account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Transfer money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77" name="Text Box 10"/>
          <p:cNvSpPr txBox="1">
            <a:spLocks noChangeArrowheads="1"/>
          </p:cNvSpPr>
          <p:nvPr/>
        </p:nvSpPr>
        <p:spPr bwMode="auto">
          <a:xfrm>
            <a:off x="9993630" y="1836421"/>
            <a:ext cx="227076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Buy car/house</a:t>
            </a:r>
          </a:p>
          <a:p>
            <a:pPr lvl="0" defTabSz="1097280" eaLnBrk="1" hangingPunct="1">
              <a:buFontTx/>
              <a:buChar char="•"/>
              <a:defRPr/>
            </a:pPr>
            <a:r>
              <a:rPr kumimoji="0" lang="de-AT" alt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Buy </a:t>
            </a:r>
            <a:r>
              <a:rPr lang="de-AT" altLang="en-US" sz="1440" dirty="0">
                <a:solidFill>
                  <a:srgbClr val="000000"/>
                </a:solidFill>
              </a:rPr>
              <a:t>“protection“</a:t>
            </a:r>
            <a:endParaRPr kumimoji="0" lang="de-AT" altLang="en-US" sz="144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Hold current account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AT" alt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Transfer money</a:t>
            </a:r>
            <a:endParaRPr kumimoji="0" lang="en-US" altLang="en-US" sz="144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265046" y="5330191"/>
            <a:ext cx="2177414" cy="7571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Typical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Products held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79" name="Rectangle 12"/>
          <p:cNvSpPr>
            <a:spLocks noChangeArrowheads="1"/>
          </p:cNvSpPr>
          <p:nvPr/>
        </p:nvSpPr>
        <p:spPr bwMode="auto">
          <a:xfrm>
            <a:off x="4661536" y="2844166"/>
            <a:ext cx="7602854" cy="1367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0" name="Line 13"/>
          <p:cNvSpPr>
            <a:spLocks noChangeShapeType="1"/>
          </p:cNvSpPr>
          <p:nvPr/>
        </p:nvSpPr>
        <p:spPr bwMode="auto">
          <a:xfrm flipV="1">
            <a:off x="4661536" y="2844166"/>
            <a:ext cx="6998970" cy="1059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1" name="Line 14"/>
          <p:cNvSpPr>
            <a:spLocks noChangeShapeType="1"/>
          </p:cNvSpPr>
          <p:nvPr/>
        </p:nvSpPr>
        <p:spPr bwMode="auto">
          <a:xfrm flipV="1">
            <a:off x="4661536" y="2844166"/>
            <a:ext cx="6739890" cy="996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2" name="Text Box 15"/>
          <p:cNvSpPr txBox="1">
            <a:spLocks noChangeArrowheads="1"/>
          </p:cNvSpPr>
          <p:nvPr/>
        </p:nvSpPr>
        <p:spPr bwMode="auto">
          <a:xfrm>
            <a:off x="4747261" y="2918460"/>
            <a:ext cx="12121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Remittances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3" name="Arc 16"/>
          <p:cNvSpPr>
            <a:spLocks/>
          </p:cNvSpPr>
          <p:nvPr/>
        </p:nvSpPr>
        <p:spPr bwMode="auto">
          <a:xfrm rot="614780">
            <a:off x="5956936" y="3720466"/>
            <a:ext cx="777240" cy="434340"/>
          </a:xfrm>
          <a:custGeom>
            <a:avLst/>
            <a:gdLst>
              <a:gd name="T0" fmla="*/ 2147483647 w 21600"/>
              <a:gd name="T1" fmla="*/ 0 h 21381"/>
              <a:gd name="T2" fmla="*/ 2147483647 w 21600"/>
              <a:gd name="T3" fmla="*/ 2147483647 h 21381"/>
              <a:gd name="T4" fmla="*/ 0 w 21600"/>
              <a:gd name="T5" fmla="*/ 2147483647 h 21381"/>
              <a:gd name="T6" fmla="*/ 0 60000 65536"/>
              <a:gd name="T7" fmla="*/ 0 60000 65536"/>
              <a:gd name="T8" fmla="*/ 0 60000 65536"/>
              <a:gd name="T9" fmla="*/ 0 w 21600"/>
              <a:gd name="T10" fmla="*/ 0 h 21381"/>
              <a:gd name="T11" fmla="*/ 21600 w 21600"/>
              <a:gd name="T12" fmla="*/ 21381 h 21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1" fill="none" extrusionOk="0">
                <a:moveTo>
                  <a:pt x="3068" y="-1"/>
                </a:moveTo>
                <a:cubicBezTo>
                  <a:pt x="13703" y="1526"/>
                  <a:pt x="21600" y="10636"/>
                  <a:pt x="21600" y="21381"/>
                </a:cubicBezTo>
              </a:path>
              <a:path w="21600" h="21381" stroke="0" extrusionOk="0">
                <a:moveTo>
                  <a:pt x="3068" y="-1"/>
                </a:moveTo>
                <a:cubicBezTo>
                  <a:pt x="13703" y="1526"/>
                  <a:pt x="21600" y="10636"/>
                  <a:pt x="21600" y="21381"/>
                </a:cubicBezTo>
                <a:lnTo>
                  <a:pt x="0" y="21381"/>
                </a:lnTo>
                <a:lnTo>
                  <a:pt x="3068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4" name="Text Box 17"/>
          <p:cNvSpPr txBox="1">
            <a:spLocks noChangeArrowheads="1"/>
          </p:cNvSpPr>
          <p:nvPr/>
        </p:nvSpPr>
        <p:spPr bwMode="auto">
          <a:xfrm>
            <a:off x="4918710" y="3741421"/>
            <a:ext cx="150817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Current Account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Debit Card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5" name="Arc 18"/>
          <p:cNvSpPr>
            <a:spLocks/>
          </p:cNvSpPr>
          <p:nvPr/>
        </p:nvSpPr>
        <p:spPr bwMode="auto">
          <a:xfrm rot="614780">
            <a:off x="7433311" y="3491866"/>
            <a:ext cx="1017270" cy="672464"/>
          </a:xfrm>
          <a:custGeom>
            <a:avLst/>
            <a:gdLst>
              <a:gd name="T0" fmla="*/ 2147483647 w 21600"/>
              <a:gd name="T1" fmla="*/ 0 h 30087"/>
              <a:gd name="T2" fmla="*/ 2147483647 w 21600"/>
              <a:gd name="T3" fmla="*/ 2147483647 h 30087"/>
              <a:gd name="T4" fmla="*/ 0 w 21600"/>
              <a:gd name="T5" fmla="*/ 2147483647 h 30087"/>
              <a:gd name="T6" fmla="*/ 0 60000 65536"/>
              <a:gd name="T7" fmla="*/ 0 60000 65536"/>
              <a:gd name="T8" fmla="*/ 0 60000 65536"/>
              <a:gd name="T9" fmla="*/ 0 w 21600"/>
              <a:gd name="T10" fmla="*/ 0 h 30087"/>
              <a:gd name="T11" fmla="*/ 21600 w 21600"/>
              <a:gd name="T12" fmla="*/ 30087 h 30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087" fill="none" extrusionOk="0">
                <a:moveTo>
                  <a:pt x="3068" y="-1"/>
                </a:moveTo>
                <a:cubicBezTo>
                  <a:pt x="13703" y="1526"/>
                  <a:pt x="21600" y="10636"/>
                  <a:pt x="21600" y="21381"/>
                </a:cubicBezTo>
                <a:cubicBezTo>
                  <a:pt x="21600" y="24378"/>
                  <a:pt x="20976" y="27343"/>
                  <a:pt x="19767" y="30086"/>
                </a:cubicBezTo>
              </a:path>
              <a:path w="21600" h="30087" stroke="0" extrusionOk="0">
                <a:moveTo>
                  <a:pt x="3068" y="-1"/>
                </a:moveTo>
                <a:cubicBezTo>
                  <a:pt x="13703" y="1526"/>
                  <a:pt x="21600" y="10636"/>
                  <a:pt x="21600" y="21381"/>
                </a:cubicBezTo>
                <a:cubicBezTo>
                  <a:pt x="21600" y="24378"/>
                  <a:pt x="20976" y="27343"/>
                  <a:pt x="19767" y="30086"/>
                </a:cubicBezTo>
                <a:lnTo>
                  <a:pt x="0" y="21381"/>
                </a:lnTo>
                <a:lnTo>
                  <a:pt x="3068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6" name="Text Box 19"/>
          <p:cNvSpPr txBox="1">
            <a:spLocks noChangeArrowheads="1"/>
          </p:cNvSpPr>
          <p:nvPr/>
        </p:nvSpPr>
        <p:spPr bwMode="auto">
          <a:xfrm>
            <a:off x="6770370" y="3648076"/>
            <a:ext cx="13340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 Financing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Credit Card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7" name="Arc 20"/>
          <p:cNvSpPr>
            <a:spLocks/>
          </p:cNvSpPr>
          <p:nvPr/>
        </p:nvSpPr>
        <p:spPr bwMode="auto">
          <a:xfrm rot="614780">
            <a:off x="8852536" y="3310890"/>
            <a:ext cx="1388744" cy="861060"/>
          </a:xfrm>
          <a:custGeom>
            <a:avLst/>
            <a:gdLst>
              <a:gd name="T0" fmla="*/ 0 w 29476"/>
              <a:gd name="T1" fmla="*/ 2147483647 h 38395"/>
              <a:gd name="T2" fmla="*/ 2147483647 w 29476"/>
              <a:gd name="T3" fmla="*/ 2147483647 h 38395"/>
              <a:gd name="T4" fmla="*/ 2147483647 w 29476"/>
              <a:gd name="T5" fmla="*/ 2147483647 h 38395"/>
              <a:gd name="T6" fmla="*/ 0 60000 65536"/>
              <a:gd name="T7" fmla="*/ 0 60000 65536"/>
              <a:gd name="T8" fmla="*/ 0 60000 65536"/>
              <a:gd name="T9" fmla="*/ 0 w 29476"/>
              <a:gd name="T10" fmla="*/ 0 h 38395"/>
              <a:gd name="T11" fmla="*/ 29476 w 29476"/>
              <a:gd name="T12" fmla="*/ 38395 h 38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76" h="38395" fill="none" extrusionOk="0">
                <a:moveTo>
                  <a:pt x="0" y="1487"/>
                </a:moveTo>
                <a:cubicBezTo>
                  <a:pt x="2509" y="504"/>
                  <a:pt x="5180" y="-1"/>
                  <a:pt x="7876" y="0"/>
                </a:cubicBezTo>
                <a:cubicBezTo>
                  <a:pt x="19805" y="0"/>
                  <a:pt x="29476" y="9670"/>
                  <a:pt x="29476" y="21600"/>
                </a:cubicBezTo>
                <a:cubicBezTo>
                  <a:pt x="29476" y="28121"/>
                  <a:pt x="26529" y="34293"/>
                  <a:pt x="21458" y="38394"/>
                </a:cubicBezTo>
              </a:path>
              <a:path w="29476" h="38395" stroke="0" extrusionOk="0">
                <a:moveTo>
                  <a:pt x="0" y="1487"/>
                </a:moveTo>
                <a:cubicBezTo>
                  <a:pt x="2509" y="504"/>
                  <a:pt x="5180" y="-1"/>
                  <a:pt x="7876" y="0"/>
                </a:cubicBezTo>
                <a:cubicBezTo>
                  <a:pt x="19805" y="0"/>
                  <a:pt x="29476" y="9670"/>
                  <a:pt x="29476" y="21600"/>
                </a:cubicBezTo>
                <a:cubicBezTo>
                  <a:pt x="29476" y="28121"/>
                  <a:pt x="26529" y="34293"/>
                  <a:pt x="21458" y="38394"/>
                </a:cubicBezTo>
                <a:lnTo>
                  <a:pt x="7876" y="21600"/>
                </a:lnTo>
                <a:lnTo>
                  <a:pt x="0" y="14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8" name="Text Box 21"/>
          <p:cNvSpPr txBox="1">
            <a:spLocks noChangeArrowheads="1"/>
          </p:cNvSpPr>
          <p:nvPr/>
        </p:nvSpPr>
        <p:spPr bwMode="auto">
          <a:xfrm>
            <a:off x="8511540" y="3272791"/>
            <a:ext cx="150073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Savings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Products,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Consuming,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Basic Insurance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89" name="Arc 22"/>
          <p:cNvSpPr>
            <a:spLocks/>
          </p:cNvSpPr>
          <p:nvPr/>
        </p:nvSpPr>
        <p:spPr bwMode="auto">
          <a:xfrm rot="614780">
            <a:off x="10534651" y="3038476"/>
            <a:ext cx="1756410" cy="1127760"/>
          </a:xfrm>
          <a:custGeom>
            <a:avLst/>
            <a:gdLst>
              <a:gd name="T0" fmla="*/ 0 w 30058"/>
              <a:gd name="T1" fmla="*/ 2147483647 h 37909"/>
              <a:gd name="T2" fmla="*/ 2147483647 w 30058"/>
              <a:gd name="T3" fmla="*/ 2147483647 h 37909"/>
              <a:gd name="T4" fmla="*/ 2147483647 w 30058"/>
              <a:gd name="T5" fmla="*/ 2147483647 h 37909"/>
              <a:gd name="T6" fmla="*/ 0 60000 65536"/>
              <a:gd name="T7" fmla="*/ 0 60000 65536"/>
              <a:gd name="T8" fmla="*/ 0 60000 65536"/>
              <a:gd name="T9" fmla="*/ 0 w 30058"/>
              <a:gd name="T10" fmla="*/ 0 h 37909"/>
              <a:gd name="T11" fmla="*/ 30058 w 30058"/>
              <a:gd name="T12" fmla="*/ 37909 h 379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58" h="37909" fill="none" extrusionOk="0">
                <a:moveTo>
                  <a:pt x="-1" y="1724"/>
                </a:moveTo>
                <a:cubicBezTo>
                  <a:pt x="2674" y="586"/>
                  <a:pt x="5551" y="-1"/>
                  <a:pt x="8458" y="0"/>
                </a:cubicBezTo>
                <a:cubicBezTo>
                  <a:pt x="20387" y="0"/>
                  <a:pt x="30058" y="9670"/>
                  <a:pt x="30058" y="21600"/>
                </a:cubicBezTo>
                <a:cubicBezTo>
                  <a:pt x="30058" y="27856"/>
                  <a:pt x="27344" y="33806"/>
                  <a:pt x="22620" y="37908"/>
                </a:cubicBezTo>
              </a:path>
              <a:path w="30058" h="37909" stroke="0" extrusionOk="0">
                <a:moveTo>
                  <a:pt x="-1" y="1724"/>
                </a:moveTo>
                <a:cubicBezTo>
                  <a:pt x="2674" y="586"/>
                  <a:pt x="5551" y="-1"/>
                  <a:pt x="8458" y="0"/>
                </a:cubicBezTo>
                <a:cubicBezTo>
                  <a:pt x="20387" y="0"/>
                  <a:pt x="30058" y="9670"/>
                  <a:pt x="30058" y="21600"/>
                </a:cubicBezTo>
                <a:cubicBezTo>
                  <a:pt x="30058" y="27856"/>
                  <a:pt x="27344" y="33806"/>
                  <a:pt x="22620" y="37908"/>
                </a:cubicBezTo>
                <a:lnTo>
                  <a:pt x="8458" y="21600"/>
                </a:lnTo>
                <a:lnTo>
                  <a:pt x="-1" y="17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0" name="Text Box 23"/>
          <p:cNvSpPr txBox="1">
            <a:spLocks noChangeArrowheads="1"/>
          </p:cNvSpPr>
          <p:nvPr/>
        </p:nvSpPr>
        <p:spPr bwMode="auto">
          <a:xfrm>
            <a:off x="10479406" y="3044191"/>
            <a:ext cx="1090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Loan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Products,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Mortgage,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Associated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Insurance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510791" y="7128510"/>
            <a:ext cx="166584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McKinsey Analysis</a:t>
            </a:r>
            <a:endParaRPr kumimoji="0" lang="en-US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2" name="Rectangle 26"/>
          <p:cNvSpPr>
            <a:spLocks noChangeArrowheads="1"/>
          </p:cNvSpPr>
          <p:nvPr/>
        </p:nvSpPr>
        <p:spPr bwMode="auto">
          <a:xfrm>
            <a:off x="4671060" y="4259580"/>
            <a:ext cx="7602856" cy="250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3" name="Rectangle 27"/>
          <p:cNvSpPr>
            <a:spLocks noChangeArrowheads="1"/>
          </p:cNvSpPr>
          <p:nvPr/>
        </p:nvSpPr>
        <p:spPr bwMode="auto">
          <a:xfrm>
            <a:off x="6054090" y="5570220"/>
            <a:ext cx="862966" cy="10496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4" name="Text Box 28"/>
          <p:cNvSpPr txBox="1">
            <a:spLocks noChangeArrowheads="1"/>
          </p:cNvSpPr>
          <p:nvPr/>
        </p:nvSpPr>
        <p:spPr bwMode="auto">
          <a:xfrm>
            <a:off x="4671061" y="6305550"/>
            <a:ext cx="12121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Remittances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5" name="Line 29"/>
          <p:cNvSpPr>
            <a:spLocks noChangeShapeType="1"/>
          </p:cNvSpPr>
          <p:nvPr/>
        </p:nvSpPr>
        <p:spPr bwMode="auto">
          <a:xfrm>
            <a:off x="5880736" y="6619876"/>
            <a:ext cx="12096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6" name="Rectangle 30"/>
          <p:cNvSpPr>
            <a:spLocks noChangeArrowheads="1"/>
          </p:cNvSpPr>
          <p:nvPr/>
        </p:nvSpPr>
        <p:spPr bwMode="auto">
          <a:xfrm>
            <a:off x="6170296" y="5895976"/>
            <a:ext cx="65594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7" name="Rectangle 31"/>
          <p:cNvSpPr>
            <a:spLocks noChangeArrowheads="1"/>
          </p:cNvSpPr>
          <p:nvPr/>
        </p:nvSpPr>
        <p:spPr bwMode="auto">
          <a:xfrm>
            <a:off x="8387716" y="5897880"/>
            <a:ext cx="862964" cy="721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8" name="Text Box 32"/>
          <p:cNvSpPr txBox="1">
            <a:spLocks noChangeArrowheads="1"/>
          </p:cNvSpPr>
          <p:nvPr/>
        </p:nvSpPr>
        <p:spPr bwMode="auto">
          <a:xfrm>
            <a:off x="7004686" y="6305550"/>
            <a:ext cx="12121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Remittances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3999" name="Line 33"/>
          <p:cNvSpPr>
            <a:spLocks noChangeShapeType="1"/>
          </p:cNvSpPr>
          <p:nvPr/>
        </p:nvSpPr>
        <p:spPr bwMode="auto">
          <a:xfrm>
            <a:off x="8214360" y="6619876"/>
            <a:ext cx="120967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0" name="Rectangle 34"/>
          <p:cNvSpPr>
            <a:spLocks noChangeArrowheads="1"/>
          </p:cNvSpPr>
          <p:nvPr/>
        </p:nvSpPr>
        <p:spPr bwMode="auto">
          <a:xfrm>
            <a:off x="8580121" y="6172200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1" name="Rectangle 35"/>
          <p:cNvSpPr>
            <a:spLocks noChangeArrowheads="1"/>
          </p:cNvSpPr>
          <p:nvPr/>
        </p:nvSpPr>
        <p:spPr bwMode="auto">
          <a:xfrm>
            <a:off x="8473441" y="5177790"/>
            <a:ext cx="59503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$280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2" name="Text Box 36"/>
          <p:cNvSpPr txBox="1">
            <a:spLocks noChangeArrowheads="1"/>
          </p:cNvSpPr>
          <p:nvPr/>
        </p:nvSpPr>
        <p:spPr bwMode="auto">
          <a:xfrm>
            <a:off x="7688580" y="5766436"/>
            <a:ext cx="58381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Card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3" name="Text Box 37"/>
          <p:cNvSpPr txBox="1">
            <a:spLocks noChangeArrowheads="1"/>
          </p:cNvSpPr>
          <p:nvPr/>
        </p:nvSpPr>
        <p:spPr bwMode="auto">
          <a:xfrm>
            <a:off x="7410451" y="5436870"/>
            <a:ext cx="85311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Account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4" name="Rectangle 38"/>
          <p:cNvSpPr>
            <a:spLocks noChangeArrowheads="1"/>
          </p:cNvSpPr>
          <p:nvPr/>
        </p:nvSpPr>
        <p:spPr bwMode="auto">
          <a:xfrm>
            <a:off x="8385810" y="5699761"/>
            <a:ext cx="862966" cy="26289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5" name="Rectangle 39"/>
          <p:cNvSpPr>
            <a:spLocks noChangeArrowheads="1"/>
          </p:cNvSpPr>
          <p:nvPr/>
        </p:nvSpPr>
        <p:spPr bwMode="auto">
          <a:xfrm>
            <a:off x="8578216" y="5713096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15%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6" name="Rectangle 40"/>
          <p:cNvSpPr>
            <a:spLocks noChangeArrowheads="1"/>
          </p:cNvSpPr>
          <p:nvPr/>
        </p:nvSpPr>
        <p:spPr bwMode="auto">
          <a:xfrm>
            <a:off x="8387716" y="5434966"/>
            <a:ext cx="862964" cy="264794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7" name="Rectangle 41"/>
          <p:cNvSpPr>
            <a:spLocks noChangeArrowheads="1"/>
          </p:cNvSpPr>
          <p:nvPr/>
        </p:nvSpPr>
        <p:spPr bwMode="auto">
          <a:xfrm>
            <a:off x="8580121" y="5448300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15%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8" name="Rectangle 42"/>
          <p:cNvSpPr>
            <a:spLocks noChangeArrowheads="1"/>
          </p:cNvSpPr>
          <p:nvPr/>
        </p:nvSpPr>
        <p:spPr bwMode="auto">
          <a:xfrm>
            <a:off x="10719436" y="6225540"/>
            <a:ext cx="862964" cy="3867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09" name="Text Box 43"/>
          <p:cNvSpPr txBox="1">
            <a:spLocks noChangeArrowheads="1"/>
          </p:cNvSpPr>
          <p:nvPr/>
        </p:nvSpPr>
        <p:spPr bwMode="auto">
          <a:xfrm>
            <a:off x="9351646" y="6296026"/>
            <a:ext cx="12121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Remittances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0" name="Line 44"/>
          <p:cNvSpPr>
            <a:spLocks noChangeShapeType="1"/>
          </p:cNvSpPr>
          <p:nvPr/>
        </p:nvSpPr>
        <p:spPr bwMode="auto">
          <a:xfrm>
            <a:off x="10546080" y="6612256"/>
            <a:ext cx="120967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1" name="Rectangle 45"/>
          <p:cNvSpPr>
            <a:spLocks noChangeArrowheads="1"/>
          </p:cNvSpPr>
          <p:nvPr/>
        </p:nvSpPr>
        <p:spPr bwMode="auto">
          <a:xfrm>
            <a:off x="10911841" y="6305550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30%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2" name="Text Box 47"/>
          <p:cNvSpPr txBox="1">
            <a:spLocks noChangeArrowheads="1"/>
          </p:cNvSpPr>
          <p:nvPr/>
        </p:nvSpPr>
        <p:spPr bwMode="auto">
          <a:xfrm>
            <a:off x="10020300" y="5646420"/>
            <a:ext cx="58381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Card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3" name="Text Box 48"/>
          <p:cNvSpPr txBox="1">
            <a:spLocks noChangeArrowheads="1"/>
          </p:cNvSpPr>
          <p:nvPr/>
        </p:nvSpPr>
        <p:spPr bwMode="auto">
          <a:xfrm>
            <a:off x="9742171" y="5514976"/>
            <a:ext cx="85311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Account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4" name="Rectangle 49"/>
          <p:cNvSpPr>
            <a:spLocks noChangeArrowheads="1"/>
          </p:cNvSpPr>
          <p:nvPr/>
        </p:nvSpPr>
        <p:spPr bwMode="auto">
          <a:xfrm>
            <a:off x="10717530" y="5579746"/>
            <a:ext cx="862966" cy="264794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5" name="Rectangle 50"/>
          <p:cNvSpPr>
            <a:spLocks noChangeArrowheads="1"/>
          </p:cNvSpPr>
          <p:nvPr/>
        </p:nvSpPr>
        <p:spPr bwMode="auto">
          <a:xfrm>
            <a:off x="10909936" y="5593080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25%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6" name="Rectangle 51"/>
          <p:cNvSpPr>
            <a:spLocks noChangeArrowheads="1"/>
          </p:cNvSpPr>
          <p:nvPr/>
        </p:nvSpPr>
        <p:spPr bwMode="auto">
          <a:xfrm>
            <a:off x="10719436" y="5316856"/>
            <a:ext cx="862964" cy="26289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7" name="Rectangle 52"/>
          <p:cNvSpPr>
            <a:spLocks noChangeArrowheads="1"/>
          </p:cNvSpPr>
          <p:nvPr/>
        </p:nvSpPr>
        <p:spPr bwMode="auto">
          <a:xfrm>
            <a:off x="10911841" y="5328286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14%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8" name="Rectangle 53"/>
          <p:cNvSpPr>
            <a:spLocks noChangeArrowheads="1"/>
          </p:cNvSpPr>
          <p:nvPr/>
        </p:nvSpPr>
        <p:spPr bwMode="auto">
          <a:xfrm>
            <a:off x="10719436" y="5838826"/>
            <a:ext cx="864870" cy="386714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19" name="Rectangle 54"/>
          <p:cNvSpPr>
            <a:spLocks noChangeArrowheads="1"/>
          </p:cNvSpPr>
          <p:nvPr/>
        </p:nvSpPr>
        <p:spPr bwMode="auto">
          <a:xfrm>
            <a:off x="10913746" y="5916930"/>
            <a:ext cx="553357" cy="31393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30%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0" name="Text Box 55"/>
          <p:cNvSpPr txBox="1">
            <a:spLocks noChangeArrowheads="1"/>
          </p:cNvSpPr>
          <p:nvPr/>
        </p:nvSpPr>
        <p:spPr bwMode="auto">
          <a:xfrm>
            <a:off x="9336406" y="5897880"/>
            <a:ext cx="127150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Mortgage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1" name="Text Box 56"/>
          <p:cNvSpPr txBox="1">
            <a:spLocks noChangeArrowheads="1"/>
          </p:cNvSpPr>
          <p:nvPr/>
        </p:nvSpPr>
        <p:spPr bwMode="auto">
          <a:xfrm>
            <a:off x="10029826" y="5318760"/>
            <a:ext cx="59503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Loan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2" name="Rectangle 57"/>
          <p:cNvSpPr>
            <a:spLocks noChangeArrowheads="1"/>
          </p:cNvSpPr>
          <p:nvPr/>
        </p:nvSpPr>
        <p:spPr bwMode="auto">
          <a:xfrm>
            <a:off x="10719436" y="5173980"/>
            <a:ext cx="862964" cy="19812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3" name="Rectangle 58"/>
          <p:cNvSpPr>
            <a:spLocks noChangeArrowheads="1"/>
          </p:cNvSpPr>
          <p:nvPr/>
        </p:nvSpPr>
        <p:spPr bwMode="auto">
          <a:xfrm>
            <a:off x="10911841" y="5143500"/>
            <a:ext cx="5533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1%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4" name="Text Box 59"/>
          <p:cNvSpPr txBox="1">
            <a:spLocks noChangeArrowheads="1"/>
          </p:cNvSpPr>
          <p:nvPr/>
        </p:nvSpPr>
        <p:spPr bwMode="auto">
          <a:xfrm>
            <a:off x="9966961" y="5120640"/>
            <a:ext cx="64633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44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</a:t>
            </a:r>
            <a:endParaRPr kumimoji="0" lang="en-US" altLang="en-US" sz="14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5" name="Rectangle 60"/>
          <p:cNvSpPr>
            <a:spLocks noChangeArrowheads="1"/>
          </p:cNvSpPr>
          <p:nvPr/>
        </p:nvSpPr>
        <p:spPr bwMode="auto">
          <a:xfrm>
            <a:off x="5274946" y="5339716"/>
            <a:ext cx="65755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0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100% =</a:t>
            </a:r>
            <a:endParaRPr kumimoji="0" lang="en-US" altLang="en-US" sz="108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6" name="Oval 61"/>
          <p:cNvSpPr>
            <a:spLocks noChangeArrowheads="1"/>
          </p:cNvSpPr>
          <p:nvPr/>
        </p:nvSpPr>
        <p:spPr bwMode="auto">
          <a:xfrm>
            <a:off x="6831330" y="4712970"/>
            <a:ext cx="1468756" cy="39433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</a:t>
            </a:r>
          </a:p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Substitution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7" name="Oval 62"/>
          <p:cNvSpPr>
            <a:spLocks noChangeArrowheads="1"/>
          </p:cNvSpPr>
          <p:nvPr/>
        </p:nvSpPr>
        <p:spPr bwMode="auto">
          <a:xfrm>
            <a:off x="9252586" y="4450080"/>
            <a:ext cx="1466850" cy="394336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Cross</a:t>
            </a:r>
          </a:p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Selling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8" name="Line 63"/>
          <p:cNvSpPr>
            <a:spLocks noChangeShapeType="1"/>
          </p:cNvSpPr>
          <p:nvPr/>
        </p:nvSpPr>
        <p:spPr bwMode="auto">
          <a:xfrm flipV="1">
            <a:off x="6743700" y="5118736"/>
            <a:ext cx="520066" cy="32956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29" name="Line 64"/>
          <p:cNvSpPr>
            <a:spLocks noChangeShapeType="1"/>
          </p:cNvSpPr>
          <p:nvPr/>
        </p:nvSpPr>
        <p:spPr bwMode="auto">
          <a:xfrm flipH="1" flipV="1">
            <a:off x="7955280" y="5107306"/>
            <a:ext cx="344806" cy="26479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30" name="Line 65"/>
          <p:cNvSpPr>
            <a:spLocks noChangeShapeType="1"/>
          </p:cNvSpPr>
          <p:nvPr/>
        </p:nvSpPr>
        <p:spPr bwMode="auto">
          <a:xfrm flipV="1">
            <a:off x="9163051" y="4909186"/>
            <a:ext cx="605790" cy="3962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31" name="Line 66"/>
          <p:cNvSpPr>
            <a:spLocks noChangeShapeType="1"/>
          </p:cNvSpPr>
          <p:nvPr/>
        </p:nvSpPr>
        <p:spPr bwMode="auto">
          <a:xfrm flipH="1" flipV="1">
            <a:off x="10287000" y="4844416"/>
            <a:ext cx="344806" cy="26479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32" name="Text Box 67"/>
          <p:cNvSpPr txBox="1">
            <a:spLocks noChangeArrowheads="1"/>
          </p:cNvSpPr>
          <p:nvPr/>
        </p:nvSpPr>
        <p:spPr bwMode="auto">
          <a:xfrm>
            <a:off x="4711066" y="4383406"/>
            <a:ext cx="168347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0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Revenues per Customer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0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(by lifestage)</a:t>
            </a:r>
            <a:endParaRPr kumimoji="0" lang="en-US" altLang="en-US" sz="108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4033" name="Rectangle 68"/>
          <p:cNvSpPr>
            <a:spLocks noChangeArrowheads="1"/>
          </p:cNvSpPr>
          <p:nvPr/>
        </p:nvSpPr>
        <p:spPr bwMode="auto">
          <a:xfrm>
            <a:off x="5697856" y="6928486"/>
            <a:ext cx="5530214" cy="3619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en-US" sz="1920" b="0" i="0" u="none" strike="noStrike" kern="1200" cap="none" spc="0" normalizeH="0" baseline="0" noProof="0">
                <a:ln>
                  <a:noFill/>
                </a:ln>
                <a:solidFill>
                  <a:srgbClr val="FAA80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Consumer financial needs change over time</a:t>
            </a:r>
            <a:endParaRPr kumimoji="0" lang="en-US" altLang="en-US" sz="1920" b="0" i="0" u="none" strike="noStrike" kern="1200" cap="none" spc="0" normalizeH="0" baseline="0" noProof="0">
              <a:ln>
                <a:noFill/>
              </a:ln>
              <a:solidFill>
                <a:srgbClr val="FAA80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355" name="AutoShape 6"/>
          <p:cNvSpPr>
            <a:spLocks noChangeArrowheads="1"/>
          </p:cNvSpPr>
          <p:nvPr/>
        </p:nvSpPr>
        <p:spPr bwMode="auto">
          <a:xfrm>
            <a:off x="2068830" y="1221106"/>
            <a:ext cx="718186" cy="520064"/>
          </a:xfrm>
          <a:prstGeom prst="rightArrow">
            <a:avLst>
              <a:gd name="adj1" fmla="val 50000"/>
              <a:gd name="adj2" fmla="val 34524"/>
            </a:avLst>
          </a:prstGeom>
          <a:solidFill>
            <a:srgbClr val="FFFF00"/>
          </a:solidFill>
          <a:ln w="38100" cmpd="dbl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356" name="Rectangle 69"/>
          <p:cNvSpPr>
            <a:spLocks noChangeArrowheads="1"/>
          </p:cNvSpPr>
          <p:nvPr/>
        </p:nvSpPr>
        <p:spPr bwMode="auto">
          <a:xfrm>
            <a:off x="2815590" y="1097280"/>
            <a:ext cx="210312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Migrant Senders</a:t>
            </a: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1828800" y="0"/>
            <a:ext cx="9875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80" b="1" dirty="0">
                <a:latin typeface="Calibri Light" panose="020F0302020204030204" pitchFamily="34" charset="0"/>
              </a:rPr>
              <a:t>  </a:t>
            </a:r>
            <a:r>
              <a:rPr lang="it-IT" sz="2880" b="1" dirty="0">
                <a:solidFill>
                  <a:srgbClr val="000000"/>
                </a:solidFill>
                <a:ea typeface="+mj-ea"/>
                <a:cs typeface="+mn-cs"/>
              </a:rPr>
              <a:t>WESTERN UNION – i Clienti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1056" y="1097280"/>
            <a:ext cx="2072640" cy="274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4950" marR="0" indent="-234950" algn="ctr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1-3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95160" y="1097280"/>
            <a:ext cx="2072640" cy="274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4950" marR="0" indent="-234950" algn="ctr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lang="en-US" sz="1400" b="1" kern="0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-7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48800" y="1097280"/>
            <a:ext cx="2072640" cy="274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4950" marR="0" indent="-234950" algn="ctr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7" grpId="0"/>
      <p:bldP spid="83979" grpId="0" animBg="1"/>
      <p:bldP spid="83982" grpId="0"/>
      <p:bldP spid="83984" grpId="0"/>
      <p:bldP spid="83986" grpId="0"/>
      <p:bldP spid="83988" grpId="0"/>
      <p:bldP spid="83990" grpId="0"/>
      <p:bldP spid="83992" grpId="0" animBg="1"/>
      <p:bldP spid="83993" grpId="0" animBg="1"/>
      <p:bldP spid="83994" grpId="0"/>
      <p:bldP spid="83996" grpId="0"/>
      <p:bldP spid="83997" grpId="0" animBg="1"/>
      <p:bldP spid="83998" grpId="0"/>
      <p:bldP spid="84000" grpId="0"/>
      <p:bldP spid="84001" grpId="0"/>
      <p:bldP spid="84002" grpId="0"/>
      <p:bldP spid="84003" grpId="0"/>
      <p:bldP spid="84004" grpId="0" animBg="1"/>
      <p:bldP spid="84005" grpId="0"/>
      <p:bldP spid="84006" grpId="0" animBg="1"/>
      <p:bldP spid="84007" grpId="0"/>
      <p:bldP spid="84008" grpId="0" animBg="1"/>
      <p:bldP spid="84009" grpId="0"/>
      <p:bldP spid="84011" grpId="0"/>
      <p:bldP spid="84012" grpId="0"/>
      <p:bldP spid="84013" grpId="0"/>
      <p:bldP spid="84014" grpId="0" animBg="1"/>
      <p:bldP spid="84015" grpId="0"/>
      <p:bldP spid="84016" grpId="0" animBg="1"/>
      <p:bldP spid="84017" grpId="0"/>
      <p:bldP spid="84018" grpId="0" animBg="1"/>
      <p:bldP spid="84019" grpId="0" animBg="1"/>
      <p:bldP spid="84020" grpId="0"/>
      <p:bldP spid="84021" grpId="0"/>
      <p:bldP spid="84022" grpId="0" animBg="1"/>
      <p:bldP spid="84023" grpId="0"/>
      <p:bldP spid="84024" grpId="0"/>
      <p:bldP spid="84025" grpId="0"/>
      <p:bldP spid="84026" grpId="0" animBg="1"/>
      <p:bldP spid="84027" grpId="0" animBg="1"/>
      <p:bldP spid="84032" grpId="0"/>
      <p:bldP spid="840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Western Union">
      <a:dk1>
        <a:srgbClr val="000000"/>
      </a:dk1>
      <a:lt1>
        <a:srgbClr val="FFFFFF"/>
      </a:lt1>
      <a:dk2>
        <a:srgbClr val="FAA80C"/>
      </a:dk2>
      <a:lt2>
        <a:srgbClr val="C0C0C0"/>
      </a:lt2>
      <a:accent1>
        <a:srgbClr val="FADF3C"/>
      </a:accent1>
      <a:accent2>
        <a:srgbClr val="FAD200"/>
      </a:accent2>
      <a:accent3>
        <a:srgbClr val="FFFFFF"/>
      </a:accent3>
      <a:accent4>
        <a:srgbClr val="565BBE"/>
      </a:accent4>
      <a:accent5>
        <a:srgbClr val="FCECAF"/>
      </a:accent5>
      <a:accent6>
        <a:srgbClr val="388893"/>
      </a:accent6>
      <a:hlink>
        <a:srgbClr val="009999"/>
      </a:hlink>
      <a:folHlink>
        <a:srgbClr val="D796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234950" marR="0" indent="-23495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1400" b="1" i="0" u="none" strike="noStrike" kern="0" cap="none" spc="0" normalizeH="0" baseline="0" noProof="0" dirty="0" err="1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AA80C"/>
        </a:dk2>
        <a:lt2>
          <a:srgbClr val="C0C0C0"/>
        </a:lt2>
        <a:accent1>
          <a:srgbClr val="FADF3C"/>
        </a:accent1>
        <a:accent2>
          <a:srgbClr val="FAD200"/>
        </a:accent2>
        <a:accent3>
          <a:srgbClr val="FFFFFF"/>
        </a:accent3>
        <a:accent4>
          <a:srgbClr val="000000"/>
        </a:accent4>
        <a:accent5>
          <a:srgbClr val="FCECAF"/>
        </a:accent5>
        <a:accent6>
          <a:srgbClr val="E3BE00"/>
        </a:accent6>
        <a:hlink>
          <a:srgbClr val="FFFA7D"/>
        </a:hlink>
        <a:folHlink>
          <a:srgbClr val="D796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23461</TotalTime>
  <Words>1058</Words>
  <Application>Microsoft Office PowerPoint</Application>
  <PresentationFormat>Personalizzato</PresentationFormat>
  <Paragraphs>246</Paragraphs>
  <Slides>16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Office Theme</vt:lpstr>
      <vt:lpstr>Default Design</vt:lpstr>
      <vt:lpstr>ClipArt</vt:lpstr>
      <vt:lpstr>Clip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Network scale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The Western Union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 Grivetti</dc:creator>
  <cp:lastModifiedBy>PAOLA QUAGLIARINI</cp:lastModifiedBy>
  <cp:revision>74</cp:revision>
  <dcterms:created xsi:type="dcterms:W3CDTF">2015-06-11T22:26:59Z</dcterms:created>
  <dcterms:modified xsi:type="dcterms:W3CDTF">2020-06-23T09:39:23Z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5adaadd7-6daf-4e68-ac44-992f6047093d</vt:lpwstr>
  </property>
  <property fmtid="{D5CDD505-2E9C-101B-9397-08002B2CF9AE}" pid="3" name="Classified By">
    <vt:lpwstr>Giancarlo Colella</vt:lpwstr>
  </property>
  <property fmtid="{D5CDD505-2E9C-101B-9397-08002B2CF9AE}" pid="4" name="Date and Time">
    <vt:lpwstr>6/19/2020 5:08 PM</vt:lpwstr>
  </property>
  <property fmtid="{D5CDD505-2E9C-101B-9397-08002B2CF9AE}" pid="5" name="WUClass">
    <vt:lpwstr>CL3</vt:lpwstr>
  </property>
  <property fmtid="{D5CDD505-2E9C-101B-9397-08002B2CF9AE}" pid="6" name="Footer">
    <vt:lpwstr>N</vt:lpwstr>
  </property>
</Properties>
</file>